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428" y="2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3df806caa6_2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3df806caa6_2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g33df806caa6_2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3df7fdb9c1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3df7fdb9c1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33df7fdb9c1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3df806caa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3df806caa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33df806caa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d1f7e0180f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3d1f7e0180f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Introduce the regional person, be sure all who want to have a mentor have one matched up, and introduce the idea behind the program</a:t>
            </a:r>
            <a:endParaRPr/>
          </a:p>
        </p:txBody>
      </p:sp>
      <p:sp>
        <p:nvSpPr>
          <p:cNvPr id="144" name="Google Shape;14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1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54" name="Google Shape;154;p1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55" name="Google Shape;155;p10: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lnSpc>
                <a:spcPct val="100000"/>
              </a:lnSpc>
              <a:spcBef>
                <a:spcPts val="0"/>
              </a:spcBef>
              <a:spcAft>
                <a:spcPts val="0"/>
              </a:spcAft>
              <a:buSzPts val="1400"/>
              <a:buNone/>
            </a:pPr>
            <a:endParaRPr sz="500">
              <a:solidFill>
                <a:schemeClr val="dk1"/>
              </a:solidFill>
              <a:latin typeface="Calibri"/>
              <a:ea typeface="Calibri"/>
              <a:cs typeface="Calibri"/>
              <a:sym typeface="Calibri"/>
            </a:endParaRPr>
          </a:p>
        </p:txBody>
      </p:sp>
      <p:sp>
        <p:nvSpPr>
          <p:cNvPr id="156" name="Google Shape;156;p10: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may duplicate live presentation but HAS to be covered.</a:t>
            </a:r>
            <a:endParaRPr/>
          </a:p>
        </p:txBody>
      </p:sp>
      <p:sp>
        <p:nvSpPr>
          <p:cNvPr id="164" name="Google Shape;164;p1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65" name="Google Shape;165;p1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66" name="Google Shape;166;p1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lnSpc>
                <a:spcPct val="100000"/>
              </a:lnSpc>
              <a:spcBef>
                <a:spcPts val="0"/>
              </a:spcBef>
              <a:spcAft>
                <a:spcPts val="0"/>
              </a:spcAft>
              <a:buSzPts val="1400"/>
              <a:buNone/>
            </a:pPr>
            <a:endParaRPr sz="500">
              <a:solidFill>
                <a:schemeClr val="dk1"/>
              </a:solidFill>
              <a:latin typeface="Calibri"/>
              <a:ea typeface="Calibri"/>
              <a:cs typeface="Calibri"/>
              <a:sym typeface="Calibri"/>
            </a:endParaRPr>
          </a:p>
        </p:txBody>
      </p:sp>
      <p:sp>
        <p:nvSpPr>
          <p:cNvPr id="167" name="Google Shape;167;p11: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2: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76" name="Google Shape;176;p1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77" name="Google Shape;177;p12: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lnSpc>
                <a:spcPct val="100000"/>
              </a:lnSpc>
              <a:spcBef>
                <a:spcPts val="0"/>
              </a:spcBef>
              <a:spcAft>
                <a:spcPts val="0"/>
              </a:spcAft>
              <a:buSzPts val="1400"/>
              <a:buNone/>
            </a:pPr>
            <a:endParaRPr sz="500">
              <a:solidFill>
                <a:schemeClr val="dk1"/>
              </a:solidFill>
              <a:latin typeface="Calibri"/>
              <a:ea typeface="Calibri"/>
              <a:cs typeface="Calibri"/>
              <a:sym typeface="Calibri"/>
            </a:endParaRPr>
          </a:p>
        </p:txBody>
      </p:sp>
      <p:sp>
        <p:nvSpPr>
          <p:cNvPr id="178" name="Google Shape;178;p12: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8715fd121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g228715fd121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28715fd121_1_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187" name="Google Shape;187;g228715fd121_1_6: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3/23/2023 10:42 AM</a:t>
            </a:r>
            <a:endParaRPr sz="1200">
              <a:solidFill>
                <a:schemeClr val="dk1"/>
              </a:solidFill>
              <a:latin typeface="Calibri"/>
              <a:ea typeface="Calibri"/>
              <a:cs typeface="Calibri"/>
              <a:sym typeface="Calibri"/>
            </a:endParaRPr>
          </a:p>
        </p:txBody>
      </p:sp>
      <p:sp>
        <p:nvSpPr>
          <p:cNvPr id="188" name="Google Shape;188;g228715fd121_1_6: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SzPts val="1400"/>
              <a:buNone/>
            </a:pPr>
            <a:r>
              <a:rPr lang="en-US" sz="50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Calibri"/>
                <a:ea typeface="Calibri"/>
                <a:cs typeface="Calibri"/>
                <a:sym typeface="Calibri"/>
              </a:rPr>
            </a:br>
            <a:r>
              <a:rPr lang="en-US" sz="500">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lnSpc>
                <a:spcPct val="100000"/>
              </a:lnSpc>
              <a:spcBef>
                <a:spcPts val="0"/>
              </a:spcBef>
              <a:spcAft>
                <a:spcPts val="0"/>
              </a:spcAft>
              <a:buSzPts val="1400"/>
              <a:buNone/>
            </a:pPr>
            <a:endParaRPr sz="500">
              <a:solidFill>
                <a:schemeClr val="dk1"/>
              </a:solidFill>
              <a:latin typeface="Calibri"/>
              <a:ea typeface="Calibri"/>
              <a:cs typeface="Calibri"/>
              <a:sym typeface="Calibri"/>
            </a:endParaRPr>
          </a:p>
        </p:txBody>
      </p:sp>
      <p:sp>
        <p:nvSpPr>
          <p:cNvPr id="189" name="Google Shape;189;g228715fd121_1_6:notes"/>
          <p:cNvSpPr txBox="1">
            <a:spLocks noGrp="1"/>
          </p:cNvSpPr>
          <p:nvPr>
            <p:ph type="sldNum" idx="12"/>
          </p:nvPr>
        </p:nvSpPr>
        <p:spPr>
          <a:xfrm>
            <a:off x="6172200" y="8685213"/>
            <a:ext cx="6843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Solicit any and all querstions</a:t>
            </a:r>
            <a:endParaRPr/>
          </a:p>
        </p:txBody>
      </p:sp>
      <p:sp>
        <p:nvSpPr>
          <p:cNvPr id="203" name="Google Shape;20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63" name="Google Shape;63;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3/23/2023 10:41 AM</a:t>
            </a:r>
            <a:endParaRPr sz="1200" b="0" i="0" u="none" strike="noStrike" cap="none">
              <a:solidFill>
                <a:schemeClr val="dk1"/>
              </a:solidFill>
              <a:latin typeface="Calibri"/>
              <a:ea typeface="Calibri"/>
              <a:cs typeface="Calibri"/>
              <a:sym typeface="Calibri"/>
            </a:endParaRPr>
          </a:p>
        </p:txBody>
      </p:sp>
      <p:sp>
        <p:nvSpPr>
          <p:cNvPr id="64" name="Google Shape;64;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SzPts val="1400"/>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a:p>
          <a:p>
            <a:pPr marL="0" marR="0" lvl="0" indent="0" algn="l" rtl="0">
              <a:lnSpc>
                <a:spcPct val="100000"/>
              </a:lnSpc>
              <a:spcBef>
                <a:spcPts val="0"/>
              </a:spcBef>
              <a:spcAft>
                <a:spcPts val="0"/>
              </a:spcAft>
              <a:buSzPts val="1400"/>
              <a:buNone/>
            </a:pPr>
            <a:endParaRPr sz="500" b="0" i="0" u="none" strike="noStrike" cap="none">
              <a:solidFill>
                <a:schemeClr val="dk1"/>
              </a:solidFill>
              <a:latin typeface="Calibri"/>
              <a:ea typeface="Calibri"/>
              <a:cs typeface="Calibri"/>
              <a:sym typeface="Calibri"/>
            </a:endParaRPr>
          </a:p>
        </p:txBody>
      </p:sp>
      <p:sp>
        <p:nvSpPr>
          <p:cNvPr id="65" name="Google Shape;65;p1:notes"/>
          <p:cNvSpPr txBox="1">
            <a:spLocks noGrp="1"/>
          </p:cNvSpPr>
          <p:nvPr>
            <p:ph type="sldNum" idx="12"/>
          </p:nvPr>
        </p:nvSpPr>
        <p:spPr>
          <a:xfrm>
            <a:off x="6172200"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Supplemental presentation or go live</a:t>
            </a:r>
            <a:endParaRPr/>
          </a:p>
        </p:txBody>
      </p:sp>
      <p:sp>
        <p:nvSpPr>
          <p:cNvPr id="71" name="Google Shape;7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Emphasize the different levels and how the foul may be different  </a:t>
            </a:r>
            <a:endParaRPr/>
          </a:p>
        </p:txBody>
      </p:sp>
      <p:sp>
        <p:nvSpPr>
          <p:cNvPr id="100" name="Google Shape;10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Lower levels, find a way to get ball in someones stick </a:t>
            </a:r>
            <a:endParaRPr/>
          </a:p>
        </p:txBody>
      </p:sp>
      <p:sp>
        <p:nvSpPr>
          <p:cNvPr id="108" name="Google Shape;10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Know your signals, for benefit of partner, coaches, players and yes spectators.</a:t>
            </a:r>
            <a:endParaRPr/>
          </a:p>
        </p:txBody>
      </p:sp>
      <p:sp>
        <p:nvSpPr>
          <p:cNvPr id="117" name="Google Shape;11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80"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80"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12"/>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13"/>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13"/>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5"/>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7"/>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8"/>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8"/>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8"/>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1"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1KFUcsR3vc3dhTMIYPSHF4oSElAxRYMv/view"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6uxZ1SdwQ5d9gToeKSpqleZfkwPnrNSi/view"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730250" y="1905000"/>
            <a:ext cx="7681800" cy="152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EMLOA Newbie Meeting </a:t>
            </a:r>
            <a:endParaRPr/>
          </a:p>
        </p:txBody>
      </p:sp>
      <p:sp>
        <p:nvSpPr>
          <p:cNvPr id="58" name="Google Shape;58;p14"/>
          <p:cNvSpPr txBox="1">
            <a:spLocks noGrp="1"/>
          </p:cNvSpPr>
          <p:nvPr>
            <p:ph type="subTitle" idx="1"/>
          </p:nvPr>
        </p:nvSpPr>
        <p:spPr>
          <a:xfrm>
            <a:off x="730249" y="4344988"/>
            <a:ext cx="7681800" cy="46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March 30-April 2,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3" title="Copy of Franklin Interference.mp4">
            <a:hlinkClick r:id="rId3"/>
          </p:cNvPr>
          <p:cNvPicPr preferRelativeResize="0"/>
          <p:nvPr/>
        </p:nvPicPr>
        <p:blipFill>
          <a:blip r:embed="rId4">
            <a:alphaModFix/>
          </a:blip>
          <a:stretch>
            <a:fillRect/>
          </a:stretch>
        </p:blipFill>
        <p:spPr>
          <a:xfrm>
            <a:off x="165338" y="76200"/>
            <a:ext cx="8813326" cy="67055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title="Copy of Push cross check.mp4">
            <a:hlinkClick r:id="rId3"/>
          </p:cNvPr>
          <p:cNvPicPr preferRelativeResize="0"/>
          <p:nvPr/>
        </p:nvPicPr>
        <p:blipFill>
          <a:blip r:embed="rId4">
            <a:alphaModFix/>
          </a:blip>
          <a:stretch>
            <a:fillRect/>
          </a:stretch>
        </p:blipFill>
        <p:spPr>
          <a:xfrm>
            <a:off x="115350" y="152400"/>
            <a:ext cx="8986700" cy="65532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81000" y="230204"/>
            <a:ext cx="8382000" cy="554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000"/>
              <a:buFont typeface="Calibri"/>
              <a:buNone/>
            </a:pPr>
            <a:r>
              <a:rPr lang="en-US" sz="4000"/>
              <a:t>Tips for Career Advancement</a:t>
            </a:r>
            <a:endParaRPr/>
          </a:p>
        </p:txBody>
      </p:sp>
      <p:sp>
        <p:nvSpPr>
          <p:cNvPr id="140" name="Google Shape;140;p25"/>
          <p:cNvSpPr txBox="1">
            <a:spLocks noGrp="1"/>
          </p:cNvSpPr>
          <p:nvPr>
            <p:ph type="body" idx="1"/>
          </p:nvPr>
        </p:nvSpPr>
        <p:spPr>
          <a:xfrm>
            <a:off x="381000" y="1010277"/>
            <a:ext cx="8382000" cy="5048700"/>
          </a:xfrm>
          <a:prstGeom prst="rect">
            <a:avLst/>
          </a:prstGeom>
          <a:noFill/>
          <a:ln>
            <a:noFill/>
          </a:ln>
        </p:spPr>
        <p:txBody>
          <a:bodyPr spcFirstLastPara="1" wrap="square" lIns="0" tIns="0" rIns="0" bIns="0" anchor="t" anchorCtr="0">
            <a:spAutoFit/>
          </a:bodyPr>
          <a:lstStyle/>
          <a:p>
            <a:pPr marL="457200" lvl="0" indent="-406400" algn="l" rtl="0">
              <a:lnSpc>
                <a:spcPct val="90000"/>
              </a:lnSpc>
              <a:spcBef>
                <a:spcPts val="480"/>
              </a:spcBef>
              <a:spcAft>
                <a:spcPts val="0"/>
              </a:spcAft>
              <a:buSzPts val="2800"/>
              <a:buAutoNum type="arabicPeriod"/>
            </a:pPr>
            <a:r>
              <a:rPr lang="en-US" sz="2800"/>
              <a:t>What are your goals?</a:t>
            </a:r>
            <a:endParaRPr sz="2800"/>
          </a:p>
          <a:p>
            <a:pPr marL="914400" lvl="1" indent="-406400" algn="l" rtl="0">
              <a:lnSpc>
                <a:spcPct val="90000"/>
              </a:lnSpc>
              <a:spcBef>
                <a:spcPts val="0"/>
              </a:spcBef>
              <a:spcAft>
                <a:spcPts val="0"/>
              </a:spcAft>
              <a:buSzPts val="2800"/>
              <a:buAutoNum type="alphaLcPeriod"/>
            </a:pPr>
            <a:r>
              <a:rPr lang="en-US"/>
              <a:t>Get more games</a:t>
            </a:r>
            <a:endParaRPr/>
          </a:p>
          <a:p>
            <a:pPr marL="914400" lvl="1" indent="-406400" algn="l" rtl="0">
              <a:lnSpc>
                <a:spcPct val="90000"/>
              </a:lnSpc>
              <a:spcBef>
                <a:spcPts val="0"/>
              </a:spcBef>
              <a:spcAft>
                <a:spcPts val="0"/>
              </a:spcAft>
              <a:buSzPts val="2800"/>
              <a:buAutoNum type="alphaLcPeriod"/>
            </a:pPr>
            <a:r>
              <a:rPr lang="en-US"/>
              <a:t>Officiating Varsity Games</a:t>
            </a:r>
            <a:endParaRPr/>
          </a:p>
          <a:p>
            <a:pPr marL="914400" lvl="1" indent="-406400" algn="l" rtl="0">
              <a:lnSpc>
                <a:spcPct val="90000"/>
              </a:lnSpc>
              <a:spcBef>
                <a:spcPts val="0"/>
              </a:spcBef>
              <a:spcAft>
                <a:spcPts val="0"/>
              </a:spcAft>
              <a:buSzPts val="2800"/>
              <a:buAutoNum type="alphaLcPeriod"/>
            </a:pPr>
            <a:r>
              <a:rPr lang="en-US"/>
              <a:t>Selected for Playoff Assignments</a:t>
            </a:r>
            <a:endParaRPr/>
          </a:p>
          <a:p>
            <a:pPr marL="914400" lvl="1" indent="-406400" algn="l" rtl="0">
              <a:lnSpc>
                <a:spcPct val="90000"/>
              </a:lnSpc>
              <a:spcBef>
                <a:spcPts val="0"/>
              </a:spcBef>
              <a:spcAft>
                <a:spcPts val="0"/>
              </a:spcAft>
              <a:buSzPts val="2800"/>
              <a:buAutoNum type="alphaLcPeriod"/>
            </a:pPr>
            <a:r>
              <a:rPr lang="en-US"/>
              <a:t>Selected for Late Round Playoff Assignments</a:t>
            </a:r>
            <a:endParaRPr/>
          </a:p>
          <a:p>
            <a:pPr marL="914400" lvl="1" indent="-406400" algn="l" rtl="0">
              <a:lnSpc>
                <a:spcPct val="90000"/>
              </a:lnSpc>
              <a:spcBef>
                <a:spcPts val="0"/>
              </a:spcBef>
              <a:spcAft>
                <a:spcPts val="0"/>
              </a:spcAft>
              <a:buSzPts val="2800"/>
              <a:buAutoNum type="alphaLcPeriod"/>
            </a:pPr>
            <a:r>
              <a:rPr lang="en-US"/>
              <a:t>Officiate at the College Level</a:t>
            </a:r>
            <a:endParaRPr/>
          </a:p>
          <a:p>
            <a:pPr marL="457200" lvl="0" indent="-406400" algn="l" rtl="0">
              <a:lnSpc>
                <a:spcPct val="90000"/>
              </a:lnSpc>
              <a:spcBef>
                <a:spcPts val="0"/>
              </a:spcBef>
              <a:spcAft>
                <a:spcPts val="0"/>
              </a:spcAft>
              <a:buSzPts val="2800"/>
              <a:buAutoNum type="arabicPeriod"/>
            </a:pPr>
            <a:r>
              <a:rPr lang="en-US" sz="2800"/>
              <a:t>Availability</a:t>
            </a:r>
            <a:endParaRPr sz="2800"/>
          </a:p>
          <a:p>
            <a:pPr marL="457200" lvl="0" indent="-406400" algn="l" rtl="0">
              <a:lnSpc>
                <a:spcPct val="90000"/>
              </a:lnSpc>
              <a:spcBef>
                <a:spcPts val="0"/>
              </a:spcBef>
              <a:spcAft>
                <a:spcPts val="0"/>
              </a:spcAft>
              <a:buSzPts val="2800"/>
              <a:buAutoNum type="arabicPeriod"/>
            </a:pPr>
            <a:r>
              <a:rPr lang="en-US" sz="2800"/>
              <a:t>Rules Knowledge</a:t>
            </a:r>
            <a:endParaRPr sz="2800"/>
          </a:p>
          <a:p>
            <a:pPr marL="457200" lvl="0" indent="-406400" algn="l" rtl="0">
              <a:lnSpc>
                <a:spcPct val="90000"/>
              </a:lnSpc>
              <a:spcBef>
                <a:spcPts val="0"/>
              </a:spcBef>
              <a:spcAft>
                <a:spcPts val="0"/>
              </a:spcAft>
              <a:buSzPts val="2800"/>
              <a:buAutoNum type="arabicPeriod"/>
            </a:pPr>
            <a:r>
              <a:rPr lang="en-US" sz="2800"/>
              <a:t>Game Management in Communication</a:t>
            </a:r>
            <a:endParaRPr sz="2800"/>
          </a:p>
          <a:p>
            <a:pPr marL="457200" lvl="0" indent="-406400" algn="l" rtl="0">
              <a:lnSpc>
                <a:spcPct val="90000"/>
              </a:lnSpc>
              <a:spcBef>
                <a:spcPts val="0"/>
              </a:spcBef>
              <a:spcAft>
                <a:spcPts val="0"/>
              </a:spcAft>
              <a:buSzPts val="2800"/>
              <a:buAutoNum type="arabicPeriod"/>
            </a:pPr>
            <a:r>
              <a:rPr lang="en-US" sz="2800"/>
              <a:t>Finding Good Mentors</a:t>
            </a:r>
            <a:endParaRPr sz="2800"/>
          </a:p>
          <a:p>
            <a:pPr marL="457200" lvl="0" indent="-406400" algn="l" rtl="0">
              <a:lnSpc>
                <a:spcPct val="90000"/>
              </a:lnSpc>
              <a:spcBef>
                <a:spcPts val="0"/>
              </a:spcBef>
              <a:spcAft>
                <a:spcPts val="0"/>
              </a:spcAft>
              <a:buSzPts val="2800"/>
              <a:buAutoNum type="arabicPeriod"/>
            </a:pPr>
            <a:r>
              <a:rPr lang="en-US" sz="2800"/>
              <a:t>Being Open to Feedback</a:t>
            </a:r>
            <a:endParaRPr sz="2800"/>
          </a:p>
          <a:p>
            <a:pPr marL="457200" lvl="0" indent="-406400" algn="l" rtl="0">
              <a:lnSpc>
                <a:spcPct val="90000"/>
              </a:lnSpc>
              <a:spcBef>
                <a:spcPts val="0"/>
              </a:spcBef>
              <a:spcAft>
                <a:spcPts val="0"/>
              </a:spcAft>
              <a:buSzPts val="2800"/>
              <a:buAutoNum type="arabicPeriod"/>
            </a:pPr>
            <a:r>
              <a:rPr lang="en-US" sz="2800"/>
              <a:t>Learning from Mistakes</a:t>
            </a:r>
            <a:endParaRPr sz="2800"/>
          </a:p>
          <a:p>
            <a:pPr marL="914400" lvl="0" indent="0" algn="l" rtl="0">
              <a:lnSpc>
                <a:spcPct val="90000"/>
              </a:lnSpc>
              <a:spcBef>
                <a:spcPts val="480"/>
              </a:spcBef>
              <a:spcAft>
                <a:spcPts val="0"/>
              </a:spcAft>
              <a:buNone/>
            </a:pPr>
            <a:endParaRPr sz="240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ctrTitle"/>
          </p:nvPr>
        </p:nvSpPr>
        <p:spPr>
          <a:xfrm>
            <a:off x="2458584" y="114300"/>
            <a:ext cx="4881498" cy="15240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2E59B0"/>
              </a:buClr>
              <a:buSzPts val="5400"/>
              <a:buFont typeface="Calibri"/>
              <a:buNone/>
            </a:pPr>
            <a:r>
              <a:rPr lang="en-US"/>
              <a:t>Mentoring</a:t>
            </a:r>
            <a:br>
              <a:rPr lang="en-US"/>
            </a:br>
            <a:r>
              <a:rPr lang="en-US" sz="2000">
                <a:solidFill>
                  <a:srgbClr val="4E8DD4"/>
                </a:solidFill>
              </a:rPr>
              <a:t>Director  Jay Wright </a:t>
            </a:r>
            <a:r>
              <a:rPr lang="en-US" sz="1800" b="0" i="0" u="none" strike="noStrike">
                <a:solidFill>
                  <a:srgbClr val="4E8DD4"/>
                </a:solidFill>
                <a:latin typeface="Calibri"/>
                <a:ea typeface="Calibri"/>
                <a:cs typeface="Calibri"/>
                <a:sym typeface="Calibri"/>
              </a:rPr>
              <a:t>jwright53@verizon.net</a:t>
            </a:r>
            <a:r>
              <a:rPr lang="en-US" sz="800">
                <a:solidFill>
                  <a:srgbClr val="4E8DD4"/>
                </a:solidFill>
              </a:rPr>
              <a:t> </a:t>
            </a:r>
            <a:endParaRPr>
              <a:solidFill>
                <a:srgbClr val="4E8DD4"/>
              </a:solidFill>
            </a:endParaRPr>
          </a:p>
        </p:txBody>
      </p:sp>
      <p:sp>
        <p:nvSpPr>
          <p:cNvPr id="147" name="Google Shape;147;p26"/>
          <p:cNvSpPr/>
          <p:nvPr/>
        </p:nvSpPr>
        <p:spPr>
          <a:xfrm>
            <a:off x="3733800" y="5334000"/>
            <a:ext cx="228600" cy="152400"/>
          </a:xfrm>
          <a:prstGeom prst="rect">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Quattrocento Sans"/>
              <a:ea typeface="Quattrocento Sans"/>
              <a:cs typeface="Quattrocento Sans"/>
              <a:sym typeface="Quattrocento Sans"/>
            </a:endParaRPr>
          </a:p>
        </p:txBody>
      </p:sp>
      <p:sp>
        <p:nvSpPr>
          <p:cNvPr id="148" name="Google Shape;148;p26"/>
          <p:cNvSpPr txBox="1"/>
          <p:nvPr/>
        </p:nvSpPr>
        <p:spPr>
          <a:xfrm>
            <a:off x="3371461" y="1962090"/>
            <a:ext cx="339012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FF0000"/>
                </a:solidFill>
                <a:latin typeface="Arial"/>
                <a:ea typeface="Arial"/>
                <a:cs typeface="Arial"/>
                <a:sym typeface="Arial"/>
              </a:rPr>
              <a:t>Regional co-ordianators</a:t>
            </a:r>
            <a:endParaRPr sz="2000" b="0" i="0" u="none" strike="noStrike" cap="none">
              <a:solidFill>
                <a:srgbClr val="FF0000"/>
              </a:solidFill>
              <a:latin typeface="Arial"/>
              <a:ea typeface="Arial"/>
              <a:cs typeface="Arial"/>
              <a:sym typeface="Arial"/>
            </a:endParaRPr>
          </a:p>
        </p:txBody>
      </p:sp>
      <p:pic>
        <p:nvPicPr>
          <p:cNvPr id="149" name="Google Shape;149;p26"/>
          <p:cNvPicPr preferRelativeResize="0"/>
          <p:nvPr/>
        </p:nvPicPr>
        <p:blipFill rotWithShape="1">
          <a:blip r:embed="rId3">
            <a:alphaModFix/>
          </a:blip>
          <a:srcRect/>
          <a:stretch/>
        </p:blipFill>
        <p:spPr>
          <a:xfrm>
            <a:off x="0" y="2618650"/>
            <a:ext cx="9144002" cy="3079750"/>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p:nvPr/>
        </p:nvSpPr>
        <p:spPr>
          <a:xfrm>
            <a:off x="4349750" y="376238"/>
            <a:ext cx="184150" cy="9223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dk1"/>
              </a:solidFill>
              <a:latin typeface="Calibri"/>
              <a:ea typeface="Calibri"/>
              <a:cs typeface="Calibri"/>
              <a:sym typeface="Calibri"/>
            </a:endParaRPr>
          </a:p>
        </p:txBody>
      </p:sp>
      <p:sp>
        <p:nvSpPr>
          <p:cNvPr id="159" name="Google Shape;159;p27"/>
          <p:cNvSpPr txBox="1"/>
          <p:nvPr/>
        </p:nvSpPr>
        <p:spPr>
          <a:xfrm>
            <a:off x="76200" y="1219200"/>
            <a:ext cx="8801100" cy="5109091"/>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Preparation</a:t>
            </a:r>
            <a:endParaRPr sz="24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Rules</a:t>
            </a:r>
            <a:r>
              <a:rPr lang="en-US" sz="1800" b="0" i="0" u="none" strike="noStrike" cap="none">
                <a:solidFill>
                  <a:schemeClr val="dk1"/>
                </a:solidFill>
                <a:latin typeface="Calibri"/>
                <a:ea typeface="Calibri"/>
                <a:cs typeface="Calibri"/>
                <a:sym typeface="Calibri"/>
              </a:rPr>
              <a:t>    	  	knowledge in general, especially any changes    And know rules as they apply to a specific game, NCAA vs NFHS vs MYL vs TPL vs PLL       Confer with coaches before all games for equipment certification, youth level for rules clarifications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Uniform</a:t>
            </a:r>
            <a:r>
              <a:rPr lang="en-US" sz="1800" b="0" i="0" u="none" strike="noStrike" cap="none">
                <a:solidFill>
                  <a:schemeClr val="dk1"/>
                </a:solidFill>
                <a:latin typeface="Calibri"/>
                <a:ea typeface="Calibri"/>
                <a:cs typeface="Calibri"/>
                <a:sym typeface="Calibri"/>
              </a:rPr>
              <a:t>   	have different options available and communicate with partner to match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Fitness</a:t>
            </a:r>
            <a:r>
              <a:rPr lang="en-US" sz="1800" b="0" i="0" u="none" strike="noStrike" cap="none">
                <a:solidFill>
                  <a:schemeClr val="dk1"/>
                </a:solidFill>
                <a:latin typeface="Calibri"/>
                <a:ea typeface="Calibri"/>
                <a:cs typeface="Calibri"/>
                <a:sym typeface="Calibri"/>
              </a:rPr>
              <a:t>	  	 be in shape and able to handle the demands of the game to be in the right position  at the right 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Be on time	</a:t>
            </a:r>
            <a:r>
              <a:rPr lang="en-US" sz="1800" b="0" i="0" u="none" strike="noStrike" cap="none">
                <a:solidFill>
                  <a:schemeClr val="dk1"/>
                </a:solidFill>
                <a:latin typeface="Calibri"/>
                <a:ea typeface="Calibri"/>
                <a:cs typeface="Calibri"/>
                <a:sym typeface="Calibri"/>
              </a:rPr>
              <a:t>Know where you are going, what field game is played on, anticipate traffic.  If scheduling is tight, notify partner of issues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Question	</a:t>
            </a:r>
            <a:r>
              <a:rPr lang="en-US" sz="1800" b="0" i="0" u="none" strike="noStrike" cap="none">
                <a:solidFill>
                  <a:schemeClr val="dk1"/>
                </a:solidFill>
                <a:latin typeface="Calibri"/>
                <a:ea typeface="Calibri"/>
                <a:cs typeface="Calibri"/>
                <a:sym typeface="Calibri"/>
              </a:rPr>
              <a:t>	If assigned to a game that is in conflict with another game or tight in terms of time, notify assigner to correct ahead of time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Weather</a:t>
            </a:r>
            <a:r>
              <a:rPr lang="en-US" sz="1800" b="0" i="0" u="none" strike="noStrike" cap="none">
                <a:solidFill>
                  <a:schemeClr val="dk1"/>
                </a:solidFill>
                <a:latin typeface="Calibri"/>
                <a:ea typeface="Calibri"/>
                <a:cs typeface="Calibri"/>
                <a:sym typeface="Calibri"/>
              </a:rPr>
              <a:t>		Reach out to school if weather may influence if a game is being played, inform you partner of any info obtained.  This applies to unusual times, days that games may be listed on Arbiter.  Communication can save you a trip to find no game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60" name="Google Shape;160;p27"/>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How to Get Games!!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p:nvPr/>
        </p:nvSpPr>
        <p:spPr>
          <a:xfrm>
            <a:off x="4349750" y="376238"/>
            <a:ext cx="184150" cy="9223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dk1"/>
              </a:solidFill>
              <a:latin typeface="Calibri"/>
              <a:ea typeface="Calibri"/>
              <a:cs typeface="Calibri"/>
              <a:sym typeface="Calibri"/>
            </a:endParaRPr>
          </a:p>
        </p:txBody>
      </p:sp>
      <p:sp>
        <p:nvSpPr>
          <p:cNvPr id="170" name="Google Shape;170;p28"/>
          <p:cNvSpPr txBox="1"/>
          <p:nvPr/>
        </p:nvSpPr>
        <p:spPr>
          <a:xfrm>
            <a:off x="25400" y="1524000"/>
            <a:ext cx="8801100" cy="446272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Availability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Arbiter	</a:t>
            </a:r>
            <a:r>
              <a:rPr lang="en-US" sz="1800" b="0" i="0" u="none" strike="noStrike" cap="none">
                <a:solidFill>
                  <a:schemeClr val="dk1"/>
                </a:solidFill>
                <a:latin typeface="Arial"/>
                <a:ea typeface="Arial"/>
                <a:cs typeface="Arial"/>
                <a:sym typeface="Arial"/>
              </a:rPr>
              <a:t>Specific availability must be maintained and updated regularly.  This includes full and part day blocks, both for games and personal obligations.  Travel limits, leave city also included here</a:t>
            </a:r>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All-Calls </a:t>
            </a:r>
            <a:r>
              <a:rPr lang="en-US" sz="1800" b="0" i="0" u="none" strike="noStrike" cap="none">
                <a:solidFill>
                  <a:schemeClr val="dk1"/>
                </a:solidFill>
                <a:latin typeface="Arial"/>
                <a:ea typeface="Arial"/>
                <a:cs typeface="Arial"/>
                <a:sym typeface="Arial"/>
              </a:rPr>
              <a:t>   Check email regularly for daily all-calls for additional games.  Also posted on EMLOA.org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Assigners  </a:t>
            </a:r>
            <a:r>
              <a:rPr lang="en-US" sz="1800" b="0" i="0" u="none" strike="noStrike" cap="none">
                <a:solidFill>
                  <a:schemeClr val="dk1"/>
                </a:solidFill>
                <a:latin typeface="Arial"/>
                <a:ea typeface="Arial"/>
                <a:cs typeface="Arial"/>
                <a:sym typeface="Arial"/>
              </a:rPr>
              <a:t>General availability should be communicated to any assigner you wish to work for.  Changes too!!  And this includes introducing yourself to assigners, including background to lacrosse as a player, coach or if you have officiated other sports.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71" name="Google Shape;171;p28"/>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How to Get Games!!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p:nvPr/>
        </p:nvSpPr>
        <p:spPr>
          <a:xfrm>
            <a:off x="4349750" y="376238"/>
            <a:ext cx="184150" cy="9223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dk1"/>
              </a:solidFill>
              <a:latin typeface="Calibri"/>
              <a:ea typeface="Calibri"/>
              <a:cs typeface="Calibri"/>
              <a:sym typeface="Calibri"/>
            </a:endParaRPr>
          </a:p>
        </p:txBody>
      </p:sp>
      <p:sp>
        <p:nvSpPr>
          <p:cNvPr id="181" name="Google Shape;181;p29"/>
          <p:cNvSpPr txBox="1"/>
          <p:nvPr/>
        </p:nvSpPr>
        <p:spPr>
          <a:xfrm>
            <a:off x="152400" y="1828800"/>
            <a:ext cx="8801100" cy="3694113"/>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Proactive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Mentor</a:t>
            </a:r>
            <a:r>
              <a:rPr lang="en-US" sz="1800" b="0" i="0" u="none" strike="noStrike" cap="none">
                <a:solidFill>
                  <a:schemeClr val="dk1"/>
                </a:solidFill>
                <a:latin typeface="Arial"/>
                <a:ea typeface="Arial"/>
                <a:cs typeface="Arial"/>
                <a:sym typeface="Arial"/>
              </a:rPr>
              <a:t>		Great resource to utilize, but you must initiate.  Observe him, and have him observe you.  Get feedback from partners during and after games.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Rule book</a:t>
            </a:r>
            <a:r>
              <a:rPr lang="en-US" sz="1800" b="0" i="0" u="none" strike="noStrike" cap="none">
                <a:solidFill>
                  <a:schemeClr val="dk1"/>
                </a:solidFill>
                <a:latin typeface="Arial"/>
                <a:ea typeface="Arial"/>
                <a:cs typeface="Arial"/>
                <a:sym typeface="Arial"/>
              </a:rPr>
              <a:t>	Get into it after each game.  Try and answer your own questions, or just reinforce a call you made.  Work with your mentor here too, and bring questions to weekly meetings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Websites</a:t>
            </a:r>
            <a:r>
              <a:rPr lang="en-US" sz="1800" b="0" i="0" u="none" strike="noStrike" cap="none">
                <a:solidFill>
                  <a:schemeClr val="dk1"/>
                </a:solidFill>
                <a:latin typeface="Arial"/>
                <a:ea typeface="Arial"/>
                <a:cs typeface="Arial"/>
                <a:sym typeface="Arial"/>
              </a:rPr>
              <a:t>	USLacrosse has numerous video presentations available.  EMLOA.org has rule changes, differences and other info for reference posted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Arial"/>
                <a:ea typeface="Arial"/>
                <a:cs typeface="Arial"/>
                <a:sym typeface="Arial"/>
              </a:rPr>
              <a:t>Promote</a:t>
            </a:r>
            <a:r>
              <a:rPr lang="en-US" sz="1800" b="0" i="0" u="none" strike="noStrike" cap="none">
                <a:solidFill>
                  <a:schemeClr val="dk1"/>
                </a:solidFill>
                <a:latin typeface="Arial"/>
                <a:ea typeface="Arial"/>
                <a:cs typeface="Arial"/>
                <a:sym typeface="Arial"/>
              </a:rPr>
              <a:t>	You are your biggest advocate.  You need to get in front of the assigners, both in terms of email, text or phone, but also physical preference.  Mentor can help here to as well as veteran officials.  Remember, we are all independent contractors.  </a:t>
            </a:r>
            <a:endParaRPr sz="1400" b="0" i="0" u="none" strike="noStrike" cap="none">
              <a:solidFill>
                <a:srgbClr val="000000"/>
              </a:solidFill>
              <a:latin typeface="Arial"/>
              <a:ea typeface="Arial"/>
              <a:cs typeface="Arial"/>
              <a:sym typeface="Arial"/>
            </a:endParaRPr>
          </a:p>
        </p:txBody>
      </p:sp>
      <p:sp>
        <p:nvSpPr>
          <p:cNvPr id="182" name="Google Shape;182;p29"/>
          <p:cNvSpPr txBox="1"/>
          <p:nvPr/>
        </p:nvSpPr>
        <p:spPr>
          <a:xfrm>
            <a:off x="2362200" y="381000"/>
            <a:ext cx="459613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How to Get Games!!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p:nvPr/>
        </p:nvSpPr>
        <p:spPr>
          <a:xfrm>
            <a:off x="4349750" y="376238"/>
            <a:ext cx="1842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dk1"/>
              </a:solidFill>
              <a:latin typeface="Calibri"/>
              <a:ea typeface="Calibri"/>
              <a:cs typeface="Calibri"/>
              <a:sym typeface="Calibri"/>
            </a:endParaRPr>
          </a:p>
        </p:txBody>
      </p:sp>
      <p:sp>
        <p:nvSpPr>
          <p:cNvPr id="192" name="Google Shape;192;p30"/>
          <p:cNvSpPr txBox="1"/>
          <p:nvPr/>
        </p:nvSpPr>
        <p:spPr>
          <a:xfrm>
            <a:off x="133400" y="1548881"/>
            <a:ext cx="8801100" cy="3970277"/>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Keep Track of Everything </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AutoNum type="arabicPeriod"/>
            </a:pPr>
            <a:r>
              <a:rPr lang="en-US" sz="1800" b="1" i="0" u="none" strike="noStrike" cap="none">
                <a:solidFill>
                  <a:schemeClr val="dk1"/>
                </a:solidFill>
                <a:latin typeface="Arial"/>
                <a:ea typeface="Arial"/>
                <a:cs typeface="Arial"/>
                <a:sym typeface="Arial"/>
              </a:rPr>
              <a:t>High Schools - Either ArbiterPay or Check by Mail.  Ask coach or AD on-site. Some schools have paperwork, some take information from arbiter.</a:t>
            </a:r>
            <a:endParaRPr sz="18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AutoNum type="arabicPeriod"/>
            </a:pPr>
            <a:r>
              <a:rPr lang="en-US" sz="1800" b="1" i="0" u="none" strike="noStrike" cap="none">
                <a:solidFill>
                  <a:schemeClr val="dk1"/>
                </a:solidFill>
                <a:latin typeface="Arial"/>
                <a:ea typeface="Arial"/>
                <a:cs typeface="Arial"/>
                <a:sym typeface="Arial"/>
              </a:rPr>
              <a:t>Youth - MYL Sundays - Paid onsite. Either check, cash, some do venmo/paypal. Ask the home coach before end of the day.</a:t>
            </a:r>
            <a:endParaRPr sz="18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Youth - MYL Select - Paid by league. Fill out game report with score.</a:t>
            </a:r>
            <a:endParaRPr sz="1800" b="1"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Youth - TPL - Paid by Darrell Benson in check periodically throughout the season.</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3.    Tournament - Payment methods vary. Ask assignor.</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If you haven’t been paid by a school. Check with partner to see if he has been paid, then contact school AD. CC assignor on emails to schools.  Payment by from high schools can take a month or two.</a:t>
            </a:r>
            <a:endParaRPr sz="1800" b="1" i="0" u="none" strike="noStrike" cap="none">
              <a:solidFill>
                <a:schemeClr val="dk1"/>
              </a:solidFill>
              <a:latin typeface="Arial"/>
              <a:ea typeface="Arial"/>
              <a:cs typeface="Arial"/>
              <a:sym typeface="Arial"/>
            </a:endParaRPr>
          </a:p>
        </p:txBody>
      </p:sp>
      <p:sp>
        <p:nvSpPr>
          <p:cNvPr id="193" name="Google Shape;193;p30"/>
          <p:cNvSpPr txBox="1"/>
          <p:nvPr/>
        </p:nvSpPr>
        <p:spPr>
          <a:xfrm>
            <a:off x="2362200" y="381000"/>
            <a:ext cx="4596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Calibri"/>
                <a:ea typeface="Calibri"/>
                <a:cs typeface="Calibri"/>
                <a:sym typeface="Calibri"/>
              </a:rPr>
              <a:t>How to Get Paid</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ctrTitle"/>
          </p:nvPr>
        </p:nvSpPr>
        <p:spPr>
          <a:xfrm>
            <a:off x="1295400" y="4689"/>
            <a:ext cx="7043208" cy="152349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2E59B0"/>
              </a:buClr>
              <a:buSzPts val="5400"/>
              <a:buFont typeface="Calibri"/>
              <a:buNone/>
            </a:pPr>
            <a:r>
              <a:rPr lang="en-US"/>
              <a:t>Assigners</a:t>
            </a:r>
            <a:endParaRPr/>
          </a:p>
        </p:txBody>
      </p:sp>
      <p:sp>
        <p:nvSpPr>
          <p:cNvPr id="199" name="Google Shape;199;p31"/>
          <p:cNvSpPr txBox="1"/>
          <p:nvPr/>
        </p:nvSpPr>
        <p:spPr>
          <a:xfrm>
            <a:off x="1295400" y="1029993"/>
            <a:ext cx="6370500" cy="52937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High School</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Darrell Benson </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John Hill</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Roy Condon</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Bob Maguire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Jim Tighe</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  See Schools tab on EMLOA.org website for specific school and youth league info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Youth</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Randy Wong (MYL - West Central)</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Rick Catalano (MYL - MetroWest/ some West Central)</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John Izzo (MYL - Northeast)</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Steve DiPaolo (CTL)</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Paul Quill (MYL - Northwest)</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Darrell Benson (TPL, OCLL, MYL - South Central)</a:t>
            </a:r>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MYL-Metro Boston shared by Benson, Izzo, and Catalano</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rgbClr val="2E59B0"/>
              </a:buClr>
              <a:buSzPts val="5400"/>
              <a:buFont typeface="Calibri"/>
              <a:buNone/>
            </a:pPr>
            <a:r>
              <a:rPr lang="en-US"/>
              <a:t>Questions and Answers</a:t>
            </a:r>
            <a:br>
              <a:rPr lang="en-US"/>
            </a:br>
            <a:r>
              <a:rPr lang="en-US"/>
              <a:t>open discussion</a:t>
            </a:r>
            <a:endParaRPr/>
          </a:p>
        </p:txBody>
      </p:sp>
      <p:sp>
        <p:nvSpPr>
          <p:cNvPr id="206" name="Google Shape;206;p32"/>
          <p:cNvSpPr txBox="1"/>
          <p:nvPr/>
        </p:nvSpPr>
        <p:spPr>
          <a:xfrm>
            <a:off x="1121233" y="4267200"/>
            <a:ext cx="753918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highlight>
                  <a:srgbClr val="00FFFF"/>
                </a:highlight>
                <a:latin typeface="Calibri"/>
                <a:ea typeface="Calibri"/>
                <a:cs typeface="Calibri"/>
                <a:sym typeface="Calibri"/>
              </a:rPr>
              <a:t>This PowerPoint presentation will be on the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highlight>
                  <a:srgbClr val="00FFFF"/>
                </a:highlight>
                <a:latin typeface="Calibri"/>
                <a:ea typeface="Calibri"/>
                <a:cs typeface="Calibri"/>
                <a:sym typeface="Calibri"/>
              </a:rPr>
              <a:t>EMLOA.org website, 202</a:t>
            </a:r>
            <a:r>
              <a:rPr lang="en-US" sz="3200">
                <a:solidFill>
                  <a:schemeClr val="dk1"/>
                </a:solidFill>
                <a:highlight>
                  <a:srgbClr val="00FFFF"/>
                </a:highlight>
                <a:latin typeface="Calibri"/>
                <a:ea typeface="Calibri"/>
                <a:cs typeface="Calibri"/>
                <a:sym typeface="Calibri"/>
              </a:rPr>
              <a:t>6</a:t>
            </a:r>
            <a:r>
              <a:rPr lang="en-US" sz="3200" b="0" i="0" u="none" strike="noStrike" cap="none">
                <a:solidFill>
                  <a:schemeClr val="dk1"/>
                </a:solidFill>
                <a:highlight>
                  <a:srgbClr val="00FFFF"/>
                </a:highlight>
                <a:latin typeface="Calibri"/>
                <a:ea typeface="Calibri"/>
                <a:cs typeface="Calibri"/>
                <a:sym typeface="Calibri"/>
              </a:rPr>
              <a:t> Presentations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228600" y="990600"/>
            <a:ext cx="8801100" cy="471000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800" b="0" i="0" u="none" strike="noStrike" cap="none">
                <a:solidFill>
                  <a:schemeClr val="dk1"/>
                </a:solidFill>
                <a:latin typeface="Calibri"/>
                <a:ea typeface="Calibri"/>
                <a:cs typeface="Calibri"/>
                <a:sym typeface="Calibri"/>
              </a:rPr>
              <a:t>Agenda</a:t>
            </a:r>
            <a:endParaRPr sz="2400" b="0" i="0" u="none" strike="noStrike" cap="none">
              <a:solidFill>
                <a:srgbClr val="000000"/>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Introduction to meeting and reasons for it</a:t>
            </a:r>
            <a:endParaRPr sz="2400" b="0" i="0" u="none" strike="noStrike" cap="none">
              <a:solidFill>
                <a:srgbClr val="000000"/>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Arbiter do’s and don’ts </a:t>
            </a:r>
            <a:endParaRPr sz="2400" b="0" i="0" u="none" strike="noStrike" cap="none">
              <a:solidFill>
                <a:srgbClr val="000000"/>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5 things you may have been yelled at for</a:t>
            </a:r>
            <a:endParaRPr sz="2800" b="0" i="0" u="none" strike="noStrike" cap="none">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Tips for Advancement</a:t>
            </a:r>
            <a:endParaRPr sz="2800">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Mentor Program</a:t>
            </a:r>
            <a:endParaRPr sz="2800" b="0" i="0" u="none" strike="noStrike" cap="none">
              <a:solidFill>
                <a:schemeClr val="dk1"/>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to get games</a:t>
            </a:r>
            <a:endParaRPr sz="2400" b="0" i="0" u="none" strike="noStrike" cap="none">
              <a:solidFill>
                <a:srgbClr val="000000"/>
              </a:solidFill>
              <a:latin typeface="Calibri"/>
              <a:ea typeface="Calibri"/>
              <a:cs typeface="Calibri"/>
              <a:sym typeface="Calibri"/>
            </a:endParaRPr>
          </a:p>
          <a:p>
            <a:pPr marL="285750" marR="0" lvl="0" indent="-3492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Assigners on hand</a:t>
            </a:r>
            <a:endParaRPr sz="2400" b="0" i="0" u="none" strike="noStrike" cap="none">
              <a:solidFill>
                <a:srgbClr val="000000"/>
              </a:solidFill>
              <a:latin typeface="Calibri"/>
              <a:ea typeface="Calibri"/>
              <a:cs typeface="Calibri"/>
              <a:sym typeface="Calibri"/>
            </a:endParaRPr>
          </a:p>
          <a:p>
            <a:pPr marL="285750" marR="0" lvl="0" indent="-349250" algn="l" rtl="0">
              <a:lnSpc>
                <a:spcPct val="100000"/>
              </a:lnSpc>
              <a:spcBef>
                <a:spcPts val="0"/>
              </a:spcBef>
              <a:spcAft>
                <a:spcPts val="0"/>
              </a:spcAft>
              <a:buClr>
                <a:srgbClr val="FF0000"/>
              </a:buClr>
              <a:buSzPts val="4600"/>
              <a:buFont typeface="Arial"/>
              <a:buChar char="•"/>
            </a:pPr>
            <a:r>
              <a:rPr lang="en-US" sz="4600" b="0" i="0" u="none" strike="noStrike" cap="none">
                <a:solidFill>
                  <a:srgbClr val="FF0000"/>
                </a:solidFill>
                <a:latin typeface="Calibri"/>
                <a:ea typeface="Calibri"/>
                <a:cs typeface="Calibri"/>
                <a:sym typeface="Calibri"/>
              </a:rPr>
              <a:t>Questions and answers</a:t>
            </a: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p:nvPr/>
        </p:nvSpPr>
        <p:spPr>
          <a:xfrm>
            <a:off x="2590800" y="4953000"/>
            <a:ext cx="44903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EFCE8"/>
                </a:solidFill>
                <a:latin typeface="Calibri"/>
                <a:ea typeface="Calibri"/>
                <a:cs typeface="Calibri"/>
                <a:sym typeface="Calibri"/>
              </a:rPr>
              <a:t>Live connection or supplemental presentation</a:t>
            </a:r>
            <a:endParaRPr sz="1400" b="0" i="0" u="none" strike="noStrike" cap="none">
              <a:solidFill>
                <a:srgbClr val="000000"/>
              </a:solidFill>
              <a:latin typeface="Arial"/>
              <a:ea typeface="Arial"/>
              <a:cs typeface="Arial"/>
              <a:sym typeface="Arial"/>
            </a:endParaRPr>
          </a:p>
        </p:txBody>
      </p:sp>
      <p:sp>
        <p:nvSpPr>
          <p:cNvPr id="74" name="Google Shape;74;p16"/>
          <p:cNvSpPr txBox="1"/>
          <p:nvPr/>
        </p:nvSpPr>
        <p:spPr>
          <a:xfrm>
            <a:off x="2479119" y="169681"/>
            <a:ext cx="418576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Arbiter</a:t>
            </a:r>
            <a:r>
              <a:rPr lang="en-US" sz="1400" b="0" i="0" u="none" strike="noStrike" cap="none">
                <a:solidFill>
                  <a:srgbClr val="000000"/>
                </a:solidFill>
                <a:latin typeface="Arial"/>
                <a:ea typeface="Arial"/>
                <a:cs typeface="Arial"/>
                <a:sym typeface="Arial"/>
              </a:rPr>
              <a:t> </a:t>
            </a:r>
            <a:r>
              <a:rPr lang="en-US" sz="4400" b="0" i="0" u="none" strike="noStrike" cap="none">
                <a:solidFill>
                  <a:srgbClr val="000000"/>
                </a:solidFill>
                <a:latin typeface="Arial"/>
                <a:ea typeface="Arial"/>
                <a:cs typeface="Arial"/>
                <a:sym typeface="Arial"/>
              </a:rPr>
              <a:t>Checklist</a:t>
            </a:r>
            <a:endParaRPr/>
          </a:p>
        </p:txBody>
      </p:sp>
      <p:sp>
        <p:nvSpPr>
          <p:cNvPr id="75" name="Google Shape;75;p16"/>
          <p:cNvSpPr txBox="1"/>
          <p:nvPr/>
        </p:nvSpPr>
        <p:spPr>
          <a:xfrm>
            <a:off x="534955" y="1762812"/>
            <a:ext cx="8298025" cy="29854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Ready to be assigned checked</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Profile information &amp; phone numbers updated</a:t>
            </a:r>
            <a:endParaRPr/>
          </a:p>
          <a:p>
            <a:pPr marL="0" marR="0" lvl="4"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(Some school will use this info for payment purposes)</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Picture posted on profile page</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Blocks updated regularly (all, not just lacrosse)</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Travel limits and leave city current</a:t>
            </a:r>
            <a:endParaRPr/>
          </a:p>
          <a:p>
            <a:pPr marL="285750" marR="0" lvl="0" indent="-28575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Accept or decline games promptly</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a:t>5 Things You May have been yelled at for already!</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They’re Off Sides!!!!!</a:t>
            </a:r>
            <a:endParaRPr/>
          </a:p>
        </p:txBody>
      </p:sp>
      <p:sp>
        <p:nvSpPr>
          <p:cNvPr id="86" name="Google Shape;86;p18"/>
          <p:cNvSpPr txBox="1">
            <a:spLocks noGrp="1"/>
          </p:cNvSpPr>
          <p:nvPr>
            <p:ph type="body" idx="1"/>
          </p:nvPr>
        </p:nvSpPr>
        <p:spPr>
          <a:xfrm>
            <a:off x="381000" y="1521280"/>
            <a:ext cx="8382000" cy="3801041"/>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Maybe they are and maybe they are not.</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Don’t panic….Take a “picture” and keep officiating while you count.</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240"/>
              </a:spcBef>
              <a:spcAft>
                <a:spcPts val="0"/>
              </a:spcAft>
              <a:buClr>
                <a:schemeClr val="dk1"/>
              </a:buClr>
              <a:buSzPts val="1200"/>
              <a:buFont typeface="Calibri"/>
              <a:buNone/>
            </a:pPr>
            <a:endParaRPr sz="1200"/>
          </a:p>
          <a:p>
            <a:pPr marL="0" lvl="0" indent="0" algn="l" rtl="0">
              <a:lnSpc>
                <a:spcPct val="90000"/>
              </a:lnSpc>
              <a:spcBef>
                <a:spcPts val="640"/>
              </a:spcBef>
              <a:spcAft>
                <a:spcPts val="0"/>
              </a:spcAft>
              <a:buClr>
                <a:schemeClr val="dk1"/>
              </a:buClr>
              <a:buSzPts val="3200"/>
              <a:buFont typeface="Calibri"/>
              <a:buNone/>
            </a:pPr>
            <a:r>
              <a:rPr lang="en-US"/>
              <a:t>Missing an offside could have an impact on the play but missing a hit could impact the player.</a:t>
            </a:r>
            <a:endParaRPr/>
          </a:p>
        </p:txBody>
      </p:sp>
      <p:pic>
        <p:nvPicPr>
          <p:cNvPr id="87" name="Google Shape;87;p18"/>
          <p:cNvPicPr preferRelativeResize="0"/>
          <p:nvPr/>
        </p:nvPicPr>
        <p:blipFill rotWithShape="1">
          <a:blip r:embed="rId3">
            <a:alphaModFix/>
          </a:blip>
          <a:srcRect/>
          <a:stretch/>
        </p:blipFill>
        <p:spPr>
          <a:xfrm>
            <a:off x="6286500" y="0"/>
            <a:ext cx="2857500" cy="1600200"/>
          </a:xfrm>
          <a:prstGeom prst="rect">
            <a:avLst/>
          </a:prstGeom>
          <a:noFill/>
          <a:ln>
            <a:noFill/>
          </a:ln>
        </p:spPr>
      </p:pic>
      <p:pic>
        <p:nvPicPr>
          <p:cNvPr id="88" name="Google Shape;88;p18"/>
          <p:cNvPicPr preferRelativeResize="0"/>
          <p:nvPr/>
        </p:nvPicPr>
        <p:blipFill rotWithShape="1">
          <a:blip r:embed="rId4">
            <a:alphaModFix/>
          </a:blip>
          <a:srcRect l="14586" t="23546" r="16294" b="26960"/>
          <a:stretch/>
        </p:blipFill>
        <p:spPr>
          <a:xfrm>
            <a:off x="3282696" y="3035808"/>
            <a:ext cx="1481328" cy="1060704"/>
          </a:xfrm>
          <a:prstGeom prst="rect">
            <a:avLst/>
          </a:prstGeom>
          <a:noFill/>
          <a:ln>
            <a:noFill/>
          </a:ln>
          <a:effectLst>
            <a:outerShdw blurRad="50800" dist="50800" dir="5400000" sx="40000" sy="40000" algn="ctr" rotWithShape="0">
              <a:srgbClr val="000000"/>
            </a:outerShdw>
          </a:effec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81000" y="230204"/>
            <a:ext cx="83820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000"/>
              <a:buFont typeface="Calibri"/>
              <a:buNone/>
            </a:pPr>
            <a:r>
              <a:rPr lang="en-US" sz="4000"/>
              <a:t>Face offs – Could be a number of things here</a:t>
            </a:r>
            <a:endParaRPr/>
          </a:p>
        </p:txBody>
      </p:sp>
      <p:sp>
        <p:nvSpPr>
          <p:cNvPr id="94" name="Google Shape;94;p19"/>
          <p:cNvSpPr txBox="1">
            <a:spLocks noGrp="1"/>
          </p:cNvSpPr>
          <p:nvPr>
            <p:ph type="body" idx="1"/>
          </p:nvPr>
        </p:nvSpPr>
        <p:spPr>
          <a:xfrm>
            <a:off x="381000" y="1411552"/>
            <a:ext cx="8382000" cy="424731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2400"/>
              <a:buFont typeface="Calibri"/>
              <a:buNone/>
            </a:pPr>
            <a:r>
              <a:rPr lang="en-US" sz="2400"/>
              <a:t>He went early, he is leaning, he is holding him, he’s withholding, it’s stuck, he kicked the cross</a:t>
            </a:r>
            <a:endParaRPr/>
          </a:p>
          <a:p>
            <a:pPr marL="396875" lvl="0" indent="-244475"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A lot of happens on a faceoff.  Recognize the infraction and blow it quick.</a:t>
            </a:r>
            <a:endParaRPr/>
          </a:p>
          <a:p>
            <a:pPr marL="0" lvl="0" indent="0"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Support your partner. Answer questions </a:t>
            </a:r>
            <a:endParaRPr/>
          </a:p>
          <a:p>
            <a:pPr marL="0" lvl="0" indent="0" algn="l" rtl="0">
              <a:lnSpc>
                <a:spcPct val="90000"/>
              </a:lnSpc>
              <a:spcBef>
                <a:spcPts val="480"/>
              </a:spcBef>
              <a:spcAft>
                <a:spcPts val="0"/>
              </a:spcAft>
              <a:buClr>
                <a:schemeClr val="dk1"/>
              </a:buClr>
              <a:buSzPts val="2400"/>
              <a:buFont typeface="Calibri"/>
              <a:buNone/>
            </a:pPr>
            <a:r>
              <a:rPr lang="en-US" sz="2400"/>
              <a:t>from coach and get answers for them.</a:t>
            </a:r>
            <a:endParaRPr/>
          </a:p>
          <a:p>
            <a:pPr marL="0" lvl="0" indent="0" algn="l" rtl="0">
              <a:lnSpc>
                <a:spcPct val="90000"/>
              </a:lnSpc>
              <a:spcBef>
                <a:spcPts val="480"/>
              </a:spcBef>
              <a:spcAft>
                <a:spcPts val="0"/>
              </a:spcAft>
              <a:buClr>
                <a:schemeClr val="dk1"/>
              </a:buClr>
              <a:buSzPts val="2400"/>
              <a:buFont typeface="Calibri"/>
              <a:buNone/>
            </a:pPr>
            <a:endParaRPr sz="2400"/>
          </a:p>
          <a:p>
            <a:pPr marL="0" lvl="0" indent="0" algn="l" rtl="0">
              <a:lnSpc>
                <a:spcPct val="90000"/>
              </a:lnSpc>
              <a:spcBef>
                <a:spcPts val="480"/>
              </a:spcBef>
              <a:spcAft>
                <a:spcPts val="0"/>
              </a:spcAft>
              <a:buClr>
                <a:schemeClr val="dk1"/>
              </a:buClr>
              <a:buSzPts val="2400"/>
              <a:buFont typeface="Calibri"/>
              <a:buNone/>
            </a:pPr>
            <a:r>
              <a:rPr lang="en-US" sz="2400"/>
              <a:t>Communicate, Communicate, Communicate </a:t>
            </a:r>
            <a:endParaRPr/>
          </a:p>
          <a:p>
            <a:pPr marL="0" lvl="0" indent="0" algn="l" rtl="0">
              <a:lnSpc>
                <a:spcPct val="90000"/>
              </a:lnSpc>
              <a:spcBef>
                <a:spcPts val="480"/>
              </a:spcBef>
              <a:spcAft>
                <a:spcPts val="0"/>
              </a:spcAft>
              <a:buClr>
                <a:schemeClr val="dk1"/>
              </a:buClr>
              <a:buSzPts val="2400"/>
              <a:buFont typeface="Calibri"/>
              <a:buNone/>
            </a:pPr>
            <a:r>
              <a:rPr lang="en-US" sz="2400"/>
              <a:t>w/ the faceoff players.</a:t>
            </a:r>
            <a:endParaRPr/>
          </a:p>
        </p:txBody>
      </p:sp>
      <p:pic>
        <p:nvPicPr>
          <p:cNvPr id="95" name="Google Shape;95;p19"/>
          <p:cNvPicPr preferRelativeResize="0"/>
          <p:nvPr/>
        </p:nvPicPr>
        <p:blipFill rotWithShape="1">
          <a:blip r:embed="rId3">
            <a:alphaModFix/>
          </a:blip>
          <a:srcRect/>
          <a:stretch/>
        </p:blipFill>
        <p:spPr>
          <a:xfrm>
            <a:off x="5668137" y="2978086"/>
            <a:ext cx="2863215" cy="1905339"/>
          </a:xfrm>
          <a:prstGeom prst="rect">
            <a:avLst/>
          </a:prstGeom>
          <a:noFill/>
          <a:ln>
            <a:noFill/>
          </a:ln>
        </p:spPr>
      </p:pic>
      <p:pic>
        <p:nvPicPr>
          <p:cNvPr id="96" name="Google Shape;96;p19"/>
          <p:cNvPicPr preferRelativeResize="0"/>
          <p:nvPr/>
        </p:nvPicPr>
        <p:blipFill rotWithShape="1">
          <a:blip r:embed="rId4">
            <a:alphaModFix/>
          </a:blip>
          <a:srcRect/>
          <a:stretch/>
        </p:blipFill>
        <p:spPr>
          <a:xfrm>
            <a:off x="5484164" y="3054466"/>
            <a:ext cx="3231160" cy="1828959"/>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The Big Hit</a:t>
            </a:r>
            <a:endParaRPr/>
          </a:p>
        </p:txBody>
      </p:sp>
      <p:sp>
        <p:nvSpPr>
          <p:cNvPr id="103" name="Google Shape;103;p20"/>
          <p:cNvSpPr txBox="1">
            <a:spLocks noGrp="1"/>
          </p:cNvSpPr>
          <p:nvPr>
            <p:ph type="body" idx="1"/>
          </p:nvPr>
        </p:nvSpPr>
        <p:spPr>
          <a:xfrm>
            <a:off x="381000" y="1411552"/>
            <a:ext cx="8382000" cy="1329595"/>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A big hit can change the tempo, emotion and energy level of the rest of the game.  We must recognize it and call it when necessary.</a:t>
            </a:r>
            <a:endParaRPr/>
          </a:p>
        </p:txBody>
      </p:sp>
      <p:pic>
        <p:nvPicPr>
          <p:cNvPr id="104" name="Google Shape;104;p20"/>
          <p:cNvPicPr preferRelativeResize="0"/>
          <p:nvPr/>
        </p:nvPicPr>
        <p:blipFill rotWithShape="1">
          <a:blip r:embed="rId3">
            <a:alphaModFix/>
          </a:blip>
          <a:srcRect t="12759" b="12670"/>
          <a:stretch/>
        </p:blipFill>
        <p:spPr>
          <a:xfrm>
            <a:off x="2278264" y="3093106"/>
            <a:ext cx="4587472" cy="2562373"/>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Never Ending Scrums</a:t>
            </a:r>
            <a:endParaRPr/>
          </a:p>
        </p:txBody>
      </p:sp>
      <p:sp>
        <p:nvSpPr>
          <p:cNvPr id="111" name="Google Shape;111;p21"/>
          <p:cNvSpPr txBox="1">
            <a:spLocks noGrp="1"/>
          </p:cNvSpPr>
          <p:nvPr>
            <p:ph type="body" idx="1"/>
          </p:nvPr>
        </p:nvSpPr>
        <p:spPr>
          <a:xfrm>
            <a:off x="381000" y="1411552"/>
            <a:ext cx="8382000" cy="3834896"/>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The longer a loose ball scrum goes on the more likely something bad could happen.</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The longer the ball is loose the threshold should change.</a:t>
            </a:r>
            <a:endParaRPr/>
          </a:p>
          <a:p>
            <a:pPr marL="0" lvl="0" indent="0" algn="l" rtl="0">
              <a:lnSpc>
                <a:spcPct val="90000"/>
              </a:lnSpc>
              <a:spcBef>
                <a:spcPts val="360"/>
              </a:spcBef>
              <a:spcAft>
                <a:spcPts val="0"/>
              </a:spcAft>
              <a:buClr>
                <a:schemeClr val="dk1"/>
              </a:buClr>
              <a:buSzPts val="1800"/>
              <a:buFont typeface="Calibri"/>
              <a:buNone/>
            </a:pPr>
            <a:endParaRPr sz="1800"/>
          </a:p>
          <a:p>
            <a:pPr marL="0" lvl="0" indent="0" algn="l" rtl="0">
              <a:lnSpc>
                <a:spcPct val="90000"/>
              </a:lnSpc>
              <a:spcBef>
                <a:spcPts val="640"/>
              </a:spcBef>
              <a:spcAft>
                <a:spcPts val="0"/>
              </a:spcAft>
              <a:buClr>
                <a:schemeClr val="dk1"/>
              </a:buClr>
              <a:buSzPts val="3200"/>
              <a:buFont typeface="Calibri"/>
              <a:buNone/>
            </a:pPr>
            <a:r>
              <a:rPr lang="en-US"/>
              <a:t>Play-ONS need to be quick </a:t>
            </a:r>
            <a:endParaRPr/>
          </a:p>
          <a:p>
            <a:pPr marL="0" lvl="0" indent="0" algn="l" rtl="0">
              <a:lnSpc>
                <a:spcPct val="90000"/>
              </a:lnSpc>
              <a:spcBef>
                <a:spcPts val="640"/>
              </a:spcBef>
              <a:spcAft>
                <a:spcPts val="0"/>
              </a:spcAft>
              <a:buClr>
                <a:schemeClr val="dk1"/>
              </a:buClr>
              <a:buSzPts val="3200"/>
              <a:buFont typeface="Calibri"/>
              <a:buNone/>
            </a:pPr>
            <a:r>
              <a:rPr lang="en-US"/>
              <a:t>and loud.</a:t>
            </a:r>
            <a:endParaRPr/>
          </a:p>
        </p:txBody>
      </p:sp>
      <p:sp>
        <p:nvSpPr>
          <p:cNvPr id="112" name="Google Shape;112;p21" descr="Ground Balls Win Games | Lacrosse Librar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3" name="Google Shape;113;p21"/>
          <p:cNvPicPr preferRelativeResize="0"/>
          <p:nvPr/>
        </p:nvPicPr>
        <p:blipFill rotWithShape="1">
          <a:blip r:embed="rId3">
            <a:alphaModFix/>
          </a:blip>
          <a:srcRect/>
          <a:stretch/>
        </p:blipFill>
        <p:spPr>
          <a:xfrm>
            <a:off x="5454205" y="3439006"/>
            <a:ext cx="3388043" cy="2938178"/>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a:t>What is he calling?</a:t>
            </a:r>
            <a:endParaRPr/>
          </a:p>
        </p:txBody>
      </p:sp>
      <p:sp>
        <p:nvSpPr>
          <p:cNvPr id="120" name="Google Shape;120;p22"/>
          <p:cNvSpPr txBox="1">
            <a:spLocks noGrp="1"/>
          </p:cNvSpPr>
          <p:nvPr>
            <p:ph type="body" idx="1"/>
          </p:nvPr>
        </p:nvSpPr>
        <p:spPr>
          <a:xfrm>
            <a:off x="381000" y="1411552"/>
            <a:ext cx="8382000" cy="2966966"/>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Font typeface="Calibri"/>
              <a:buNone/>
            </a:pPr>
            <a:r>
              <a:rPr lang="en-US"/>
              <a:t>Signal, Signal, Signal!</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Whistles are the best as voices don’t always carry.</a:t>
            </a:r>
            <a:endParaRPr/>
          </a:p>
          <a:p>
            <a:pPr marL="0" lvl="0" indent="0" algn="l" rtl="0">
              <a:lnSpc>
                <a:spcPct val="90000"/>
              </a:lnSpc>
              <a:spcBef>
                <a:spcPts val="640"/>
              </a:spcBef>
              <a:spcAft>
                <a:spcPts val="0"/>
              </a:spcAft>
              <a:buClr>
                <a:schemeClr val="dk1"/>
              </a:buClr>
              <a:buSzPts val="3200"/>
              <a:buFont typeface="Calibri"/>
              <a:buNone/>
            </a:pPr>
            <a:endParaRPr/>
          </a:p>
          <a:p>
            <a:pPr marL="0" lvl="0" indent="0" algn="l" rtl="0">
              <a:lnSpc>
                <a:spcPct val="90000"/>
              </a:lnSpc>
              <a:spcBef>
                <a:spcPts val="640"/>
              </a:spcBef>
              <a:spcAft>
                <a:spcPts val="0"/>
              </a:spcAft>
              <a:buClr>
                <a:schemeClr val="dk1"/>
              </a:buClr>
              <a:buSzPts val="3200"/>
              <a:buFont typeface="Calibri"/>
              <a:buNone/>
            </a:pPr>
            <a:r>
              <a:rPr lang="en-US"/>
              <a:t>Out of bounds are the easier calls to make, point with confidence, restart with confidence.</a:t>
            </a:r>
            <a:endParaRPr/>
          </a:p>
        </p:txBody>
      </p:sp>
      <p:pic>
        <p:nvPicPr>
          <p:cNvPr id="121" name="Google Shape;121;p22"/>
          <p:cNvPicPr preferRelativeResize="0"/>
          <p:nvPr/>
        </p:nvPicPr>
        <p:blipFill rotWithShape="1">
          <a:blip r:embed="rId3">
            <a:alphaModFix/>
          </a:blip>
          <a:srcRect/>
          <a:stretch/>
        </p:blipFill>
        <p:spPr>
          <a:xfrm>
            <a:off x="5853941" y="23463"/>
            <a:ext cx="3290059" cy="2189385"/>
          </a:xfrm>
          <a:prstGeom prst="rect">
            <a:avLst/>
          </a:prstGeom>
          <a:noFill/>
          <a:ln>
            <a:noFill/>
          </a:ln>
        </p:spPr>
      </p:pic>
      <p:pic>
        <p:nvPicPr>
          <p:cNvPr id="122" name="Google Shape;122;p22"/>
          <p:cNvPicPr preferRelativeResize="0"/>
          <p:nvPr/>
        </p:nvPicPr>
        <p:blipFill rotWithShape="1">
          <a:blip r:embed="rId4">
            <a:alphaModFix/>
          </a:blip>
          <a:srcRect/>
          <a:stretch/>
        </p:blipFill>
        <p:spPr>
          <a:xfrm>
            <a:off x="5853940" y="58576"/>
            <a:ext cx="3290059" cy="2189385"/>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1858</Words>
  <Application>Microsoft Office PowerPoint</Application>
  <PresentationFormat>On-screen Show (4:3)</PresentationFormat>
  <Paragraphs>162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Noto Sans Symbols</vt:lpstr>
      <vt:lpstr>Quattrocento Sans</vt:lpstr>
      <vt:lpstr>1_White with Blue Bar Segoe Template</vt:lpstr>
      <vt:lpstr>EMLOA Newbie Meeting </vt:lpstr>
      <vt:lpstr>PowerPoint Presentation</vt:lpstr>
      <vt:lpstr>PowerPoint Presentation</vt:lpstr>
      <vt:lpstr>5 Things You May have been yelled at for already!</vt:lpstr>
      <vt:lpstr>They’re Off Sides!!!!!</vt:lpstr>
      <vt:lpstr>Face offs – Could be a number of things here</vt:lpstr>
      <vt:lpstr>The Big Hit</vt:lpstr>
      <vt:lpstr>Never Ending Scrums</vt:lpstr>
      <vt:lpstr>What is he calling?</vt:lpstr>
      <vt:lpstr>PowerPoint Presentation</vt:lpstr>
      <vt:lpstr>PowerPoint Presentation</vt:lpstr>
      <vt:lpstr>Tips for Career Advancement</vt:lpstr>
      <vt:lpstr>Mentoring Director  Jay Wright jwright53@verizon.net </vt:lpstr>
      <vt:lpstr>PowerPoint Presentation</vt:lpstr>
      <vt:lpstr>PowerPoint Presentation</vt:lpstr>
      <vt:lpstr>PowerPoint Presentation</vt:lpstr>
      <vt:lpstr>PowerPoint Presentation</vt:lpstr>
      <vt:lpstr>Assigners</vt:lpstr>
      <vt:lpstr>Questions and Answers 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Doug</dc:creator>
  <cp:lastModifiedBy>doug davenport</cp:lastModifiedBy>
  <cp:revision>1</cp:revision>
  <dcterms:modified xsi:type="dcterms:W3CDTF">2026-04-11T15:39:09Z</dcterms:modified>
</cp:coreProperties>
</file>