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aWf8RHWnI/kbQF2mV0M9hB9Tm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428" y="2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cdebd5ad90_0_5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cdebd5ad90_0_5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3cdebd5ad90_0_5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e432c3edc7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e432c3edc7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2e432c3edc7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c26c8562a1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c26c8562a1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2c26c8562a1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e432c3edc7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e432c3edc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2e432c3edc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cdebd5ad90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3cdebd5ad9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3cdebd5ad90_0_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3cdebd5ad90_0_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2/17/2019 12:05 PM</a:t>
            </a:r>
            <a:endParaRPr/>
          </a:p>
        </p:txBody>
      </p:sp>
      <p:sp>
        <p:nvSpPr>
          <p:cNvPr id="158" name="Google Shape;158;g3cdebd5ad90_0_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spcBef>
                <a:spcPts val="0"/>
              </a:spcBef>
              <a:spcAft>
                <a:spcPts val="0"/>
              </a:spcAft>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spcBef>
                <a:spcPts val="0"/>
              </a:spcBef>
              <a:spcAft>
                <a:spcPts val="0"/>
              </a:spcAft>
              <a:buNone/>
            </a:pPr>
            <a:endParaRPr sz="500"/>
          </a:p>
        </p:txBody>
      </p:sp>
      <p:sp>
        <p:nvSpPr>
          <p:cNvPr id="159" name="Google Shape;159;g3cdebd5ad90_0_1:notes"/>
          <p:cNvSpPr txBox="1">
            <a:spLocks noGrp="1"/>
          </p:cNvSpPr>
          <p:nvPr>
            <p:ph type="sldNum" idx="12"/>
          </p:nvPr>
        </p:nvSpPr>
        <p:spPr>
          <a:xfrm>
            <a:off x="6172199" y="8685213"/>
            <a:ext cx="6843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cdebd5ad90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3cdebd5ad90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cdebd5ad90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3cdebd5ad90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cdebd5ad90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3cdebd5ad90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cdebd5ad90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3cdebd5ad90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c232d14bf8_1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g2c232d14bf8_1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cdebd5ad90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3cdebd5ad90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cdebd5ad90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3cdebd5ad90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cdebd5ad90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3cdebd5ad90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cdebd5ad90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3cdebd5ad90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cdebd5ad90_0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3cdebd5ad90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cdebd5ad90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3cdebd5ad90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cdebd5ad90_0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3cdebd5ad90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c232d14bf8_1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c232d14bf8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c232d14bf8_1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1" name="Google Shape;2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242" name="Google Shape;242;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3" name="Google Shape;243;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3/13/2025 6:20 PM</a:t>
            </a:r>
            <a:endParaRPr sz="1200" b="0" i="0" u="none" strike="noStrike" cap="none">
              <a:solidFill>
                <a:schemeClr val="dk1"/>
              </a:solidFill>
              <a:latin typeface="Calibri"/>
              <a:ea typeface="Calibri"/>
              <a:cs typeface="Calibri"/>
              <a:sym typeface="Calibri"/>
            </a:endParaRPr>
          </a:p>
        </p:txBody>
      </p:sp>
      <p:sp>
        <p:nvSpPr>
          <p:cNvPr id="244" name="Google Shape;244;p13: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500" b="0" i="0" u="none" strike="noStrike" cap="none">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lnSpc>
                <a:spcPct val="100000"/>
              </a:lnSpc>
              <a:spcBef>
                <a:spcPts val="0"/>
              </a:spcBef>
              <a:spcAft>
                <a:spcPts val="0"/>
              </a:spcAft>
              <a:buClr>
                <a:srgbClr val="000000"/>
              </a:buClr>
              <a:buSzPts val="1400"/>
              <a:buFont typeface="Arial"/>
              <a:buNone/>
            </a:pPr>
            <a:r>
              <a:rPr lang="en-US" sz="500" b="0" i="0" u="none" strike="noStrike" cap="none">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b="0" i="0" u="none" strike="noStrike" cap="none">
                <a:solidFill>
                  <a:srgbClr val="000000"/>
                </a:solidFill>
                <a:latin typeface="Calibri"/>
                <a:ea typeface="Calibri"/>
                <a:cs typeface="Calibri"/>
                <a:sym typeface="Calibri"/>
              </a:rPr>
            </a:br>
            <a:r>
              <a:rPr lang="en-US" sz="500" b="0" i="0" u="none" strike="noStrike" cap="none">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lnSpc>
                <a:spcPct val="100000"/>
              </a:lnSpc>
              <a:spcBef>
                <a:spcPts val="0"/>
              </a:spcBef>
              <a:spcAft>
                <a:spcPts val="0"/>
              </a:spcAft>
              <a:buClr>
                <a:srgbClr val="000000"/>
              </a:buClr>
              <a:buSzPts val="1400"/>
              <a:buFont typeface="Arial"/>
              <a:buNone/>
            </a:pPr>
            <a:endParaRPr sz="500" b="0" i="0" u="none" strike="noStrike" cap="none">
              <a:solidFill>
                <a:schemeClr val="dk1"/>
              </a:solidFill>
              <a:latin typeface="Calibri"/>
              <a:ea typeface="Calibri"/>
              <a:cs typeface="Calibri"/>
              <a:sym typeface="Calibri"/>
            </a:endParaRPr>
          </a:p>
        </p:txBody>
      </p:sp>
      <p:sp>
        <p:nvSpPr>
          <p:cNvPr id="245" name="Google Shape;245;p13: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sz="1400" b="0" i="0" u="none" strike="noStrike" cap="none">
                <a:solidFill>
                  <a:schemeClr val="dk1"/>
                </a:solidFill>
                <a:latin typeface="Calibri"/>
                <a:ea typeface="Calibri"/>
                <a:cs typeface="Calibri"/>
                <a:sym typeface="Calibri"/>
              </a:rPr>
              <a:t>28</a:t>
            </a:fld>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3f67f43154_2_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33f67f43154_2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c232d14bf8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g2c232d14bf8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g2c232d14bf8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c26c8562a1_0_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2c26c8562a1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cdebd5ad90_0_5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cdebd5ad90_0_5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3cdebd5ad90_0_5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cdebd5ad90_0_5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cdebd5ad90_0_5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g3cdebd5ad90_0_5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cdebd5ad90_0_5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cdebd5ad90_0_5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3cdebd5ad90_0_5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cdebd5ad90_0_5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cdebd5ad90_0_5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3cdebd5ad90_0_5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cdebd5ad90_0_5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cdebd5ad90_0_5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3cdebd5ad90_0_5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4"/>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4"/>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3"/>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5"/>
        <p:cNvGrpSpPr/>
        <p:nvPr/>
      </p:nvGrpSpPr>
      <p:grpSpPr>
        <a:xfrm>
          <a:off x="0" y="0"/>
          <a:ext cx="0" cy="0"/>
          <a:chOff x="0" y="0"/>
          <a:chExt cx="0" cy="0"/>
        </a:xfrm>
      </p:grpSpPr>
      <p:sp>
        <p:nvSpPr>
          <p:cNvPr id="46" name="Google Shape;46;p3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4"/>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34"/>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9"/>
        <p:cNvGrpSpPr/>
        <p:nvPr/>
      </p:nvGrpSpPr>
      <p:grpSpPr>
        <a:xfrm>
          <a:off x="0" y="0"/>
          <a:ext cx="0" cy="0"/>
          <a:chOff x="0" y="0"/>
          <a:chExt cx="0" cy="0"/>
        </a:xfrm>
      </p:grpSpPr>
      <p:sp>
        <p:nvSpPr>
          <p:cNvPr id="50" name="Google Shape;50;p35"/>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2" name="Google Shape;52;p35"/>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4"/>
        <p:cNvGrpSpPr/>
        <p:nvPr/>
      </p:nvGrpSpPr>
      <p:grpSpPr>
        <a:xfrm>
          <a:off x="0" y="0"/>
          <a:ext cx="0" cy="0"/>
          <a:chOff x="0" y="0"/>
          <a:chExt cx="0" cy="0"/>
        </a:xfrm>
      </p:grpSpPr>
      <p:sp>
        <p:nvSpPr>
          <p:cNvPr id="25" name="Google Shape;25;p3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SzPts val="3200"/>
              <a:buChar char="•"/>
              <a:defRPr/>
            </a:lvl1pPr>
            <a:lvl2pPr marL="914400" lvl="1" indent="-406400" algn="l">
              <a:lnSpc>
                <a:spcPct val="90000"/>
              </a:lnSpc>
              <a:spcBef>
                <a:spcPts val="560"/>
              </a:spcBef>
              <a:spcAft>
                <a:spcPts val="0"/>
              </a:spcAft>
              <a:buSzPts val="2800"/>
              <a:buChar char="•"/>
              <a:defRPr/>
            </a:lvl2pPr>
            <a:lvl3pPr marL="1371600" lvl="2" indent="-381000" algn="l">
              <a:lnSpc>
                <a:spcPct val="90000"/>
              </a:lnSpc>
              <a:spcBef>
                <a:spcPts val="480"/>
              </a:spcBef>
              <a:spcAft>
                <a:spcPts val="0"/>
              </a:spcAft>
              <a:buSzPts val="2400"/>
              <a:buChar char="•"/>
              <a:defRPr/>
            </a:lvl3pPr>
            <a:lvl4pPr marL="1828800" lvl="3" indent="-381000" algn="l">
              <a:lnSpc>
                <a:spcPct val="90000"/>
              </a:lnSpc>
              <a:spcBef>
                <a:spcPts val="480"/>
              </a:spcBef>
              <a:spcAft>
                <a:spcPts val="0"/>
              </a:spcAft>
              <a:buSzPts val="2400"/>
              <a:buChar char="•"/>
              <a:defRPr/>
            </a:lvl4pPr>
            <a:lvl5pPr marL="2286000" lvl="4" indent="-381000" algn="l">
              <a:lnSpc>
                <a:spcPct val="9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Demo, Video etc. &quot;special&quot; slides">
  <p:cSld name="3_Demo, Video etc. &quot;special&quot; slides">
    <p:spTree>
      <p:nvGrpSpPr>
        <p:cNvPr id="1" name="Shape 27"/>
        <p:cNvGrpSpPr/>
        <p:nvPr/>
      </p:nvGrpSpPr>
      <p:grpSpPr>
        <a:xfrm>
          <a:off x="0" y="0"/>
          <a:ext cx="0" cy="0"/>
          <a:chOff x="0" y="0"/>
          <a:chExt cx="0" cy="0"/>
        </a:xfrm>
      </p:grpSpPr>
      <p:sp>
        <p:nvSpPr>
          <p:cNvPr id="28" name="Google Shape;28;p38"/>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3200"/>
              <a:buNone/>
              <a:defRPr>
                <a:solidFill>
                  <a:schemeClr val="dk1"/>
                </a:solidFill>
              </a:defRPr>
            </a:lvl1pPr>
            <a:lvl2pPr lvl="1" algn="ctr">
              <a:lnSpc>
                <a:spcPct val="90000"/>
              </a:lnSpc>
              <a:spcBef>
                <a:spcPts val="560"/>
              </a:spcBef>
              <a:spcAft>
                <a:spcPts val="0"/>
              </a:spcAft>
              <a:buSzPts val="2800"/>
              <a:buNone/>
              <a:defRPr>
                <a:solidFill>
                  <a:srgbClr val="888888"/>
                </a:solidFill>
              </a:defRPr>
            </a:lvl2pPr>
            <a:lvl3pPr lvl="2" algn="ctr">
              <a:lnSpc>
                <a:spcPct val="90000"/>
              </a:lnSpc>
              <a:spcBef>
                <a:spcPts val="480"/>
              </a:spcBef>
              <a:spcAft>
                <a:spcPts val="0"/>
              </a:spcAft>
              <a:buSzPts val="2400"/>
              <a:buNone/>
              <a:defRPr>
                <a:solidFill>
                  <a:srgbClr val="888888"/>
                </a:solidFill>
              </a:defRPr>
            </a:lvl3pPr>
            <a:lvl4pPr lvl="3" algn="ctr">
              <a:lnSpc>
                <a:spcPct val="90000"/>
              </a:lnSpc>
              <a:spcBef>
                <a:spcPts val="480"/>
              </a:spcBef>
              <a:spcAft>
                <a:spcPts val="0"/>
              </a:spcAft>
              <a:buSzPts val="2400"/>
              <a:buNone/>
              <a:defRPr>
                <a:solidFill>
                  <a:srgbClr val="888888"/>
                </a:solidFill>
              </a:defRPr>
            </a:lvl4pPr>
            <a:lvl5pPr lvl="4" algn="ctr">
              <a:lnSpc>
                <a:spcPct val="90000"/>
              </a:lnSpc>
              <a:spcBef>
                <a:spcPts val="480"/>
              </a:spcBef>
              <a:spcAft>
                <a:spcPts val="0"/>
              </a:spcAft>
              <a:buSzPts val="2400"/>
              <a:buNone/>
              <a:defRPr>
                <a:solidFill>
                  <a:srgbClr val="888888"/>
                </a:solidFill>
              </a:defRPr>
            </a:lvl5pPr>
            <a:lvl6pPr lvl="5" algn="ctr">
              <a:lnSpc>
                <a:spcPct val="100000"/>
              </a:lnSpc>
              <a:spcBef>
                <a:spcPts val="400"/>
              </a:spcBef>
              <a:spcAft>
                <a:spcPts val="0"/>
              </a:spcAft>
              <a:buSzPts val="2000"/>
              <a:buNone/>
              <a:defRPr>
                <a:solidFill>
                  <a:srgbClr val="888888"/>
                </a:solidFill>
              </a:defRPr>
            </a:lvl6pPr>
            <a:lvl7pPr lvl="6" algn="ctr">
              <a:lnSpc>
                <a:spcPct val="100000"/>
              </a:lnSpc>
              <a:spcBef>
                <a:spcPts val="400"/>
              </a:spcBef>
              <a:spcAft>
                <a:spcPts val="0"/>
              </a:spcAft>
              <a:buSzPts val="2000"/>
              <a:buNone/>
              <a:defRPr>
                <a:solidFill>
                  <a:srgbClr val="888888"/>
                </a:solidFill>
              </a:defRPr>
            </a:lvl7pPr>
            <a:lvl8pPr lvl="7" algn="ctr">
              <a:lnSpc>
                <a:spcPct val="100000"/>
              </a:lnSpc>
              <a:spcBef>
                <a:spcPts val="400"/>
              </a:spcBef>
              <a:spcAft>
                <a:spcPts val="0"/>
              </a:spcAft>
              <a:buSzPts val="2000"/>
              <a:buNone/>
              <a:defRPr>
                <a:solidFill>
                  <a:srgbClr val="888888"/>
                </a:solidFill>
              </a:defRPr>
            </a:lvl8pPr>
            <a:lvl9pPr lvl="8" algn="ctr">
              <a:lnSpc>
                <a:spcPct val="100000"/>
              </a:lnSpc>
              <a:spcBef>
                <a:spcPts val="400"/>
              </a:spcBef>
              <a:spcAft>
                <a:spcPts val="0"/>
              </a:spcAft>
              <a:buSzPts val="2000"/>
              <a:buNone/>
              <a:defRPr>
                <a:solidFill>
                  <a:srgbClr val="888888"/>
                </a:solidFill>
              </a:defRPr>
            </a:lvl9pPr>
          </a:lstStyle>
          <a:p>
            <a:endParaRPr/>
          </a:p>
        </p:txBody>
      </p:sp>
      <p:sp>
        <p:nvSpPr>
          <p:cNvPr id="30" name="Google Shape;30;p38"/>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640"/>
              </a:spcBef>
              <a:spcAft>
                <a:spcPts val="0"/>
              </a:spcAft>
              <a:buSzPts val="3200"/>
              <a:buFont typeface="Arial"/>
              <a:buNone/>
              <a:defRPr sz="10000" b="1" i="1" u="none" strike="noStrike" cap="none">
                <a:solidFill>
                  <a:srgbClr val="0066FF"/>
                </a:solidFill>
                <a:latin typeface="Arial"/>
                <a:ea typeface="Arial"/>
                <a:cs typeface="Arial"/>
                <a:sym typeface="Arial"/>
              </a:defRPr>
            </a:lvl1pPr>
            <a:lvl2pPr marL="914400" lvl="1" indent="-406400" algn="l">
              <a:lnSpc>
                <a:spcPct val="90000"/>
              </a:lnSpc>
              <a:spcBef>
                <a:spcPts val="560"/>
              </a:spcBef>
              <a:spcAft>
                <a:spcPts val="0"/>
              </a:spcAft>
              <a:buSzPts val="2800"/>
              <a:buChar char="•"/>
              <a:defRPr/>
            </a:lvl2pPr>
            <a:lvl3pPr marL="1371600" lvl="2" indent="-381000" algn="l">
              <a:lnSpc>
                <a:spcPct val="90000"/>
              </a:lnSpc>
              <a:spcBef>
                <a:spcPts val="480"/>
              </a:spcBef>
              <a:spcAft>
                <a:spcPts val="0"/>
              </a:spcAft>
              <a:buSzPts val="2400"/>
              <a:buChar char="•"/>
              <a:defRPr/>
            </a:lvl3pPr>
            <a:lvl4pPr marL="1828800" lvl="3" indent="-381000" algn="l">
              <a:lnSpc>
                <a:spcPct val="90000"/>
              </a:lnSpc>
              <a:spcBef>
                <a:spcPts val="480"/>
              </a:spcBef>
              <a:spcAft>
                <a:spcPts val="0"/>
              </a:spcAft>
              <a:buSzPts val="2400"/>
              <a:buChar char="•"/>
              <a:defRPr/>
            </a:lvl4pPr>
            <a:lvl5pPr marL="2286000" lvl="4" indent="-381000" algn="l">
              <a:lnSpc>
                <a:spcPct val="9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31"/>
        <p:cNvGrpSpPr/>
        <p:nvPr/>
      </p:nvGrpSpPr>
      <p:grpSpPr>
        <a:xfrm>
          <a:off x="0" y="0"/>
          <a:ext cx="0" cy="0"/>
          <a:chOff x="0" y="0"/>
          <a:chExt cx="0" cy="0"/>
        </a:xfrm>
      </p:grpSpPr>
      <p:sp>
        <p:nvSpPr>
          <p:cNvPr id="32" name="Google Shape;32;p27"/>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7"/>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4" name="Google Shape;34;p27"/>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29"/>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29"/>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0" name="Google Shape;40;p29"/>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1"/>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pic>
        <p:nvPicPr>
          <p:cNvPr id="10" name="Google Shape;10;p23" descr="7-00029_BAK_v03TOP"/>
          <p:cNvPicPr preferRelativeResize="0"/>
          <p:nvPr/>
        </p:nvPicPr>
        <p:blipFill rotWithShape="1">
          <a:blip r:embed="rId15">
            <a:alphaModFix/>
          </a:blip>
          <a:srcRect/>
          <a:stretch/>
        </p:blipFill>
        <p:spPr>
          <a:xfrm>
            <a:off x="-15875" y="6007100"/>
            <a:ext cx="9159875" cy="849313"/>
          </a:xfrm>
          <a:prstGeom prst="rect">
            <a:avLst/>
          </a:prstGeom>
          <a:noFill/>
          <a:ln>
            <a:noFill/>
          </a:ln>
        </p:spPr>
      </p:pic>
      <p:sp>
        <p:nvSpPr>
          <p:cNvPr id="11" name="Google Shape;11;p2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3"/>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23" descr="top2.jpg"/>
          <p:cNvPicPr preferRelativeResize="0"/>
          <p:nvPr/>
        </p:nvPicPr>
        <p:blipFill rotWithShape="1">
          <a:blip r:embed="rId16">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2RNUJxx04vVFNS-KyKbVPkPPDGshMdkX/vie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jk38jmoKR7Fcu0GifnThk5k8hevphJQJ/view"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_Zz8eldDI4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Regular Season Meeting #1</a:t>
            </a:r>
            <a:endParaRPr/>
          </a:p>
        </p:txBody>
      </p:sp>
      <p:sp>
        <p:nvSpPr>
          <p:cNvPr id="58" name="Google Shape;58;p1"/>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Calibri"/>
              <a:buNone/>
            </a:pPr>
            <a:r>
              <a:rPr lang="en-US"/>
              <a:t>Week of 3/17-3/20</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Beginning of the Season Tips	</a:t>
            </a:r>
            <a:endParaRPr/>
          </a:p>
        </p:txBody>
      </p:sp>
      <p:sp>
        <p:nvSpPr>
          <p:cNvPr id="124" name="Google Shape;124;p17"/>
          <p:cNvSpPr txBox="1">
            <a:spLocks noGrp="1"/>
          </p:cNvSpPr>
          <p:nvPr>
            <p:ph type="body" idx="1"/>
          </p:nvPr>
        </p:nvSpPr>
        <p:spPr>
          <a:xfrm>
            <a:off x="381000" y="1412875"/>
            <a:ext cx="8382000" cy="3742563"/>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0"/>
              </a:spcBef>
              <a:spcAft>
                <a:spcPts val="0"/>
              </a:spcAft>
              <a:buClr>
                <a:schemeClr val="dk1"/>
              </a:buClr>
              <a:buSzPts val="3200"/>
              <a:buFont typeface="Calibri"/>
              <a:buChar char="•"/>
            </a:pPr>
            <a:r>
              <a:rPr lang="en-US"/>
              <a:t>Conduct coaches meetings at the youth level and understand the rule differences for different age groups and leagues</a:t>
            </a:r>
            <a:endParaRPr/>
          </a:p>
          <a:p>
            <a:pPr marL="396875" lvl="0" indent="-396875" algn="l" rtl="0">
              <a:lnSpc>
                <a:spcPct val="90000"/>
              </a:lnSpc>
              <a:spcBef>
                <a:spcPts val="640"/>
              </a:spcBef>
              <a:spcAft>
                <a:spcPts val="0"/>
              </a:spcAft>
              <a:buClr>
                <a:schemeClr val="dk1"/>
              </a:buClr>
              <a:buSzPts val="3200"/>
              <a:buFont typeface="Calibri"/>
              <a:buChar char="•"/>
            </a:pPr>
            <a:r>
              <a:rPr lang="en-US"/>
              <a:t>You only get one chance to make a first impression, so make sure your first impression is a good one.</a:t>
            </a:r>
            <a:endParaRPr/>
          </a:p>
          <a:p>
            <a:pPr marL="396875" lvl="0" indent="-396875" algn="l" rtl="0">
              <a:lnSpc>
                <a:spcPct val="90000"/>
              </a:lnSpc>
              <a:spcBef>
                <a:spcPts val="640"/>
              </a:spcBef>
              <a:spcAft>
                <a:spcPts val="0"/>
              </a:spcAft>
              <a:buClr>
                <a:schemeClr val="dk1"/>
              </a:buClr>
              <a:buSzPts val="3200"/>
              <a:buFont typeface="Calibri"/>
              <a:buChar char="•"/>
            </a:pPr>
            <a:r>
              <a:rPr lang="en-US"/>
              <a:t>Enjoy it – we are not getting rich doing this but we are compensated well for our time.</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cdebd5ad90_0_590"/>
          <p:cNvSpPr txBox="1">
            <a:spLocks noGrp="1"/>
          </p:cNvSpPr>
          <p:nvPr>
            <p:ph type="title"/>
          </p:nvPr>
        </p:nvSpPr>
        <p:spPr>
          <a:xfrm>
            <a:off x="381000" y="230188"/>
            <a:ext cx="8382000" cy="66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Mouth Pieces &amp; Stick Checks</a:t>
            </a:r>
            <a:endParaRPr/>
          </a:p>
        </p:txBody>
      </p:sp>
      <p:sp>
        <p:nvSpPr>
          <p:cNvPr id="131" name="Google Shape;131;g3cdebd5ad90_0_590"/>
          <p:cNvSpPr txBox="1">
            <a:spLocks noGrp="1"/>
          </p:cNvSpPr>
          <p:nvPr>
            <p:ph type="body" idx="1"/>
          </p:nvPr>
        </p:nvSpPr>
        <p:spPr>
          <a:xfrm>
            <a:off x="381000" y="1412875"/>
            <a:ext cx="8382000" cy="33495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r>
              <a:rPr lang="en-US"/>
              <a:t>Mouth Pieces - Should be enforced at all levels.  Check during the opening faceoff and make it a non-issue during the game.</a:t>
            </a:r>
            <a:endParaRPr/>
          </a:p>
          <a:p>
            <a:pPr marL="0" lvl="0" indent="0" algn="l" rtl="0">
              <a:spcBef>
                <a:spcPts val="640"/>
              </a:spcBef>
              <a:spcAft>
                <a:spcPts val="0"/>
              </a:spcAft>
              <a:buNone/>
            </a:pPr>
            <a:endParaRPr/>
          </a:p>
          <a:p>
            <a:pPr marL="0" lvl="0" indent="0" algn="l" rtl="0">
              <a:spcBef>
                <a:spcPts val="640"/>
              </a:spcBef>
              <a:spcAft>
                <a:spcPts val="0"/>
              </a:spcAft>
              <a:buNone/>
            </a:pPr>
            <a:endParaRPr/>
          </a:p>
          <a:p>
            <a:pPr marL="0" lvl="0" indent="0" algn="l" rtl="0">
              <a:spcBef>
                <a:spcPts val="640"/>
              </a:spcBef>
              <a:spcAft>
                <a:spcPts val="0"/>
              </a:spcAft>
              <a:buNone/>
            </a:pPr>
            <a:r>
              <a:rPr lang="en-US"/>
              <a:t>Stick Checks - Do we still do checks?  In varsity games we should be.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e432c3edc7_0_15"/>
          <p:cNvSpPr txBox="1">
            <a:spLocks noGrp="1"/>
          </p:cNvSpPr>
          <p:nvPr>
            <p:ph type="title"/>
          </p:nvPr>
        </p:nvSpPr>
        <p:spPr>
          <a:xfrm>
            <a:off x="381000" y="230188"/>
            <a:ext cx="83820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4800"/>
              <a:buNone/>
            </a:pPr>
            <a:r>
              <a:rPr lang="en-US"/>
              <a:t>You Make the Call</a:t>
            </a:r>
            <a:endParaRPr/>
          </a:p>
        </p:txBody>
      </p:sp>
      <p:sp>
        <p:nvSpPr>
          <p:cNvPr id="138" name="Google Shape;138;g2e432c3edc7_0_15"/>
          <p:cNvSpPr txBox="1"/>
          <p:nvPr/>
        </p:nvSpPr>
        <p:spPr>
          <a:xfrm>
            <a:off x="802525" y="1787450"/>
            <a:ext cx="7350600" cy="260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Discuss with the people around you.</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2c26c8562a1_0_20" title="Franklin Interference.mp4">
            <a:hlinkClick r:id="rId3"/>
          </p:cNvPr>
          <p:cNvPicPr preferRelativeResize="0"/>
          <p:nvPr/>
        </p:nvPicPr>
        <p:blipFill>
          <a:blip r:embed="rId4">
            <a:alphaModFix/>
          </a:blip>
          <a:stretch>
            <a:fillRect/>
          </a:stretch>
        </p:blipFill>
        <p:spPr>
          <a:xfrm>
            <a:off x="-559175" y="66988"/>
            <a:ext cx="10061874" cy="67240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e432c3edc7_0_8"/>
          <p:cNvSpPr txBox="1">
            <a:spLocks noGrp="1"/>
          </p:cNvSpPr>
          <p:nvPr>
            <p:ph type="title"/>
          </p:nvPr>
        </p:nvSpPr>
        <p:spPr>
          <a:xfrm>
            <a:off x="381000" y="230188"/>
            <a:ext cx="83820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800"/>
              <a:buNone/>
            </a:pPr>
            <a:endParaRPr/>
          </a:p>
        </p:txBody>
      </p:sp>
      <p:sp>
        <p:nvSpPr>
          <p:cNvPr id="151" name="Google Shape;151;g2e432c3edc7_0_8"/>
          <p:cNvSpPr txBox="1">
            <a:spLocks noGrp="1"/>
          </p:cNvSpPr>
          <p:nvPr>
            <p:ph type="body" idx="1"/>
          </p:nvPr>
        </p:nvSpPr>
        <p:spPr>
          <a:xfrm>
            <a:off x="381000" y="1412875"/>
            <a:ext cx="8382000" cy="443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SzPts val="3200"/>
              <a:buNone/>
            </a:pPr>
            <a:endParaRPr/>
          </a:p>
        </p:txBody>
      </p:sp>
      <p:pic>
        <p:nvPicPr>
          <p:cNvPr id="152" name="Google Shape;152;g2e432c3edc7_0_8" title="Push.mp4">
            <a:hlinkClick r:id="rId3"/>
          </p:cNvPr>
          <p:cNvPicPr preferRelativeResize="0"/>
          <p:nvPr/>
        </p:nvPicPr>
        <p:blipFill>
          <a:blip r:embed="rId4">
            <a:alphaModFix/>
          </a:blip>
          <a:stretch>
            <a:fillRect/>
          </a:stretch>
        </p:blipFill>
        <p:spPr>
          <a:xfrm>
            <a:off x="0" y="0"/>
            <a:ext cx="9144000" cy="65661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cdebd5ad90_0_1"/>
          <p:cNvSpPr txBox="1">
            <a:spLocks noGrp="1"/>
          </p:cNvSpPr>
          <p:nvPr>
            <p:ph type="ctrTitle"/>
          </p:nvPr>
        </p:nvSpPr>
        <p:spPr>
          <a:xfrm>
            <a:off x="730250" y="1905000"/>
            <a:ext cx="7681800" cy="15234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2E59B0"/>
              </a:buClr>
              <a:buSzPts val="5400"/>
              <a:buFont typeface="Calibri"/>
              <a:buNone/>
            </a:pPr>
            <a:r>
              <a:rPr lang="en-US"/>
              <a:t>Common Sense Officiating</a:t>
            </a:r>
            <a:br>
              <a:rPr lang="en-US"/>
            </a:br>
            <a:r>
              <a:rPr lang="en-US" sz="3600" i="1"/>
              <a:t>Know the Game, Not Just the Rules!</a:t>
            </a:r>
            <a:endParaRPr sz="8000" i="1"/>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cdebd5ad90_0_9"/>
          <p:cNvSpPr txBox="1">
            <a:spLocks noGrp="1"/>
          </p:cNvSpPr>
          <p:nvPr>
            <p:ph type="title"/>
          </p:nvPr>
        </p:nvSpPr>
        <p:spPr>
          <a:xfrm>
            <a:off x="381000" y="230188"/>
            <a:ext cx="83820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What we will Cover</a:t>
            </a:r>
            <a:endParaRPr/>
          </a:p>
        </p:txBody>
      </p:sp>
      <p:sp>
        <p:nvSpPr>
          <p:cNvPr id="167" name="Google Shape;167;g3cdebd5ad90_0_9"/>
          <p:cNvSpPr txBox="1">
            <a:spLocks noGrp="1"/>
          </p:cNvSpPr>
          <p:nvPr>
            <p:ph type="body" idx="1"/>
          </p:nvPr>
        </p:nvSpPr>
        <p:spPr>
          <a:xfrm>
            <a:off x="381000" y="1411552"/>
            <a:ext cx="8382000" cy="3070200"/>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0"/>
              </a:spcBef>
              <a:spcAft>
                <a:spcPts val="0"/>
              </a:spcAft>
              <a:buClr>
                <a:schemeClr val="dk1"/>
              </a:buClr>
              <a:buSzPts val="3200"/>
              <a:buFont typeface="Calibri"/>
              <a:buChar char="•"/>
            </a:pPr>
            <a:r>
              <a:rPr lang="en-US"/>
              <a:t>Type of game you’re in</a:t>
            </a:r>
            <a:endParaRPr/>
          </a:p>
          <a:p>
            <a:pPr marL="396875" lvl="0" indent="-396875" algn="l" rtl="0">
              <a:lnSpc>
                <a:spcPct val="90000"/>
              </a:lnSpc>
              <a:spcBef>
                <a:spcPts val="640"/>
              </a:spcBef>
              <a:spcAft>
                <a:spcPts val="0"/>
              </a:spcAft>
              <a:buClr>
                <a:schemeClr val="dk1"/>
              </a:buClr>
              <a:buSzPts val="3200"/>
              <a:buFont typeface="Calibri"/>
              <a:buChar char="•"/>
            </a:pPr>
            <a:r>
              <a:rPr lang="en-US"/>
              <a:t>Coaches</a:t>
            </a:r>
            <a:endParaRPr/>
          </a:p>
          <a:p>
            <a:pPr marL="396875" lvl="0" indent="-396875" algn="l" rtl="0">
              <a:lnSpc>
                <a:spcPct val="90000"/>
              </a:lnSpc>
              <a:spcBef>
                <a:spcPts val="640"/>
              </a:spcBef>
              <a:spcAft>
                <a:spcPts val="0"/>
              </a:spcAft>
              <a:buClr>
                <a:schemeClr val="dk1"/>
              </a:buClr>
              <a:buSzPts val="3200"/>
              <a:buFont typeface="Calibri"/>
              <a:buChar char="•"/>
            </a:pPr>
            <a:r>
              <a:rPr lang="en-US"/>
              <a:t>Communication</a:t>
            </a:r>
            <a:endParaRPr/>
          </a:p>
          <a:p>
            <a:pPr marL="396875" lvl="0" indent="-396875" algn="l" rtl="0">
              <a:lnSpc>
                <a:spcPct val="90000"/>
              </a:lnSpc>
              <a:spcBef>
                <a:spcPts val="640"/>
              </a:spcBef>
              <a:spcAft>
                <a:spcPts val="0"/>
              </a:spcAft>
              <a:buClr>
                <a:schemeClr val="dk1"/>
              </a:buClr>
              <a:buSzPts val="3200"/>
              <a:buFont typeface="Calibri"/>
              <a:buChar char="•"/>
            </a:pPr>
            <a:r>
              <a:rPr lang="en-US"/>
              <a:t>Advantage/Disadvantage</a:t>
            </a:r>
            <a:endParaRPr/>
          </a:p>
          <a:p>
            <a:pPr marL="396875" lvl="0" indent="-396875" algn="l" rtl="0">
              <a:lnSpc>
                <a:spcPct val="90000"/>
              </a:lnSpc>
              <a:spcBef>
                <a:spcPts val="640"/>
              </a:spcBef>
              <a:spcAft>
                <a:spcPts val="0"/>
              </a:spcAft>
              <a:buClr>
                <a:schemeClr val="dk1"/>
              </a:buClr>
              <a:buSzPts val="3200"/>
              <a:buFont typeface="Calibri"/>
              <a:buChar char="•"/>
            </a:pPr>
            <a:r>
              <a:rPr lang="en-US"/>
              <a:t>Penalties</a:t>
            </a:r>
            <a:endParaRPr/>
          </a:p>
          <a:p>
            <a:pPr marL="396875" lvl="0" indent="-396875" algn="l" rtl="0">
              <a:lnSpc>
                <a:spcPct val="90000"/>
              </a:lnSpc>
              <a:spcBef>
                <a:spcPts val="640"/>
              </a:spcBef>
              <a:spcAft>
                <a:spcPts val="0"/>
              </a:spcAft>
              <a:buClr>
                <a:schemeClr val="dk1"/>
              </a:buClr>
              <a:buSzPts val="3200"/>
              <a:buFont typeface="Calibri"/>
              <a:buChar char="•"/>
            </a:pPr>
            <a:r>
              <a:rPr lang="en-US"/>
              <a:t>When the pressure builds </a:t>
            </a:r>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cdebd5ad90_0_14"/>
          <p:cNvSpPr txBox="1">
            <a:spLocks noGrp="1"/>
          </p:cNvSpPr>
          <p:nvPr>
            <p:ph type="title"/>
          </p:nvPr>
        </p:nvSpPr>
        <p:spPr>
          <a:xfrm>
            <a:off x="381000" y="230188"/>
            <a:ext cx="8382000" cy="748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5400"/>
              <a:buFont typeface="Calibri"/>
              <a:buNone/>
            </a:pPr>
            <a:r>
              <a:rPr lang="en-US" sz="5400"/>
              <a:t>Type of Game/Pregame</a:t>
            </a:r>
            <a:endParaRPr sz="5400"/>
          </a:p>
        </p:txBody>
      </p:sp>
      <p:sp>
        <p:nvSpPr>
          <p:cNvPr id="173" name="Google Shape;173;g3cdebd5ad90_0_14"/>
          <p:cNvSpPr txBox="1">
            <a:spLocks noGrp="1"/>
          </p:cNvSpPr>
          <p:nvPr>
            <p:ph type="body" idx="1"/>
          </p:nvPr>
        </p:nvSpPr>
        <p:spPr>
          <a:xfrm>
            <a:off x="381000" y="1411552"/>
            <a:ext cx="8382000" cy="3735300"/>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0"/>
              </a:spcBef>
              <a:spcAft>
                <a:spcPts val="0"/>
              </a:spcAft>
              <a:buClr>
                <a:schemeClr val="dk1"/>
              </a:buClr>
              <a:buSzPts val="4000"/>
              <a:buFont typeface="Calibri"/>
              <a:buChar char="•"/>
            </a:pPr>
            <a:r>
              <a:rPr lang="en-US" sz="4000"/>
              <a:t>Rivalry game?</a:t>
            </a:r>
            <a:endParaRPr/>
          </a:p>
          <a:p>
            <a:pPr marL="396875" lvl="0" indent="-396875" algn="l" rtl="0">
              <a:lnSpc>
                <a:spcPct val="90000"/>
              </a:lnSpc>
              <a:spcBef>
                <a:spcPts val="800"/>
              </a:spcBef>
              <a:spcAft>
                <a:spcPts val="0"/>
              </a:spcAft>
              <a:buClr>
                <a:schemeClr val="dk1"/>
              </a:buClr>
              <a:buSzPts val="4000"/>
              <a:buFont typeface="Calibri"/>
              <a:buChar char="•"/>
            </a:pPr>
            <a:r>
              <a:rPr lang="en-US" sz="4000"/>
              <a:t>Competitive or Playoff type game?</a:t>
            </a:r>
            <a:endParaRPr/>
          </a:p>
          <a:p>
            <a:pPr marL="396875" lvl="0" indent="-396875" algn="l" rtl="0">
              <a:lnSpc>
                <a:spcPct val="90000"/>
              </a:lnSpc>
              <a:spcBef>
                <a:spcPts val="800"/>
              </a:spcBef>
              <a:spcAft>
                <a:spcPts val="0"/>
              </a:spcAft>
              <a:buClr>
                <a:schemeClr val="dk1"/>
              </a:buClr>
              <a:buSzPts val="4000"/>
              <a:buFont typeface="Calibri"/>
              <a:buChar char="•"/>
            </a:pPr>
            <a:r>
              <a:rPr lang="en-US" sz="4000"/>
              <a:t>Blow out?</a:t>
            </a:r>
            <a:endParaRPr/>
          </a:p>
          <a:p>
            <a:pPr marL="396875" lvl="0" indent="-396875" algn="l" rtl="0">
              <a:lnSpc>
                <a:spcPct val="90000"/>
              </a:lnSpc>
              <a:spcBef>
                <a:spcPts val="800"/>
              </a:spcBef>
              <a:spcAft>
                <a:spcPts val="0"/>
              </a:spcAft>
              <a:buClr>
                <a:schemeClr val="dk1"/>
              </a:buClr>
              <a:buSzPts val="4000"/>
              <a:buFont typeface="Calibri"/>
              <a:buChar char="•"/>
            </a:pPr>
            <a:r>
              <a:rPr lang="en-US" sz="4000"/>
              <a:t>Teams with a history of dumb shit</a:t>
            </a:r>
            <a:endParaRPr/>
          </a:p>
          <a:p>
            <a:pPr marL="396875" lvl="0" indent="-396875" algn="l" rtl="0">
              <a:lnSpc>
                <a:spcPct val="90000"/>
              </a:lnSpc>
              <a:spcBef>
                <a:spcPts val="800"/>
              </a:spcBef>
              <a:spcAft>
                <a:spcPts val="0"/>
              </a:spcAft>
              <a:buClr>
                <a:schemeClr val="dk1"/>
              </a:buClr>
              <a:buSzPts val="4000"/>
              <a:buFont typeface="Calibri"/>
              <a:buChar char="•"/>
            </a:pPr>
            <a:r>
              <a:rPr lang="en-US" sz="4000"/>
              <a:t>Previous experience with teams/coaches</a:t>
            </a:r>
            <a:endParaRPr sz="4000"/>
          </a:p>
        </p:txBody>
      </p:sp>
      <p:sp>
        <p:nvSpPr>
          <p:cNvPr id="174" name="Google Shape;174;g3cdebd5ad90_0_14" descr="Image result for thinking images"/>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g3cdebd5ad90_0_14" descr="Image result for thinking images"/>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6" name="Google Shape;176;g3cdebd5ad90_0_14" descr="Image result for rivalry lacrosse game"/>
          <p:cNvPicPr preferRelativeResize="0"/>
          <p:nvPr/>
        </p:nvPicPr>
        <p:blipFill rotWithShape="1">
          <a:blip r:embed="rId3">
            <a:alphaModFix/>
          </a:blip>
          <a:srcRect/>
          <a:stretch/>
        </p:blipFill>
        <p:spPr>
          <a:xfrm>
            <a:off x="6781800" y="228600"/>
            <a:ext cx="2235993" cy="1490662"/>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cdebd5ad90_0_22"/>
          <p:cNvSpPr txBox="1">
            <a:spLocks noGrp="1"/>
          </p:cNvSpPr>
          <p:nvPr>
            <p:ph type="title"/>
          </p:nvPr>
        </p:nvSpPr>
        <p:spPr>
          <a:xfrm>
            <a:off x="381000" y="230188"/>
            <a:ext cx="8382000" cy="748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5400"/>
              <a:buFont typeface="Calibri"/>
              <a:buNone/>
            </a:pPr>
            <a:r>
              <a:rPr lang="en-US" sz="5400"/>
              <a:t>Coach Reputations</a:t>
            </a:r>
            <a:endParaRPr sz="5400"/>
          </a:p>
        </p:txBody>
      </p:sp>
      <p:sp>
        <p:nvSpPr>
          <p:cNvPr id="182" name="Google Shape;182;g3cdebd5ad90_0_22"/>
          <p:cNvSpPr txBox="1">
            <a:spLocks noGrp="1"/>
          </p:cNvSpPr>
          <p:nvPr>
            <p:ph type="body" idx="1"/>
          </p:nvPr>
        </p:nvSpPr>
        <p:spPr>
          <a:xfrm>
            <a:off x="152400" y="1371600"/>
            <a:ext cx="8686800" cy="2770500"/>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0"/>
              </a:spcBef>
              <a:spcAft>
                <a:spcPts val="0"/>
              </a:spcAft>
              <a:buClr>
                <a:schemeClr val="dk1"/>
              </a:buClr>
              <a:buSzPts val="3600"/>
              <a:buFont typeface="Calibri"/>
              <a:buChar char="•"/>
            </a:pPr>
            <a:r>
              <a:rPr lang="en-US" sz="3600"/>
              <a:t>Rational vs. Irrational coach</a:t>
            </a:r>
            <a:endParaRPr/>
          </a:p>
          <a:p>
            <a:pPr marL="396875" lvl="0" indent="-396875" algn="l" rtl="0">
              <a:lnSpc>
                <a:spcPct val="90000"/>
              </a:lnSpc>
              <a:spcBef>
                <a:spcPts val="720"/>
              </a:spcBef>
              <a:spcAft>
                <a:spcPts val="0"/>
              </a:spcAft>
              <a:buClr>
                <a:schemeClr val="dk1"/>
              </a:buClr>
              <a:buSzPts val="3600"/>
              <a:buFont typeface="Calibri"/>
              <a:buChar char="•"/>
            </a:pPr>
            <a:r>
              <a:rPr lang="en-US" sz="3600"/>
              <a:t>Is he a football coach or hockey coach primarily</a:t>
            </a:r>
            <a:endParaRPr/>
          </a:p>
          <a:p>
            <a:pPr marL="396875" lvl="0" indent="-396875" algn="l" rtl="0">
              <a:lnSpc>
                <a:spcPct val="90000"/>
              </a:lnSpc>
              <a:spcBef>
                <a:spcPts val="720"/>
              </a:spcBef>
              <a:spcAft>
                <a:spcPts val="0"/>
              </a:spcAft>
              <a:buClr>
                <a:schemeClr val="dk1"/>
              </a:buClr>
              <a:buSzPts val="3600"/>
              <a:buFont typeface="Calibri"/>
              <a:buChar char="•"/>
            </a:pPr>
            <a:r>
              <a:rPr lang="en-US" sz="3600"/>
              <a:t>Is he knew to the area or game</a:t>
            </a:r>
            <a:endParaRPr/>
          </a:p>
          <a:p>
            <a:pPr marL="396875" lvl="0" indent="-396875" algn="l" rtl="0">
              <a:lnSpc>
                <a:spcPct val="90000"/>
              </a:lnSpc>
              <a:spcBef>
                <a:spcPts val="720"/>
              </a:spcBef>
              <a:spcAft>
                <a:spcPts val="0"/>
              </a:spcAft>
              <a:buClr>
                <a:schemeClr val="dk1"/>
              </a:buClr>
              <a:buSzPts val="3600"/>
              <a:buFont typeface="Calibri"/>
              <a:buChar char="•"/>
            </a:pPr>
            <a:r>
              <a:rPr lang="en-US" sz="3600"/>
              <a:t>Is he a veteran coach</a:t>
            </a:r>
            <a:endParaRPr sz="360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cdebd5ad90_0_27"/>
          <p:cNvSpPr txBox="1">
            <a:spLocks noGrp="1"/>
          </p:cNvSpPr>
          <p:nvPr>
            <p:ph type="title"/>
          </p:nvPr>
        </p:nvSpPr>
        <p:spPr>
          <a:xfrm>
            <a:off x="381000" y="230188"/>
            <a:ext cx="8382000" cy="748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5400"/>
              <a:buFont typeface="Calibri"/>
              <a:buNone/>
            </a:pPr>
            <a:r>
              <a:rPr lang="en-US" sz="5400"/>
              <a:t>Faceoff – Build a Relationship</a:t>
            </a:r>
            <a:endParaRPr/>
          </a:p>
        </p:txBody>
      </p:sp>
      <p:sp>
        <p:nvSpPr>
          <p:cNvPr id="188" name="Google Shape;188;g3cdebd5ad90_0_27"/>
          <p:cNvSpPr txBox="1">
            <a:spLocks noGrp="1"/>
          </p:cNvSpPr>
          <p:nvPr>
            <p:ph type="body" idx="1"/>
          </p:nvPr>
        </p:nvSpPr>
        <p:spPr>
          <a:xfrm>
            <a:off x="381000" y="1411552"/>
            <a:ext cx="8382000" cy="4266900"/>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0"/>
              </a:spcBef>
              <a:spcAft>
                <a:spcPts val="0"/>
              </a:spcAft>
              <a:buClr>
                <a:schemeClr val="dk1"/>
              </a:buClr>
              <a:buSzPts val="3600"/>
              <a:buFont typeface="Calibri"/>
              <a:buChar char="•"/>
            </a:pPr>
            <a:r>
              <a:rPr lang="en-US" sz="3600"/>
              <a:t>You see these guys A LOT.  </a:t>
            </a:r>
            <a:endParaRPr sz="3600"/>
          </a:p>
          <a:p>
            <a:pPr marL="396875" lvl="0" indent="-396875" algn="l" rtl="0">
              <a:lnSpc>
                <a:spcPct val="90000"/>
              </a:lnSpc>
              <a:spcBef>
                <a:spcPts val="720"/>
              </a:spcBef>
              <a:spcAft>
                <a:spcPts val="0"/>
              </a:spcAft>
              <a:buClr>
                <a:schemeClr val="dk1"/>
              </a:buClr>
              <a:buSzPts val="3600"/>
              <a:buFont typeface="Calibri"/>
              <a:buChar char="•"/>
            </a:pPr>
            <a:r>
              <a:rPr lang="en-US" sz="3600"/>
              <a:t>Talk to these guys, let them talk to you</a:t>
            </a:r>
            <a:endParaRPr/>
          </a:p>
          <a:p>
            <a:pPr marL="396875" lvl="0" indent="-396875" algn="l" rtl="0">
              <a:lnSpc>
                <a:spcPct val="90000"/>
              </a:lnSpc>
              <a:spcBef>
                <a:spcPts val="720"/>
              </a:spcBef>
              <a:spcAft>
                <a:spcPts val="0"/>
              </a:spcAft>
              <a:buClr>
                <a:schemeClr val="dk1"/>
              </a:buClr>
              <a:buSzPts val="3600"/>
              <a:buFont typeface="Calibri"/>
              <a:buChar char="•"/>
            </a:pPr>
            <a:r>
              <a:rPr lang="en-US" sz="3600"/>
              <a:t>Hear their concerns and think about it.  Sometimes they are valid and sometimes they’re not</a:t>
            </a:r>
            <a:endParaRPr/>
          </a:p>
          <a:p>
            <a:pPr marL="396875" lvl="0" indent="-396875" algn="l" rtl="0">
              <a:lnSpc>
                <a:spcPct val="90000"/>
              </a:lnSpc>
              <a:spcBef>
                <a:spcPts val="720"/>
              </a:spcBef>
              <a:spcAft>
                <a:spcPts val="0"/>
              </a:spcAft>
              <a:buClr>
                <a:schemeClr val="dk1"/>
              </a:buClr>
              <a:buSzPts val="3600"/>
              <a:buFont typeface="Calibri"/>
              <a:buChar char="•"/>
            </a:pPr>
            <a:r>
              <a:rPr lang="en-US" sz="3600"/>
              <a:t>You will see them 20+ times a game so develop a good working relationship with them</a:t>
            </a:r>
            <a:endParaRPr sz="360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2c232d14bf8_1_36"/>
          <p:cNvSpPr txBox="1">
            <a:spLocks noGrp="1"/>
          </p:cNvSpPr>
          <p:nvPr>
            <p:ph type="title"/>
          </p:nvPr>
        </p:nvSpPr>
        <p:spPr>
          <a:xfrm>
            <a:off x="381000" y="230188"/>
            <a:ext cx="83820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Agenda</a:t>
            </a:r>
            <a:endParaRPr/>
          </a:p>
        </p:txBody>
      </p:sp>
      <p:sp>
        <p:nvSpPr>
          <p:cNvPr id="64" name="Google Shape;64;g2c232d14bf8_1_36"/>
          <p:cNvSpPr txBox="1">
            <a:spLocks noGrp="1"/>
          </p:cNvSpPr>
          <p:nvPr>
            <p:ph type="body" idx="1"/>
          </p:nvPr>
        </p:nvSpPr>
        <p:spPr>
          <a:xfrm>
            <a:off x="381000" y="1411552"/>
            <a:ext cx="8382000" cy="2216400"/>
          </a:xfrm>
          <a:prstGeom prst="rect">
            <a:avLst/>
          </a:prstGeom>
          <a:noFill/>
          <a:ln>
            <a:noFill/>
          </a:ln>
        </p:spPr>
        <p:txBody>
          <a:bodyPr spcFirstLastPara="1" wrap="square" lIns="0" tIns="0" rIns="0" bIns="0" anchor="t" anchorCtr="0">
            <a:spAutoFit/>
          </a:bodyPr>
          <a:lstStyle/>
          <a:p>
            <a:pPr marL="457200" lvl="0" indent="-431800" algn="l" rtl="0">
              <a:lnSpc>
                <a:spcPct val="90000"/>
              </a:lnSpc>
              <a:spcBef>
                <a:spcPts val="0"/>
              </a:spcBef>
              <a:spcAft>
                <a:spcPts val="0"/>
              </a:spcAft>
              <a:buSzPts val="3200"/>
              <a:buAutoNum type="arabicPeriod"/>
            </a:pPr>
            <a:r>
              <a:rPr lang="en-US"/>
              <a:t>Rule Changes and Points of Emphasis</a:t>
            </a:r>
            <a:endParaRPr/>
          </a:p>
          <a:p>
            <a:pPr marL="457200" lvl="0" indent="-431800" algn="l" rtl="0">
              <a:lnSpc>
                <a:spcPct val="90000"/>
              </a:lnSpc>
              <a:spcBef>
                <a:spcPts val="0"/>
              </a:spcBef>
              <a:spcAft>
                <a:spcPts val="0"/>
              </a:spcAft>
              <a:buSzPts val="3200"/>
              <a:buAutoNum type="arabicPeriod"/>
            </a:pPr>
            <a:r>
              <a:rPr lang="en-US"/>
              <a:t>Start of Season</a:t>
            </a:r>
            <a:endParaRPr/>
          </a:p>
          <a:p>
            <a:pPr marL="457200" lvl="0" indent="-431800" algn="l" rtl="0">
              <a:lnSpc>
                <a:spcPct val="90000"/>
              </a:lnSpc>
              <a:spcBef>
                <a:spcPts val="0"/>
              </a:spcBef>
              <a:spcAft>
                <a:spcPts val="0"/>
              </a:spcAft>
              <a:buSzPts val="3200"/>
              <a:buAutoNum type="arabicPeriod"/>
            </a:pPr>
            <a:r>
              <a:rPr lang="en-US"/>
              <a:t>Videos</a:t>
            </a:r>
            <a:endParaRPr/>
          </a:p>
          <a:p>
            <a:pPr marL="457200" lvl="0" indent="-431800" algn="l" rtl="0">
              <a:lnSpc>
                <a:spcPct val="90000"/>
              </a:lnSpc>
              <a:spcBef>
                <a:spcPts val="0"/>
              </a:spcBef>
              <a:spcAft>
                <a:spcPts val="0"/>
              </a:spcAft>
              <a:buSzPts val="3200"/>
              <a:buAutoNum type="arabicPeriod"/>
            </a:pPr>
            <a:r>
              <a:rPr lang="en-US"/>
              <a:t>Common Sense Officiating</a:t>
            </a:r>
            <a:endParaRPr/>
          </a:p>
          <a:p>
            <a:pPr marL="457200" lvl="0" indent="-431800" algn="l" rtl="0">
              <a:lnSpc>
                <a:spcPct val="90000"/>
              </a:lnSpc>
              <a:spcBef>
                <a:spcPts val="0"/>
              </a:spcBef>
              <a:spcAft>
                <a:spcPts val="0"/>
              </a:spcAft>
              <a:buSzPts val="3200"/>
              <a:buAutoNum type="arabicPeriod"/>
            </a:pPr>
            <a:r>
              <a:rPr lang="en-US"/>
              <a:t>Mentor Program</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cdebd5ad90_0_32"/>
          <p:cNvSpPr txBox="1">
            <a:spLocks noGrp="1"/>
          </p:cNvSpPr>
          <p:nvPr>
            <p:ph type="title"/>
          </p:nvPr>
        </p:nvSpPr>
        <p:spPr>
          <a:xfrm>
            <a:off x="381000" y="230188"/>
            <a:ext cx="8382000" cy="748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5400"/>
              <a:buFont typeface="Calibri"/>
              <a:buNone/>
            </a:pPr>
            <a:r>
              <a:rPr lang="en-US" sz="5400"/>
              <a:t>Positive Encouragement</a:t>
            </a:r>
            <a:endParaRPr sz="5400"/>
          </a:p>
        </p:txBody>
      </p:sp>
      <p:sp>
        <p:nvSpPr>
          <p:cNvPr id="194" name="Google Shape;194;g3cdebd5ad90_0_32"/>
          <p:cNvSpPr txBox="1">
            <a:spLocks noGrp="1"/>
          </p:cNvSpPr>
          <p:nvPr>
            <p:ph type="body" idx="1"/>
          </p:nvPr>
        </p:nvSpPr>
        <p:spPr>
          <a:xfrm>
            <a:off x="381000" y="1411552"/>
            <a:ext cx="8382000" cy="3874800"/>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0"/>
              </a:spcBef>
              <a:spcAft>
                <a:spcPts val="0"/>
              </a:spcAft>
              <a:buClr>
                <a:schemeClr val="dk1"/>
              </a:buClr>
              <a:buSzPts val="3200"/>
              <a:buFont typeface="Calibri"/>
              <a:buChar char="•"/>
            </a:pPr>
            <a:r>
              <a:rPr lang="en-US" sz="3200"/>
              <a:t>Talk to the kids! During play and dead balls</a:t>
            </a:r>
            <a:endParaRPr/>
          </a:p>
          <a:p>
            <a:pPr marL="396875" lvl="0" indent="-396875" algn="l" rtl="0">
              <a:lnSpc>
                <a:spcPct val="90000"/>
              </a:lnSpc>
              <a:spcBef>
                <a:spcPts val="640"/>
              </a:spcBef>
              <a:spcAft>
                <a:spcPts val="0"/>
              </a:spcAft>
              <a:buClr>
                <a:schemeClr val="dk1"/>
              </a:buClr>
              <a:buSzPts val="3200"/>
              <a:buFont typeface="Calibri"/>
              <a:buChar char="•"/>
            </a:pPr>
            <a:r>
              <a:rPr lang="en-US"/>
              <a:t>When they hear you on the field and listen tell them “good” or “I like it”</a:t>
            </a:r>
            <a:endParaRPr/>
          </a:p>
          <a:p>
            <a:pPr marL="396875" lvl="0" indent="-396875" algn="l" rtl="0">
              <a:lnSpc>
                <a:spcPct val="90000"/>
              </a:lnSpc>
              <a:spcBef>
                <a:spcPts val="640"/>
              </a:spcBef>
              <a:spcAft>
                <a:spcPts val="0"/>
              </a:spcAft>
              <a:buClr>
                <a:schemeClr val="dk1"/>
              </a:buClr>
              <a:buSzPts val="3200"/>
              <a:buFont typeface="Calibri"/>
              <a:buChar char="•"/>
            </a:pPr>
            <a:r>
              <a:rPr lang="en-US"/>
              <a:t>When they foul let them know what they did and how they could have done it right</a:t>
            </a:r>
            <a:endParaRPr/>
          </a:p>
          <a:p>
            <a:pPr marL="396875" lvl="0" indent="-396875" algn="l" rtl="0">
              <a:lnSpc>
                <a:spcPct val="90000"/>
              </a:lnSpc>
              <a:spcBef>
                <a:spcPts val="640"/>
              </a:spcBef>
              <a:spcAft>
                <a:spcPts val="0"/>
              </a:spcAft>
              <a:buClr>
                <a:schemeClr val="dk1"/>
              </a:buClr>
              <a:buSzPts val="3200"/>
              <a:buFont typeface="Calibri"/>
              <a:buChar char="•"/>
            </a:pPr>
            <a:r>
              <a:rPr lang="en-US" sz="3200"/>
              <a:t>Acknowledge good plays. They are kids and here to have fun.  Make it fun for them!</a:t>
            </a:r>
            <a:endParaRPr/>
          </a:p>
          <a:p>
            <a:pPr marL="396875" lvl="0" indent="-193675" algn="l" rtl="0">
              <a:lnSpc>
                <a:spcPct val="90000"/>
              </a:lnSpc>
              <a:spcBef>
                <a:spcPts val="640"/>
              </a:spcBef>
              <a:spcAft>
                <a:spcPts val="0"/>
              </a:spcAft>
              <a:buClr>
                <a:schemeClr val="dk1"/>
              </a:buClr>
              <a:buSzPts val="3200"/>
              <a:buFont typeface="Calibri"/>
              <a:buNone/>
            </a:pPr>
            <a:endParaRPr sz="320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cdebd5ad90_0_37"/>
          <p:cNvSpPr txBox="1">
            <a:spLocks noGrp="1"/>
          </p:cNvSpPr>
          <p:nvPr>
            <p:ph type="title"/>
          </p:nvPr>
        </p:nvSpPr>
        <p:spPr>
          <a:xfrm>
            <a:off x="381000" y="230188"/>
            <a:ext cx="8382000" cy="748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5400"/>
              <a:buFont typeface="Calibri"/>
              <a:buNone/>
            </a:pPr>
            <a:r>
              <a:rPr lang="en-US" sz="5400"/>
              <a:t>“Oh Shit Calls”</a:t>
            </a:r>
            <a:endParaRPr sz="5400"/>
          </a:p>
        </p:txBody>
      </p:sp>
      <p:sp>
        <p:nvSpPr>
          <p:cNvPr id="200" name="Google Shape;200;g3cdebd5ad90_0_37"/>
          <p:cNvSpPr txBox="1">
            <a:spLocks noGrp="1"/>
          </p:cNvSpPr>
          <p:nvPr>
            <p:ph type="body" idx="1"/>
          </p:nvPr>
        </p:nvSpPr>
        <p:spPr>
          <a:xfrm>
            <a:off x="381000" y="1411552"/>
            <a:ext cx="8382000" cy="2380800"/>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0"/>
              </a:spcBef>
              <a:spcAft>
                <a:spcPts val="0"/>
              </a:spcAft>
              <a:buClr>
                <a:schemeClr val="dk1"/>
              </a:buClr>
              <a:buSzPts val="3200"/>
              <a:buFont typeface="Noto Sans Symbols"/>
              <a:buChar char="➢"/>
            </a:pPr>
            <a:r>
              <a:rPr lang="en-US"/>
              <a:t>Big hits that everyone “OHHHHS” it’s probably a flag</a:t>
            </a:r>
            <a:endParaRPr/>
          </a:p>
          <a:p>
            <a:pPr marL="396875" lvl="0" indent="-396875" algn="l" rtl="0">
              <a:lnSpc>
                <a:spcPct val="90000"/>
              </a:lnSpc>
              <a:spcBef>
                <a:spcPts val="640"/>
              </a:spcBef>
              <a:spcAft>
                <a:spcPts val="0"/>
              </a:spcAft>
              <a:buClr>
                <a:schemeClr val="dk1"/>
              </a:buClr>
              <a:buSzPts val="3200"/>
              <a:buFont typeface="Noto Sans Symbols"/>
              <a:buChar char="➢"/>
            </a:pPr>
            <a:r>
              <a:rPr lang="en-US"/>
              <a:t>Everyone else thought it was a flag and you didn’t…you probably fucked up</a:t>
            </a:r>
            <a:endParaRPr/>
          </a:p>
          <a:p>
            <a:pPr marL="396875" lvl="0" indent="-396875" algn="l" rtl="0">
              <a:lnSpc>
                <a:spcPct val="90000"/>
              </a:lnSpc>
              <a:spcBef>
                <a:spcPts val="640"/>
              </a:spcBef>
              <a:spcAft>
                <a:spcPts val="0"/>
              </a:spcAft>
              <a:buClr>
                <a:schemeClr val="dk1"/>
              </a:buClr>
              <a:buSzPts val="3200"/>
              <a:buFont typeface="Noto Sans Symbols"/>
              <a:buChar char="➢"/>
            </a:pPr>
            <a:r>
              <a:rPr lang="en-US"/>
              <a:t>GET BIG HITS!!!</a:t>
            </a:r>
            <a:endParaRPr/>
          </a:p>
        </p:txBody>
      </p:sp>
      <p:pic>
        <p:nvPicPr>
          <p:cNvPr id="201" name="Google Shape;201;g3cdebd5ad90_0_37" descr="Image result for huge lacrosse hit">
            <a:hlinkClick r:id="rId3"/>
          </p:cNvPr>
          <p:cNvPicPr preferRelativeResize="0"/>
          <p:nvPr/>
        </p:nvPicPr>
        <p:blipFill rotWithShape="1">
          <a:blip r:embed="rId4">
            <a:alphaModFix/>
          </a:blip>
          <a:srcRect/>
          <a:stretch/>
        </p:blipFill>
        <p:spPr>
          <a:xfrm>
            <a:off x="5562600" y="3352800"/>
            <a:ext cx="3352799" cy="2244918"/>
          </a:xfrm>
          <a:prstGeom prst="rect">
            <a:avLst/>
          </a:prstGeom>
          <a:noFill/>
          <a:ln>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cdebd5ad90_0_43"/>
          <p:cNvSpPr txBox="1">
            <a:spLocks noGrp="1"/>
          </p:cNvSpPr>
          <p:nvPr>
            <p:ph type="title"/>
          </p:nvPr>
        </p:nvSpPr>
        <p:spPr>
          <a:xfrm>
            <a:off x="381000" y="230188"/>
            <a:ext cx="8382000" cy="748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5400"/>
              <a:buFont typeface="Calibri"/>
              <a:buNone/>
            </a:pPr>
            <a:r>
              <a:rPr lang="en-US" sz="5400"/>
              <a:t>Advantage/Disadvantage</a:t>
            </a:r>
            <a:endParaRPr sz="5400"/>
          </a:p>
        </p:txBody>
      </p:sp>
      <p:sp>
        <p:nvSpPr>
          <p:cNvPr id="207" name="Google Shape;207;g3cdebd5ad90_0_43"/>
          <p:cNvSpPr txBox="1">
            <a:spLocks noGrp="1"/>
          </p:cNvSpPr>
          <p:nvPr>
            <p:ph type="body" idx="1"/>
          </p:nvPr>
        </p:nvSpPr>
        <p:spPr>
          <a:xfrm>
            <a:off x="381000" y="1411552"/>
            <a:ext cx="8382000" cy="4112700"/>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0"/>
              </a:spcBef>
              <a:spcAft>
                <a:spcPts val="0"/>
              </a:spcAft>
              <a:buClr>
                <a:schemeClr val="dk1"/>
              </a:buClr>
              <a:buSzPts val="2800"/>
              <a:buFont typeface="Calibri"/>
              <a:buChar char="•"/>
            </a:pPr>
            <a:r>
              <a:rPr lang="en-US" sz="2800"/>
              <a:t>Does it affect the players ability to make a play?</a:t>
            </a:r>
            <a:endParaRPr/>
          </a:p>
          <a:p>
            <a:pPr marL="396875" lvl="0" indent="-396875" algn="l" rtl="0">
              <a:lnSpc>
                <a:spcPct val="90000"/>
              </a:lnSpc>
              <a:spcBef>
                <a:spcPts val="560"/>
              </a:spcBef>
              <a:spcAft>
                <a:spcPts val="0"/>
              </a:spcAft>
              <a:buClr>
                <a:schemeClr val="dk1"/>
              </a:buClr>
              <a:buSzPts val="2800"/>
              <a:buFont typeface="Calibri"/>
              <a:buChar char="•"/>
            </a:pPr>
            <a:r>
              <a:rPr lang="en-US" sz="2800"/>
              <a:t>If a foul happens that doesn’t affect the play, do we have to have a call?  i.e. a player steps off sides 10 yards behind the paly…did that give him or his team any advantage?</a:t>
            </a:r>
            <a:endParaRPr/>
          </a:p>
          <a:p>
            <a:pPr marL="396875" lvl="0" indent="-396875" algn="l" rtl="0">
              <a:lnSpc>
                <a:spcPct val="90000"/>
              </a:lnSpc>
              <a:spcBef>
                <a:spcPts val="560"/>
              </a:spcBef>
              <a:spcAft>
                <a:spcPts val="0"/>
              </a:spcAft>
              <a:buClr>
                <a:schemeClr val="dk1"/>
              </a:buClr>
              <a:buSzPts val="2800"/>
              <a:buFont typeface="Calibri"/>
              <a:buChar char="•"/>
            </a:pPr>
            <a:r>
              <a:rPr lang="en-US" sz="2800"/>
              <a:t>Is it a 1 goal game?</a:t>
            </a:r>
            <a:endParaRPr/>
          </a:p>
          <a:p>
            <a:pPr marL="396875" lvl="0" indent="-396875" algn="l" rtl="0">
              <a:lnSpc>
                <a:spcPct val="90000"/>
              </a:lnSpc>
              <a:spcBef>
                <a:spcPts val="560"/>
              </a:spcBef>
              <a:spcAft>
                <a:spcPts val="0"/>
              </a:spcAft>
              <a:buClr>
                <a:schemeClr val="dk1"/>
              </a:buClr>
              <a:buSzPts val="2800"/>
              <a:buFont typeface="Calibri"/>
              <a:buChar char="•"/>
            </a:pPr>
            <a:r>
              <a:rPr lang="en-US" sz="2800"/>
              <a:t>Safety is never a question.  Always make that call!</a:t>
            </a:r>
            <a:endParaRPr/>
          </a:p>
          <a:p>
            <a:pPr marL="396875" lvl="0" indent="-168275" algn="l" rtl="0">
              <a:lnSpc>
                <a:spcPct val="90000"/>
              </a:lnSpc>
              <a:spcBef>
                <a:spcPts val="720"/>
              </a:spcBef>
              <a:spcAft>
                <a:spcPts val="0"/>
              </a:spcAft>
              <a:buClr>
                <a:schemeClr val="dk1"/>
              </a:buClr>
              <a:buSzPts val="3600"/>
              <a:buFont typeface="Calibri"/>
              <a:buNone/>
            </a:pPr>
            <a:endParaRPr sz="3600"/>
          </a:p>
          <a:p>
            <a:pPr marL="396875" lvl="0" indent="-168275" algn="l" rtl="0">
              <a:lnSpc>
                <a:spcPct val="90000"/>
              </a:lnSpc>
              <a:spcBef>
                <a:spcPts val="720"/>
              </a:spcBef>
              <a:spcAft>
                <a:spcPts val="0"/>
              </a:spcAft>
              <a:buClr>
                <a:schemeClr val="dk1"/>
              </a:buClr>
              <a:buSzPts val="3600"/>
              <a:buFont typeface="Calibri"/>
              <a:buNone/>
            </a:pPr>
            <a:endParaRPr sz="360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cdebd5ad90_0_48"/>
          <p:cNvSpPr txBox="1">
            <a:spLocks noGrp="1"/>
          </p:cNvSpPr>
          <p:nvPr>
            <p:ph type="title"/>
          </p:nvPr>
        </p:nvSpPr>
        <p:spPr>
          <a:xfrm>
            <a:off x="381000" y="230188"/>
            <a:ext cx="8382000" cy="748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5400"/>
              <a:buFont typeface="Calibri"/>
              <a:buNone/>
            </a:pPr>
            <a:r>
              <a:rPr lang="en-US" sz="5400"/>
              <a:t>Do I Need to be that Good?</a:t>
            </a:r>
            <a:endParaRPr sz="5400"/>
          </a:p>
        </p:txBody>
      </p:sp>
      <p:sp>
        <p:nvSpPr>
          <p:cNvPr id="213" name="Google Shape;213;g3cdebd5ad90_0_48"/>
          <p:cNvSpPr txBox="1">
            <a:spLocks noGrp="1"/>
          </p:cNvSpPr>
          <p:nvPr>
            <p:ph type="body" idx="1"/>
          </p:nvPr>
        </p:nvSpPr>
        <p:spPr>
          <a:xfrm>
            <a:off x="381000" y="1411552"/>
            <a:ext cx="8382000" cy="16809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600"/>
              <a:buFont typeface="Calibri"/>
              <a:buNone/>
            </a:pPr>
            <a:r>
              <a:rPr lang="en-US" sz="3600"/>
              <a:t>What game are we in right now?</a:t>
            </a:r>
            <a:endParaRPr/>
          </a:p>
          <a:p>
            <a:pPr marL="0" lvl="0" indent="0" algn="l" rtl="0">
              <a:lnSpc>
                <a:spcPct val="90000"/>
              </a:lnSpc>
              <a:spcBef>
                <a:spcPts val="720"/>
              </a:spcBef>
              <a:spcAft>
                <a:spcPts val="0"/>
              </a:spcAft>
              <a:buClr>
                <a:schemeClr val="dk1"/>
              </a:buClr>
              <a:buSzPts val="3600"/>
              <a:buFont typeface="Calibri"/>
              <a:buNone/>
            </a:pPr>
            <a:r>
              <a:rPr lang="en-US" sz="3600"/>
              <a:t>Let’s talk about this</a:t>
            </a:r>
            <a:endParaRPr/>
          </a:p>
          <a:p>
            <a:pPr marL="0" lvl="0" indent="0" algn="l" rtl="0">
              <a:lnSpc>
                <a:spcPct val="90000"/>
              </a:lnSpc>
              <a:spcBef>
                <a:spcPts val="720"/>
              </a:spcBef>
              <a:spcAft>
                <a:spcPts val="0"/>
              </a:spcAft>
              <a:buClr>
                <a:schemeClr val="dk1"/>
              </a:buClr>
              <a:buSzPts val="3600"/>
              <a:buFont typeface="Calibri"/>
              <a:buNone/>
            </a:pPr>
            <a:endParaRPr sz="360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cdebd5ad90_0_53"/>
          <p:cNvSpPr txBox="1">
            <a:spLocks noGrp="1"/>
          </p:cNvSpPr>
          <p:nvPr>
            <p:ph type="title"/>
          </p:nvPr>
        </p:nvSpPr>
        <p:spPr>
          <a:xfrm>
            <a:off x="381000" y="230188"/>
            <a:ext cx="8382000" cy="748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5400"/>
              <a:buFont typeface="Calibri"/>
              <a:buNone/>
            </a:pPr>
            <a:r>
              <a:rPr lang="en-US" sz="5400"/>
              <a:t>Keeping Score of Penalties</a:t>
            </a:r>
            <a:endParaRPr sz="5400"/>
          </a:p>
        </p:txBody>
      </p:sp>
      <p:sp>
        <p:nvSpPr>
          <p:cNvPr id="219" name="Google Shape;219;g3cdebd5ad90_0_53"/>
          <p:cNvSpPr txBox="1">
            <a:spLocks noGrp="1"/>
          </p:cNvSpPr>
          <p:nvPr>
            <p:ph type="body" idx="1"/>
          </p:nvPr>
        </p:nvSpPr>
        <p:spPr>
          <a:xfrm>
            <a:off x="381000" y="1411552"/>
            <a:ext cx="8382000" cy="2967600"/>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0"/>
              </a:spcBef>
              <a:spcAft>
                <a:spcPts val="0"/>
              </a:spcAft>
              <a:buClr>
                <a:schemeClr val="dk1"/>
              </a:buClr>
              <a:buSzPts val="3600"/>
              <a:buFont typeface="Calibri"/>
              <a:buChar char="•"/>
            </a:pPr>
            <a:r>
              <a:rPr lang="en-US" sz="3600"/>
              <a:t>Does one team have 10 penalties and the other have zero?</a:t>
            </a:r>
            <a:endParaRPr/>
          </a:p>
          <a:p>
            <a:pPr marL="914400" lvl="1" indent="-396875" algn="l" rtl="0">
              <a:lnSpc>
                <a:spcPct val="90000"/>
              </a:lnSpc>
              <a:spcBef>
                <a:spcPts val="560"/>
              </a:spcBef>
              <a:spcAft>
                <a:spcPts val="0"/>
              </a:spcAft>
              <a:buClr>
                <a:schemeClr val="dk1"/>
              </a:buClr>
              <a:buSzPts val="2800"/>
              <a:buFont typeface="Calibri"/>
              <a:buChar char="•"/>
            </a:pPr>
            <a:r>
              <a:rPr lang="en-US"/>
              <a:t>Just think about this and be aware</a:t>
            </a:r>
            <a:endParaRPr/>
          </a:p>
          <a:p>
            <a:pPr marL="396875" lvl="0" indent="-396875" algn="l" rtl="0">
              <a:lnSpc>
                <a:spcPct val="90000"/>
              </a:lnSpc>
              <a:spcBef>
                <a:spcPts val="720"/>
              </a:spcBef>
              <a:spcAft>
                <a:spcPts val="0"/>
              </a:spcAft>
              <a:buClr>
                <a:schemeClr val="dk1"/>
              </a:buClr>
              <a:buSzPts val="3600"/>
              <a:buFont typeface="Calibri"/>
              <a:buChar char="•"/>
            </a:pPr>
            <a:r>
              <a:rPr lang="en-US" sz="3600"/>
              <a:t>Do both teams have 15?</a:t>
            </a:r>
            <a:endParaRPr/>
          </a:p>
          <a:p>
            <a:pPr marL="914400" lvl="1" indent="-396875" algn="l" rtl="0">
              <a:lnSpc>
                <a:spcPct val="90000"/>
              </a:lnSpc>
              <a:spcBef>
                <a:spcPts val="560"/>
              </a:spcBef>
              <a:spcAft>
                <a:spcPts val="0"/>
              </a:spcAft>
              <a:buClr>
                <a:schemeClr val="dk1"/>
              </a:buClr>
              <a:buSzPts val="2800"/>
              <a:buFont typeface="Calibri"/>
              <a:buChar char="•"/>
            </a:pPr>
            <a:r>
              <a:rPr lang="en-US"/>
              <a:t>Start having longer time served now</a:t>
            </a:r>
            <a:endParaRPr/>
          </a:p>
          <a:p>
            <a:pPr marL="914400" lvl="1" indent="-396875" algn="l" rtl="0">
              <a:lnSpc>
                <a:spcPct val="90000"/>
              </a:lnSpc>
              <a:spcBef>
                <a:spcPts val="560"/>
              </a:spcBef>
              <a:spcAft>
                <a:spcPts val="0"/>
              </a:spcAft>
              <a:buClr>
                <a:schemeClr val="dk1"/>
              </a:buClr>
              <a:buSzPts val="2800"/>
              <a:buFont typeface="Calibri"/>
              <a:buChar char="•"/>
            </a:pPr>
            <a:r>
              <a:rPr lang="en-US"/>
              <a:t>Foul out</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cdebd5ad90_0_58"/>
          <p:cNvSpPr txBox="1">
            <a:spLocks noGrp="1"/>
          </p:cNvSpPr>
          <p:nvPr>
            <p:ph type="title"/>
          </p:nvPr>
        </p:nvSpPr>
        <p:spPr>
          <a:xfrm>
            <a:off x="381000" y="230188"/>
            <a:ext cx="8382000" cy="13299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Let a push go at one end, remember that at the other end</a:t>
            </a:r>
            <a:endParaRPr/>
          </a:p>
        </p:txBody>
      </p:sp>
      <p:sp>
        <p:nvSpPr>
          <p:cNvPr id="225" name="Google Shape;225;g3cdebd5ad90_0_58"/>
          <p:cNvSpPr txBox="1">
            <a:spLocks noGrp="1"/>
          </p:cNvSpPr>
          <p:nvPr>
            <p:ph type="body" idx="1"/>
          </p:nvPr>
        </p:nvSpPr>
        <p:spPr>
          <a:xfrm>
            <a:off x="381000" y="1411552"/>
            <a:ext cx="8382000" cy="2770500"/>
          </a:xfrm>
          <a:prstGeom prst="rect">
            <a:avLst/>
          </a:prstGeom>
          <a:noFill/>
          <a:ln>
            <a:noFill/>
          </a:ln>
        </p:spPr>
        <p:txBody>
          <a:bodyPr spcFirstLastPara="1" wrap="square" lIns="0" tIns="0" rIns="0" bIns="0" anchor="t" anchorCtr="0">
            <a:spAutoFit/>
          </a:bodyPr>
          <a:lstStyle/>
          <a:p>
            <a:pPr marL="396875" lvl="0" indent="-168275" algn="l" rtl="0">
              <a:lnSpc>
                <a:spcPct val="90000"/>
              </a:lnSpc>
              <a:spcBef>
                <a:spcPts val="0"/>
              </a:spcBef>
              <a:spcAft>
                <a:spcPts val="0"/>
              </a:spcAft>
              <a:buClr>
                <a:schemeClr val="dk1"/>
              </a:buClr>
              <a:buSzPts val="3600"/>
              <a:buFont typeface="Calibri"/>
              <a:buNone/>
            </a:pPr>
            <a:endParaRPr sz="3600"/>
          </a:p>
          <a:p>
            <a:pPr marL="396875" lvl="0" indent="-396875" algn="l" rtl="0">
              <a:lnSpc>
                <a:spcPct val="90000"/>
              </a:lnSpc>
              <a:spcBef>
                <a:spcPts val="720"/>
              </a:spcBef>
              <a:spcAft>
                <a:spcPts val="0"/>
              </a:spcAft>
              <a:buClr>
                <a:schemeClr val="dk1"/>
              </a:buClr>
              <a:buSzPts val="3600"/>
              <a:buFont typeface="Calibri"/>
              <a:buChar char="•"/>
            </a:pPr>
            <a:r>
              <a:rPr lang="en-US" sz="3600"/>
              <a:t>Be consistent!</a:t>
            </a:r>
            <a:endParaRPr/>
          </a:p>
          <a:p>
            <a:pPr marL="396875" lvl="0" indent="-396875" algn="l" rtl="0">
              <a:lnSpc>
                <a:spcPct val="90000"/>
              </a:lnSpc>
              <a:spcBef>
                <a:spcPts val="720"/>
              </a:spcBef>
              <a:spcAft>
                <a:spcPts val="0"/>
              </a:spcAft>
              <a:buClr>
                <a:schemeClr val="dk1"/>
              </a:buClr>
              <a:buSzPts val="3600"/>
              <a:buFont typeface="Calibri"/>
              <a:buChar char="•"/>
            </a:pPr>
            <a:r>
              <a:rPr lang="en-US" sz="3600"/>
              <a:t>Know the game you’re in and what point in the game it is</a:t>
            </a:r>
            <a:endParaRPr/>
          </a:p>
          <a:p>
            <a:pPr marL="396875" lvl="0" indent="-168275" algn="l" rtl="0">
              <a:lnSpc>
                <a:spcPct val="90000"/>
              </a:lnSpc>
              <a:spcBef>
                <a:spcPts val="720"/>
              </a:spcBef>
              <a:spcAft>
                <a:spcPts val="0"/>
              </a:spcAft>
              <a:buClr>
                <a:schemeClr val="dk1"/>
              </a:buClr>
              <a:buSzPts val="3600"/>
              <a:buFont typeface="Calibri"/>
              <a:buNone/>
            </a:pPr>
            <a:endParaRPr sz="360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cdebd5ad90_0_63"/>
          <p:cNvSpPr txBox="1">
            <a:spLocks noGrp="1"/>
          </p:cNvSpPr>
          <p:nvPr>
            <p:ph type="title"/>
          </p:nvPr>
        </p:nvSpPr>
        <p:spPr>
          <a:xfrm>
            <a:off x="381000" y="230188"/>
            <a:ext cx="8382000" cy="1496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5400"/>
              <a:buFont typeface="Calibri"/>
              <a:buNone/>
            </a:pPr>
            <a:r>
              <a:rPr lang="en-US" sz="5400"/>
              <a:t>When the Pressure Starts to Build</a:t>
            </a:r>
            <a:endParaRPr sz="5400"/>
          </a:p>
        </p:txBody>
      </p:sp>
      <p:sp>
        <p:nvSpPr>
          <p:cNvPr id="231" name="Google Shape;231;g3cdebd5ad90_0_63"/>
          <p:cNvSpPr txBox="1">
            <a:spLocks noGrp="1"/>
          </p:cNvSpPr>
          <p:nvPr>
            <p:ph type="body" idx="1"/>
          </p:nvPr>
        </p:nvSpPr>
        <p:spPr>
          <a:xfrm>
            <a:off x="381000" y="1411552"/>
            <a:ext cx="8382000" cy="3952800"/>
          </a:xfrm>
          <a:prstGeom prst="rect">
            <a:avLst/>
          </a:prstGeom>
          <a:noFill/>
          <a:ln>
            <a:noFill/>
          </a:ln>
        </p:spPr>
        <p:txBody>
          <a:bodyPr spcFirstLastPara="1" wrap="square" lIns="0" tIns="0" rIns="0" bIns="0" anchor="t" anchorCtr="0">
            <a:spAutoFit/>
          </a:bodyPr>
          <a:lstStyle/>
          <a:p>
            <a:pPr marL="396875" lvl="0" indent="-168275" algn="l" rtl="0">
              <a:lnSpc>
                <a:spcPct val="90000"/>
              </a:lnSpc>
              <a:spcBef>
                <a:spcPts val="0"/>
              </a:spcBef>
              <a:spcAft>
                <a:spcPts val="0"/>
              </a:spcAft>
              <a:buClr>
                <a:schemeClr val="dk1"/>
              </a:buClr>
              <a:buSzPts val="3600"/>
              <a:buFont typeface="Calibri"/>
              <a:buNone/>
            </a:pPr>
            <a:endParaRPr sz="3600"/>
          </a:p>
          <a:p>
            <a:pPr marL="396875" lvl="0" indent="-396875" algn="l" rtl="0">
              <a:lnSpc>
                <a:spcPct val="90000"/>
              </a:lnSpc>
              <a:spcBef>
                <a:spcPts val="720"/>
              </a:spcBef>
              <a:spcAft>
                <a:spcPts val="0"/>
              </a:spcAft>
              <a:buClr>
                <a:schemeClr val="dk1"/>
              </a:buClr>
              <a:buSzPts val="3600"/>
              <a:buFont typeface="Calibri"/>
              <a:buChar char="•"/>
            </a:pPr>
            <a:r>
              <a:rPr lang="en-US" sz="3600"/>
              <a:t>Talk to your partners during breaks</a:t>
            </a:r>
            <a:endParaRPr/>
          </a:p>
          <a:p>
            <a:pPr marL="396875" lvl="0" indent="-396875" algn="l" rtl="0">
              <a:lnSpc>
                <a:spcPct val="90000"/>
              </a:lnSpc>
              <a:spcBef>
                <a:spcPts val="720"/>
              </a:spcBef>
              <a:spcAft>
                <a:spcPts val="0"/>
              </a:spcAft>
              <a:buClr>
                <a:schemeClr val="dk1"/>
              </a:buClr>
              <a:buSzPts val="3600"/>
              <a:buFont typeface="Calibri"/>
              <a:buChar char="•"/>
            </a:pPr>
            <a:r>
              <a:rPr lang="en-US" sz="3600"/>
              <a:t>Talk about what coaches are saying</a:t>
            </a:r>
            <a:endParaRPr/>
          </a:p>
          <a:p>
            <a:pPr marL="396875" lvl="0" indent="-396875" algn="l" rtl="0">
              <a:lnSpc>
                <a:spcPct val="90000"/>
              </a:lnSpc>
              <a:spcBef>
                <a:spcPts val="720"/>
              </a:spcBef>
              <a:spcAft>
                <a:spcPts val="0"/>
              </a:spcAft>
              <a:buClr>
                <a:schemeClr val="dk1"/>
              </a:buClr>
              <a:buSzPts val="3600"/>
              <a:buFont typeface="Calibri"/>
              <a:buChar char="•"/>
            </a:pPr>
            <a:r>
              <a:rPr lang="en-US" sz="3600"/>
              <a:t>How many time outs each team has left and who is likely to use them and when</a:t>
            </a:r>
            <a:endParaRPr/>
          </a:p>
          <a:p>
            <a:pPr marL="396875" lvl="0" indent="-396875" algn="l" rtl="0">
              <a:lnSpc>
                <a:spcPct val="90000"/>
              </a:lnSpc>
              <a:spcBef>
                <a:spcPts val="720"/>
              </a:spcBef>
              <a:spcAft>
                <a:spcPts val="0"/>
              </a:spcAft>
              <a:buClr>
                <a:schemeClr val="dk1"/>
              </a:buClr>
              <a:buSzPts val="3600"/>
              <a:buFont typeface="Calibri"/>
              <a:buChar char="•"/>
            </a:pPr>
            <a:r>
              <a:rPr lang="en-US" sz="3600"/>
              <a:t>Anticipate situations</a:t>
            </a:r>
            <a:endParaRPr/>
          </a:p>
          <a:p>
            <a:pPr marL="396875" lvl="0" indent="-396875" algn="l" rtl="0">
              <a:lnSpc>
                <a:spcPct val="90000"/>
              </a:lnSpc>
              <a:spcBef>
                <a:spcPts val="720"/>
              </a:spcBef>
              <a:spcAft>
                <a:spcPts val="0"/>
              </a:spcAft>
              <a:buClr>
                <a:schemeClr val="dk1"/>
              </a:buClr>
              <a:buSzPts val="3600"/>
              <a:buFont typeface="Calibri"/>
              <a:buChar char="•"/>
            </a:pPr>
            <a:r>
              <a:rPr lang="en-US" sz="3600"/>
              <a:t>Talk about players/situations to watch</a:t>
            </a:r>
            <a:endParaRPr sz="360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c232d14bf8_1_24"/>
          <p:cNvSpPr txBox="1">
            <a:spLocks noGrp="1"/>
          </p:cNvSpPr>
          <p:nvPr>
            <p:ph type="title"/>
          </p:nvPr>
        </p:nvSpPr>
        <p:spPr>
          <a:xfrm>
            <a:off x="381000" y="230188"/>
            <a:ext cx="83820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800"/>
              <a:buNone/>
            </a:pPr>
            <a:r>
              <a:rPr lang="en-US"/>
              <a:t>Mentoring Officials</a:t>
            </a:r>
            <a:endParaRPr/>
          </a:p>
        </p:txBody>
      </p:sp>
      <p:sp>
        <p:nvSpPr>
          <p:cNvPr id="238" name="Google Shape;238;g2c232d14bf8_1_24"/>
          <p:cNvSpPr txBox="1">
            <a:spLocks noGrp="1"/>
          </p:cNvSpPr>
          <p:nvPr>
            <p:ph type="body" idx="1"/>
          </p:nvPr>
        </p:nvSpPr>
        <p:spPr>
          <a:xfrm>
            <a:off x="381000" y="895300"/>
            <a:ext cx="8382000" cy="4870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SzPts val="3200"/>
              <a:buNone/>
            </a:pPr>
            <a:r>
              <a:rPr lang="en-US"/>
              <a:t>If you are a veteran official make it a goal to help make someone else better.</a:t>
            </a:r>
            <a:endParaRPr/>
          </a:p>
          <a:p>
            <a:pPr marL="0" lvl="0" indent="0" algn="l" rtl="0">
              <a:lnSpc>
                <a:spcPct val="90000"/>
              </a:lnSpc>
              <a:spcBef>
                <a:spcPts val="640"/>
              </a:spcBef>
              <a:spcAft>
                <a:spcPts val="0"/>
              </a:spcAft>
              <a:buSzPts val="3200"/>
              <a:buNone/>
            </a:pPr>
            <a:endParaRPr sz="1700"/>
          </a:p>
          <a:p>
            <a:pPr marL="0" lvl="0" indent="0" algn="l" rtl="0">
              <a:lnSpc>
                <a:spcPct val="90000"/>
              </a:lnSpc>
              <a:spcBef>
                <a:spcPts val="640"/>
              </a:spcBef>
              <a:spcAft>
                <a:spcPts val="0"/>
              </a:spcAft>
              <a:buSzPts val="3200"/>
              <a:buNone/>
            </a:pPr>
            <a:r>
              <a:rPr lang="en-US"/>
              <a:t>You don’t need to formally assigned as a mentor to help someone out.</a:t>
            </a:r>
            <a:endParaRPr/>
          </a:p>
          <a:p>
            <a:pPr marL="0" lvl="0" indent="0" algn="l" rtl="0">
              <a:lnSpc>
                <a:spcPct val="90000"/>
              </a:lnSpc>
              <a:spcBef>
                <a:spcPts val="640"/>
              </a:spcBef>
              <a:spcAft>
                <a:spcPts val="0"/>
              </a:spcAft>
              <a:buSzPts val="3200"/>
              <a:buNone/>
            </a:pPr>
            <a:endParaRPr sz="2100"/>
          </a:p>
          <a:p>
            <a:pPr marL="0" lvl="0" indent="0" algn="l" rtl="0">
              <a:lnSpc>
                <a:spcPct val="90000"/>
              </a:lnSpc>
              <a:spcBef>
                <a:spcPts val="640"/>
              </a:spcBef>
              <a:spcAft>
                <a:spcPts val="0"/>
              </a:spcAft>
              <a:buSzPts val="3200"/>
              <a:buNone/>
            </a:pPr>
            <a:r>
              <a:rPr lang="en-US"/>
              <a:t>Do things the right way, teach them one needed, and give feedback when appropriate.</a:t>
            </a:r>
            <a:endParaRPr/>
          </a:p>
          <a:p>
            <a:pPr marL="0" lvl="0" indent="0" algn="l" rtl="0">
              <a:lnSpc>
                <a:spcPct val="90000"/>
              </a:lnSpc>
              <a:spcBef>
                <a:spcPts val="640"/>
              </a:spcBef>
              <a:spcAft>
                <a:spcPts val="0"/>
              </a:spcAft>
              <a:buSzPts val="3200"/>
              <a:buNone/>
            </a:pPr>
            <a:endParaRPr sz="2200"/>
          </a:p>
          <a:p>
            <a:pPr marL="0" lvl="0" indent="0" algn="l" rtl="0">
              <a:lnSpc>
                <a:spcPct val="90000"/>
              </a:lnSpc>
              <a:spcBef>
                <a:spcPts val="640"/>
              </a:spcBef>
              <a:spcAft>
                <a:spcPts val="0"/>
              </a:spcAft>
              <a:buSzPts val="3200"/>
              <a:buNone/>
            </a:pPr>
            <a:r>
              <a:rPr lang="en-US"/>
              <a:t>We need to do a better job helping first and second year officials get better.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p:nvPr/>
        </p:nvSpPr>
        <p:spPr>
          <a:xfrm>
            <a:off x="4349750" y="376238"/>
            <a:ext cx="184150" cy="922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endParaRPr sz="5400" b="1" i="0" u="none" strike="noStrike" cap="none">
              <a:solidFill>
                <a:srgbClr val="000000"/>
              </a:solidFill>
              <a:latin typeface="Arial"/>
              <a:ea typeface="Arial"/>
              <a:cs typeface="Arial"/>
              <a:sym typeface="Arial"/>
            </a:endParaRPr>
          </a:p>
        </p:txBody>
      </p:sp>
      <p:pic>
        <p:nvPicPr>
          <p:cNvPr id="248" name="Google Shape;248;p13"/>
          <p:cNvPicPr preferRelativeResize="0"/>
          <p:nvPr/>
        </p:nvPicPr>
        <p:blipFill rotWithShape="1">
          <a:blip r:embed="rId3">
            <a:alphaModFix/>
          </a:blip>
          <a:srcRect/>
          <a:stretch/>
        </p:blipFill>
        <p:spPr>
          <a:xfrm>
            <a:off x="1447800" y="0"/>
            <a:ext cx="6340475" cy="1901825"/>
          </a:xfrm>
          <a:prstGeom prst="rect">
            <a:avLst/>
          </a:prstGeom>
          <a:noFill/>
          <a:ln>
            <a:noFill/>
          </a:ln>
        </p:spPr>
      </p:pic>
      <p:sp>
        <p:nvSpPr>
          <p:cNvPr id="249" name="Google Shape;249;p13"/>
          <p:cNvSpPr txBox="1"/>
          <p:nvPr/>
        </p:nvSpPr>
        <p:spPr>
          <a:xfrm>
            <a:off x="638375" y="2006325"/>
            <a:ext cx="8098200" cy="1167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5100" b="1">
                <a:solidFill>
                  <a:schemeClr val="dk1"/>
                </a:solidFill>
                <a:latin typeface="Calibri"/>
                <a:ea typeface="Calibri"/>
                <a:cs typeface="Calibri"/>
                <a:sym typeface="Calibri"/>
              </a:rPr>
              <a:t>2026 Regional Coordinators</a:t>
            </a:r>
            <a:endParaRPr sz="5100" b="1">
              <a:solidFill>
                <a:schemeClr val="dk1"/>
              </a:solidFill>
              <a:latin typeface="Calibri"/>
              <a:ea typeface="Calibri"/>
              <a:cs typeface="Calibri"/>
              <a:sym typeface="Calibri"/>
            </a:endParaRPr>
          </a:p>
          <a:p>
            <a:pPr marL="0" lvl="0" indent="0" algn="ctr" rtl="0">
              <a:spcBef>
                <a:spcPts val="0"/>
              </a:spcBef>
              <a:spcAft>
                <a:spcPts val="0"/>
              </a:spcAft>
              <a:buNone/>
            </a:pPr>
            <a:r>
              <a:rPr lang="en-US" sz="5100" b="1">
                <a:solidFill>
                  <a:schemeClr val="dk1"/>
                </a:solidFill>
                <a:latin typeface="Calibri"/>
                <a:ea typeface="Calibri"/>
                <a:cs typeface="Calibri"/>
                <a:sym typeface="Calibri"/>
              </a:rPr>
              <a:t>Jay Wright</a:t>
            </a:r>
            <a:endParaRPr sz="5100" b="1">
              <a:solidFill>
                <a:schemeClr val="dk1"/>
              </a:solidFill>
              <a:latin typeface="Calibri"/>
              <a:ea typeface="Calibri"/>
              <a:cs typeface="Calibri"/>
              <a:sym typeface="Calibri"/>
            </a:endParaRPr>
          </a:p>
          <a:p>
            <a:pPr marL="0" lvl="0" indent="0" algn="l" rtl="0">
              <a:spcBef>
                <a:spcPts val="0"/>
              </a:spcBef>
              <a:spcAft>
                <a:spcPts val="0"/>
              </a:spcAft>
              <a:buNone/>
            </a:pPr>
            <a:r>
              <a:rPr lang="en-US" sz="3100">
                <a:solidFill>
                  <a:schemeClr val="dk1"/>
                </a:solidFill>
                <a:latin typeface="Calibri"/>
                <a:ea typeface="Calibri"/>
                <a:cs typeface="Calibri"/>
                <a:sym typeface="Calibri"/>
              </a:rPr>
              <a:t>Marlboro - Peter Hubbard &amp; Jim Keenan</a:t>
            </a:r>
            <a:endParaRPr sz="3100">
              <a:solidFill>
                <a:schemeClr val="dk1"/>
              </a:solidFill>
              <a:latin typeface="Calibri"/>
              <a:ea typeface="Calibri"/>
              <a:cs typeface="Calibri"/>
              <a:sym typeface="Calibri"/>
            </a:endParaRPr>
          </a:p>
          <a:p>
            <a:pPr marL="0" lvl="0" indent="0" algn="l" rtl="0">
              <a:spcBef>
                <a:spcPts val="0"/>
              </a:spcBef>
              <a:spcAft>
                <a:spcPts val="0"/>
              </a:spcAft>
              <a:buNone/>
            </a:pPr>
            <a:r>
              <a:rPr lang="en-US" sz="3100">
                <a:solidFill>
                  <a:schemeClr val="dk1"/>
                </a:solidFill>
                <a:latin typeface="Calibri"/>
                <a:ea typeface="Calibri"/>
                <a:cs typeface="Calibri"/>
                <a:sym typeface="Calibri"/>
              </a:rPr>
              <a:t>Cape - Steve Dipaolo &amp; Roger Saraiva</a:t>
            </a:r>
            <a:endParaRPr sz="3100">
              <a:solidFill>
                <a:schemeClr val="dk1"/>
              </a:solidFill>
              <a:latin typeface="Calibri"/>
              <a:ea typeface="Calibri"/>
              <a:cs typeface="Calibri"/>
              <a:sym typeface="Calibri"/>
            </a:endParaRPr>
          </a:p>
          <a:p>
            <a:pPr marL="0" lvl="0" indent="0" algn="l" rtl="0">
              <a:spcBef>
                <a:spcPts val="0"/>
              </a:spcBef>
              <a:spcAft>
                <a:spcPts val="0"/>
              </a:spcAft>
              <a:buNone/>
            </a:pPr>
            <a:r>
              <a:rPr lang="en-US" sz="3100">
                <a:solidFill>
                  <a:schemeClr val="dk1"/>
                </a:solidFill>
                <a:latin typeface="Calibri"/>
                <a:ea typeface="Calibri"/>
                <a:cs typeface="Calibri"/>
                <a:sym typeface="Calibri"/>
              </a:rPr>
              <a:t>Dedham - John Kelley &amp; Jim Costelo</a:t>
            </a:r>
            <a:endParaRPr sz="3100">
              <a:solidFill>
                <a:schemeClr val="dk1"/>
              </a:solidFill>
              <a:latin typeface="Calibri"/>
              <a:ea typeface="Calibri"/>
              <a:cs typeface="Calibri"/>
              <a:sym typeface="Calibri"/>
            </a:endParaRPr>
          </a:p>
          <a:p>
            <a:pPr marL="0" lvl="0" indent="0" algn="l" rtl="0">
              <a:spcBef>
                <a:spcPts val="0"/>
              </a:spcBef>
              <a:spcAft>
                <a:spcPts val="0"/>
              </a:spcAft>
              <a:buNone/>
            </a:pPr>
            <a:r>
              <a:rPr lang="en-US" sz="3100">
                <a:solidFill>
                  <a:schemeClr val="dk1"/>
                </a:solidFill>
                <a:latin typeface="Calibri"/>
                <a:ea typeface="Calibri"/>
                <a:cs typeface="Calibri"/>
                <a:sym typeface="Calibri"/>
              </a:rPr>
              <a:t>Woburn - Ed Melaugh, Mike Donahue, Bill Bryant</a:t>
            </a:r>
            <a:endParaRPr sz="3100">
              <a:solidFill>
                <a:schemeClr val="dk1"/>
              </a:solidFill>
              <a:latin typeface="Calibri"/>
              <a:ea typeface="Calibri"/>
              <a:cs typeface="Calibri"/>
              <a:sym typeface="Calibri"/>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3f67f43154_2_18"/>
          <p:cNvSpPr txBox="1">
            <a:spLocks noGrp="1"/>
          </p:cNvSpPr>
          <p:nvPr>
            <p:ph type="ctrTitle"/>
          </p:nvPr>
        </p:nvSpPr>
        <p:spPr>
          <a:xfrm>
            <a:off x="1320800" y="19050"/>
            <a:ext cx="7043208" cy="9144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r>
              <a:rPr lang="en-US"/>
              <a:t>Overview </a:t>
            </a:r>
            <a:endParaRPr/>
          </a:p>
        </p:txBody>
      </p:sp>
      <p:sp>
        <p:nvSpPr>
          <p:cNvPr id="255" name="Google Shape;255;g33f67f43154_2_18"/>
          <p:cNvSpPr txBox="1"/>
          <p:nvPr/>
        </p:nvSpPr>
        <p:spPr>
          <a:xfrm>
            <a:off x="304800" y="762000"/>
            <a:ext cx="9220200" cy="27399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The Mentorship program is designed to provide you with the resources you need to help you quickly become competent, confident refs </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Mentor/Mentee pairings have been done and announced the week of March 1</a:t>
            </a:r>
            <a:r>
              <a:rPr lang="en-US" sz="2400">
                <a:solidFill>
                  <a:schemeClr val="dk1"/>
                </a:solidFill>
              </a:rPr>
              <a:t>6</a:t>
            </a:r>
            <a:r>
              <a:rPr lang="en-US" sz="2400" b="0" i="0" u="none" strike="noStrike" cap="none">
                <a:solidFill>
                  <a:schemeClr val="dk1"/>
                </a:solidFill>
                <a:latin typeface="Arial"/>
                <a:ea typeface="Arial"/>
                <a:cs typeface="Arial"/>
                <a:sym typeface="Arial"/>
              </a:rPr>
              <a:t>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914400" marR="0" lvl="1" indent="-27940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
        <p:nvSpPr>
          <p:cNvPr id="256" name="Google Shape;256;g33f67f43154_2_18"/>
          <p:cNvSpPr txBox="1"/>
          <p:nvPr/>
        </p:nvSpPr>
        <p:spPr>
          <a:xfrm>
            <a:off x="1524000" y="2743200"/>
            <a:ext cx="6477000" cy="1723800"/>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Arial"/>
                <a:ea typeface="Arial"/>
                <a:cs typeface="Arial"/>
                <a:sym typeface="Arial"/>
              </a:rPr>
              <a:t>Phase 1</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Compliance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Arbiter registration for EMLOA</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Demosphere/OttoSports registration for </a:t>
            </a:r>
            <a:r>
              <a:rPr lang="en-US"/>
              <a:t>Youth Assigning</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MIAA background check and registration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Noto Sans Symbols"/>
              <a:buChar char="❖"/>
            </a:pPr>
            <a:r>
              <a:rPr lang="en-US"/>
              <a:t>EMLOA High School Rules E</a:t>
            </a:r>
            <a:r>
              <a:rPr lang="en-US" sz="1400" b="0" i="0" u="none" strike="noStrike" cap="none">
                <a:solidFill>
                  <a:srgbClr val="000000"/>
                </a:solidFill>
                <a:latin typeface="Arial"/>
                <a:ea typeface="Arial"/>
                <a:cs typeface="Arial"/>
                <a:sym typeface="Arial"/>
              </a:rPr>
              <a:t>xam</a:t>
            </a:r>
            <a:endParaRPr sz="1400" b="0" i="0" u="none" strike="noStrike" cap="none">
              <a:solidFill>
                <a:srgbClr val="000000"/>
              </a:solidFill>
              <a:latin typeface="Arial"/>
              <a:ea typeface="Arial"/>
              <a:cs typeface="Arial"/>
              <a:sym typeface="Arial"/>
            </a:endParaRPr>
          </a:p>
        </p:txBody>
      </p:sp>
      <p:sp>
        <p:nvSpPr>
          <p:cNvPr id="257" name="Google Shape;257;g33f67f43154_2_18"/>
          <p:cNvSpPr txBox="1"/>
          <p:nvPr/>
        </p:nvSpPr>
        <p:spPr>
          <a:xfrm>
            <a:off x="1352550" y="5181600"/>
            <a:ext cx="7124700" cy="3698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Mentee must complete these items and utilize Mentor to assist</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2c232d14bf8_1_0"/>
          <p:cNvSpPr txBox="1">
            <a:spLocks noGrp="1"/>
          </p:cNvSpPr>
          <p:nvPr>
            <p:ph type="title"/>
          </p:nvPr>
        </p:nvSpPr>
        <p:spPr>
          <a:xfrm>
            <a:off x="381000" y="230188"/>
            <a:ext cx="83820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1800"/>
              <a:buNone/>
            </a:pPr>
            <a:r>
              <a:rPr lang="en-US"/>
              <a:t>Mouthpieces</a:t>
            </a:r>
            <a:endParaRPr/>
          </a:p>
        </p:txBody>
      </p:sp>
      <p:sp>
        <p:nvSpPr>
          <p:cNvPr id="71" name="Google Shape;71;g2c232d14bf8_1_0"/>
          <p:cNvSpPr txBox="1">
            <a:spLocks noGrp="1"/>
          </p:cNvSpPr>
          <p:nvPr>
            <p:ph type="body" idx="1"/>
          </p:nvPr>
        </p:nvSpPr>
        <p:spPr>
          <a:xfrm>
            <a:off x="381000" y="1411552"/>
            <a:ext cx="8382000" cy="3699600"/>
          </a:xfrm>
          <a:prstGeom prst="rect">
            <a:avLst/>
          </a:prstGeom>
          <a:noFill/>
          <a:ln>
            <a:noFill/>
          </a:ln>
        </p:spPr>
        <p:txBody>
          <a:bodyPr spcFirstLastPara="1" wrap="square" lIns="0" tIns="0" rIns="0" bIns="0" anchor="t" anchorCtr="0">
            <a:spAutoFit/>
          </a:bodyPr>
          <a:lstStyle/>
          <a:p>
            <a:pPr marL="457200" lvl="0" indent="-431800" algn="l" rtl="0">
              <a:lnSpc>
                <a:spcPct val="90000"/>
              </a:lnSpc>
              <a:spcBef>
                <a:spcPts val="640"/>
              </a:spcBef>
              <a:spcAft>
                <a:spcPts val="0"/>
              </a:spcAft>
              <a:buClr>
                <a:schemeClr val="dk1"/>
              </a:buClr>
              <a:buSzPts val="3200"/>
              <a:buFont typeface="Calibri"/>
              <a:buChar char="•"/>
            </a:pPr>
            <a:r>
              <a:rPr lang="en-US"/>
              <a:t>When you certify coaches: Mention that all players equipment must be worn properly including mouth pieces and helmet</a:t>
            </a:r>
            <a:endParaRPr/>
          </a:p>
          <a:p>
            <a:pPr marL="914400" lvl="0" indent="-254000" algn="l" rtl="0">
              <a:lnSpc>
                <a:spcPct val="90000"/>
              </a:lnSpc>
              <a:spcBef>
                <a:spcPts val="640"/>
              </a:spcBef>
              <a:spcAft>
                <a:spcPts val="0"/>
              </a:spcAft>
              <a:buSzPts val="3200"/>
              <a:buNone/>
            </a:pPr>
            <a:endParaRPr/>
          </a:p>
          <a:p>
            <a:pPr marL="457200" lvl="0" indent="-431800" algn="l" rtl="0">
              <a:lnSpc>
                <a:spcPct val="90000"/>
              </a:lnSpc>
              <a:spcBef>
                <a:spcPts val="0"/>
              </a:spcBef>
              <a:spcAft>
                <a:spcPts val="0"/>
              </a:spcAft>
              <a:buSzPts val="3200"/>
              <a:buChar char="•"/>
            </a:pPr>
            <a:r>
              <a:rPr lang="en-US"/>
              <a:t>Check during opening line-up. If they don’t have one send them off.</a:t>
            </a:r>
            <a:endParaRPr/>
          </a:p>
          <a:p>
            <a:pPr marL="914400" lvl="0" indent="-254000" algn="l" rtl="0">
              <a:lnSpc>
                <a:spcPct val="90000"/>
              </a:lnSpc>
              <a:spcBef>
                <a:spcPts val="0"/>
              </a:spcBef>
              <a:spcAft>
                <a:spcPts val="0"/>
              </a:spcAft>
              <a:buSzPts val="3200"/>
              <a:buNone/>
            </a:pPr>
            <a:endParaRPr/>
          </a:p>
          <a:p>
            <a:pPr marL="457200" lvl="0" indent="-431800" algn="l" rtl="0">
              <a:lnSpc>
                <a:spcPct val="90000"/>
              </a:lnSpc>
              <a:spcBef>
                <a:spcPts val="0"/>
              </a:spcBef>
              <a:spcAft>
                <a:spcPts val="0"/>
              </a:spcAft>
              <a:buSzPts val="3200"/>
              <a:buChar char="•"/>
            </a:pPr>
            <a:r>
              <a:rPr lang="en-US"/>
              <a:t>If a player doesn’t have one or it in call the foul</a:t>
            </a:r>
            <a:endParaRPr/>
          </a:p>
        </p:txBody>
      </p:sp>
      <p:pic>
        <p:nvPicPr>
          <p:cNvPr id="72" name="Google Shape;72;g2c232d14bf8_1_0"/>
          <p:cNvPicPr preferRelativeResize="0"/>
          <p:nvPr/>
        </p:nvPicPr>
        <p:blipFill>
          <a:blip r:embed="rId3">
            <a:alphaModFix/>
          </a:blip>
          <a:stretch>
            <a:fillRect/>
          </a:stretch>
        </p:blipFill>
        <p:spPr>
          <a:xfrm>
            <a:off x="0" y="36479"/>
            <a:ext cx="9144000"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p:nvPr/>
        </p:nvSpPr>
        <p:spPr>
          <a:xfrm>
            <a:off x="1981200" y="-12700"/>
            <a:ext cx="7010400" cy="2738438"/>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Arial"/>
                <a:ea typeface="Arial"/>
                <a:cs typeface="Arial"/>
                <a:sym typeface="Arial"/>
              </a:rPr>
              <a:t>Phase 2</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Introduction to assigners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Courier New"/>
              <a:buChar char="o"/>
            </a:pPr>
            <a:r>
              <a:rPr lang="en-US" sz="1400" b="0" i="0" u="none" strike="noStrike" cap="none">
                <a:solidFill>
                  <a:srgbClr val="000000"/>
                </a:solidFill>
                <a:latin typeface="Arial"/>
                <a:ea typeface="Arial"/>
                <a:cs typeface="Arial"/>
                <a:sym typeface="Arial"/>
              </a:rPr>
              <a:t>Youth leagues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Courier New"/>
              <a:buChar char="o"/>
            </a:pPr>
            <a:r>
              <a:rPr lang="en-US" sz="1400" b="0" i="0" u="none" strike="noStrike" cap="none">
                <a:solidFill>
                  <a:srgbClr val="000000"/>
                </a:solidFill>
                <a:latin typeface="Arial"/>
                <a:ea typeface="Arial"/>
                <a:cs typeface="Arial"/>
                <a:sym typeface="Arial"/>
              </a:rPr>
              <a:t>High School &amp; Middle Schools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Contact with assigners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Courier New"/>
              <a:buChar char="o"/>
            </a:pPr>
            <a:r>
              <a:rPr lang="en-US" sz="1400" b="0" i="0" u="none" strike="noStrike" cap="none">
                <a:solidFill>
                  <a:srgbClr val="000000"/>
                </a:solidFill>
                <a:latin typeface="Arial"/>
                <a:ea typeface="Arial"/>
                <a:cs typeface="Arial"/>
                <a:sym typeface="Arial"/>
              </a:rPr>
              <a:t>Mentee needs to introduce themselves to assigners</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Highlighting lacrosse experience (if limited that’s OK)</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Outline other sports officiating</a:t>
            </a:r>
            <a:endParaRPr sz="1400" b="0" i="0" u="none" strike="noStrike" cap="none">
              <a:solidFill>
                <a:srgbClr val="000000"/>
              </a:solidFill>
              <a:latin typeface="Arial"/>
              <a:ea typeface="Arial"/>
              <a:cs typeface="Arial"/>
              <a:sym typeface="Arial"/>
            </a:endParaRPr>
          </a:p>
          <a:p>
            <a:pPr marL="1200150" marR="0" lvl="2"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Availability-afternoons-evenings-weekdays-weekends </a:t>
            </a:r>
            <a:endParaRPr sz="1400" b="0" i="0" u="none" strike="noStrike" cap="none">
              <a:solidFill>
                <a:srgbClr val="000000"/>
              </a:solidFill>
              <a:latin typeface="Arial"/>
              <a:ea typeface="Arial"/>
              <a:cs typeface="Arial"/>
              <a:sym typeface="Arial"/>
            </a:endParaRPr>
          </a:p>
        </p:txBody>
      </p:sp>
      <p:sp>
        <p:nvSpPr>
          <p:cNvPr id="263" name="Google Shape;263;p14"/>
          <p:cNvSpPr txBox="1"/>
          <p:nvPr/>
        </p:nvSpPr>
        <p:spPr>
          <a:xfrm>
            <a:off x="76200" y="2744788"/>
            <a:ext cx="6705600" cy="2124075"/>
          </a:xfrm>
          <a:prstGeom prst="rect">
            <a:avLst/>
          </a:prstGeom>
          <a:solidFill>
            <a:srgbClr val="D8BFE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Arial"/>
                <a:ea typeface="Arial"/>
                <a:cs typeface="Arial"/>
                <a:sym typeface="Arial"/>
              </a:rPr>
              <a:t>Phase 3</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On field</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Mechanics—in the right place at the right time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Foul recognition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Working together as a team</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Dealing with unusual situations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Dealing with coaches and players</a:t>
            </a:r>
            <a:endParaRPr sz="1400" b="0" i="0" u="none" strike="noStrike" cap="none">
              <a:solidFill>
                <a:srgbClr val="000000"/>
              </a:solidFill>
              <a:latin typeface="Arial"/>
              <a:ea typeface="Arial"/>
              <a:cs typeface="Arial"/>
              <a:sym typeface="Arial"/>
            </a:endParaRPr>
          </a:p>
        </p:txBody>
      </p:sp>
      <p:sp>
        <p:nvSpPr>
          <p:cNvPr id="264" name="Google Shape;264;p14"/>
          <p:cNvSpPr txBox="1"/>
          <p:nvPr/>
        </p:nvSpPr>
        <p:spPr>
          <a:xfrm>
            <a:off x="914400" y="5029200"/>
            <a:ext cx="8077200"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Post-game review with partner of each game followed by review with mentor with additional questions and “where do I go from here?” as needed</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5"/>
          <p:cNvSpPr txBox="1">
            <a:spLocks noGrp="1"/>
          </p:cNvSpPr>
          <p:nvPr>
            <p:ph type="ctrTitle"/>
          </p:nvPr>
        </p:nvSpPr>
        <p:spPr>
          <a:xfrm>
            <a:off x="593196" y="-69344"/>
            <a:ext cx="7957608" cy="152349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r>
              <a:rPr lang="en-US"/>
              <a:t>What you need to do next?</a:t>
            </a:r>
            <a:endParaRPr/>
          </a:p>
        </p:txBody>
      </p:sp>
      <p:sp>
        <p:nvSpPr>
          <p:cNvPr id="270" name="Google Shape;270;p15"/>
          <p:cNvSpPr txBox="1"/>
          <p:nvPr/>
        </p:nvSpPr>
        <p:spPr>
          <a:xfrm>
            <a:off x="-228600" y="1460500"/>
            <a:ext cx="9372600" cy="3786188"/>
          </a:xfrm>
          <a:prstGeom prst="rect">
            <a:avLst/>
          </a:prstGeom>
          <a:noFill/>
          <a:ln>
            <a:noFill/>
          </a:ln>
        </p:spPr>
        <p:txBody>
          <a:bodyPr spcFirstLastPara="1" wrap="square" lIns="91425" tIns="45700" rIns="91425" bIns="45700" anchor="t" anchorCtr="0">
            <a:spAutoFit/>
          </a:bodyPr>
          <a:lstStyle/>
          <a:p>
            <a:pPr marL="1085850" marR="0" lvl="1"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Mentor contact Mentee (if you haven’t already)</a:t>
            </a:r>
            <a:endParaRPr sz="1400" b="0" i="0" u="none" strike="noStrike" cap="none">
              <a:solidFill>
                <a:srgbClr val="000000"/>
              </a:solidFill>
              <a:latin typeface="Arial"/>
              <a:ea typeface="Arial"/>
              <a:cs typeface="Arial"/>
              <a:sym typeface="Arial"/>
            </a:endParaRPr>
          </a:p>
          <a:p>
            <a:pPr marL="1085850" marR="0" lvl="1"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Mentee should initiate contact as needed moving forward</a:t>
            </a:r>
            <a:endParaRPr sz="1400" b="0" i="0" u="none" strike="noStrike" cap="none">
              <a:solidFill>
                <a:srgbClr val="000000"/>
              </a:solidFill>
              <a:latin typeface="Arial"/>
              <a:ea typeface="Arial"/>
              <a:cs typeface="Arial"/>
              <a:sym typeface="Arial"/>
            </a:endParaRPr>
          </a:p>
          <a:p>
            <a:pPr marL="1085850" marR="0" lvl="1"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Mentee needs to maintain availability in both scheduling  programs</a:t>
            </a:r>
            <a:endParaRPr sz="1400" b="0" i="0" u="none" strike="noStrike" cap="none">
              <a:solidFill>
                <a:srgbClr val="000000"/>
              </a:solidFill>
              <a:latin typeface="Arial"/>
              <a:ea typeface="Arial"/>
              <a:cs typeface="Arial"/>
              <a:sym typeface="Arial"/>
            </a:endParaRPr>
          </a:p>
          <a:p>
            <a:pPr marL="1085850" marR="0" lvl="1"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Mentee should ask each and every partner for feedback, not just his mentor</a:t>
            </a:r>
            <a:endParaRPr sz="1400" b="0" i="0" u="none" strike="noStrike" cap="none">
              <a:solidFill>
                <a:srgbClr val="000000"/>
              </a:solidFill>
              <a:latin typeface="Arial"/>
              <a:ea typeface="Arial"/>
              <a:cs typeface="Arial"/>
              <a:sym typeface="Arial"/>
            </a:endParaRPr>
          </a:p>
          <a:p>
            <a:pPr marL="1085850" marR="0" lvl="1"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If Mentee hasn’t heard from mentor, touch base, but onus of the program is on the mentee</a:t>
            </a:r>
            <a:endParaRPr sz="1400" b="0" i="0" u="none" strike="noStrike" cap="none">
              <a:solidFill>
                <a:srgbClr val="000000"/>
              </a:solidFill>
              <a:latin typeface="Arial"/>
              <a:ea typeface="Arial"/>
              <a:cs typeface="Arial"/>
              <a:sym typeface="Arial"/>
            </a:endParaRPr>
          </a:p>
          <a:p>
            <a:pPr marL="1085850" marR="0" lvl="1"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And if scheduling allows and can be coordinated, mentee and mentor doing a game together</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ctrTitle"/>
          </p:nvPr>
        </p:nvSpPr>
        <p:spPr>
          <a:xfrm>
            <a:off x="1295400" y="152400"/>
            <a:ext cx="7043208" cy="152349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r>
              <a:rPr lang="en-US"/>
              <a:t>Resources Available to You</a:t>
            </a:r>
            <a:endParaRPr/>
          </a:p>
        </p:txBody>
      </p:sp>
      <p:sp>
        <p:nvSpPr>
          <p:cNvPr id="276" name="Google Shape;276;p20"/>
          <p:cNvSpPr txBox="1"/>
          <p:nvPr/>
        </p:nvSpPr>
        <p:spPr>
          <a:xfrm>
            <a:off x="152400" y="2362200"/>
            <a:ext cx="8991600" cy="4278900"/>
          </a:xfrm>
          <a:prstGeom prst="rect">
            <a:avLst/>
          </a:prstGeom>
          <a:noFill/>
          <a:ln>
            <a:noFill/>
          </a:ln>
        </p:spPr>
        <p:txBody>
          <a:bodyPr spcFirstLastPara="1" wrap="square" lIns="91425" tIns="45700" rIns="91425" bIns="45700" anchor="t" anchorCtr="0">
            <a:spAutoFit/>
          </a:bodyPr>
          <a:lstStyle/>
          <a:p>
            <a:pPr marL="108585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Review the EMLOA website (www.emloa.org) – it has a lot of resources including:</a:t>
            </a:r>
            <a:endParaRPr sz="1400" b="0" i="0" u="none" strike="noStrike" cap="none">
              <a:solidFill>
                <a:srgbClr val="000000"/>
              </a:solidFill>
              <a:latin typeface="Arial"/>
              <a:ea typeface="Arial"/>
              <a:cs typeface="Arial"/>
              <a:sym typeface="Arial"/>
            </a:endParaRPr>
          </a:p>
          <a:p>
            <a:pPr marL="1600200" marR="0" lvl="3" indent="-228600" algn="l" rtl="0">
              <a:lnSpc>
                <a:spcPct val="100000"/>
              </a:lnSpc>
              <a:spcBef>
                <a:spcPts val="0"/>
              </a:spcBef>
              <a:spcAft>
                <a:spcPts val="0"/>
              </a:spcAft>
              <a:buClr>
                <a:srgbClr val="000000"/>
              </a:buClr>
              <a:buSzPts val="2000"/>
              <a:buFont typeface="Arial"/>
              <a:buChar char="•"/>
            </a:pPr>
            <a:r>
              <a:rPr lang="en-US" sz="2000" b="1" i="0" u="none" strike="noStrike" cap="none">
                <a:solidFill>
                  <a:schemeClr val="dk1"/>
                </a:solidFill>
                <a:latin typeface="Arial"/>
                <a:ea typeface="Arial"/>
                <a:cs typeface="Arial"/>
                <a:sym typeface="Arial"/>
              </a:rPr>
              <a:t>“Rules and Mechanics” </a:t>
            </a:r>
            <a:r>
              <a:rPr lang="en-US" sz="2000" b="0" i="0" u="none" strike="noStrike" cap="none">
                <a:solidFill>
                  <a:schemeClr val="dk1"/>
                </a:solidFill>
                <a:latin typeface="Arial"/>
                <a:ea typeface="Arial"/>
                <a:cs typeface="Arial"/>
                <a:sym typeface="Arial"/>
              </a:rPr>
              <a:t>– 2 and 3 man mechanics documentation and YouTube videos</a:t>
            </a:r>
            <a:endParaRPr sz="1400" b="0" i="0" u="none" strike="noStrike" cap="none">
              <a:solidFill>
                <a:srgbClr val="000000"/>
              </a:solidFill>
              <a:latin typeface="Arial"/>
              <a:ea typeface="Arial"/>
              <a:cs typeface="Arial"/>
              <a:sym typeface="Arial"/>
            </a:endParaRPr>
          </a:p>
          <a:p>
            <a:pPr marL="1600200" marR="0" lvl="3" indent="-228600" algn="l" rtl="0">
              <a:lnSpc>
                <a:spcPct val="100000"/>
              </a:lnSpc>
              <a:spcBef>
                <a:spcPts val="0"/>
              </a:spcBef>
              <a:spcAft>
                <a:spcPts val="0"/>
              </a:spcAft>
              <a:buClr>
                <a:srgbClr val="000000"/>
              </a:buClr>
              <a:buSzPts val="2000"/>
              <a:buFont typeface="Arial"/>
              <a:buChar char="•"/>
            </a:pPr>
            <a:r>
              <a:rPr lang="en-US" sz="2000" b="1" i="0" u="none" strike="noStrike" cap="none">
                <a:solidFill>
                  <a:schemeClr val="dk1"/>
                </a:solidFill>
                <a:latin typeface="Arial"/>
                <a:ea typeface="Arial"/>
                <a:cs typeface="Arial"/>
                <a:sym typeface="Arial"/>
              </a:rPr>
              <a:t>“Schools” </a:t>
            </a:r>
            <a:r>
              <a:rPr lang="en-US" sz="2000" b="0" i="0" u="none" strike="noStrike" cap="none">
                <a:solidFill>
                  <a:schemeClr val="dk1"/>
                </a:solidFill>
                <a:latin typeface="Arial"/>
                <a:ea typeface="Arial"/>
                <a:cs typeface="Arial"/>
                <a:sym typeface="Arial"/>
              </a:rPr>
              <a:t>– High School assigners</a:t>
            </a:r>
            <a:endParaRPr sz="1400" b="0" i="0" u="none" strike="noStrike" cap="none">
              <a:solidFill>
                <a:srgbClr val="000000"/>
              </a:solidFill>
              <a:latin typeface="Arial"/>
              <a:ea typeface="Arial"/>
              <a:cs typeface="Arial"/>
              <a:sym typeface="Arial"/>
            </a:endParaRPr>
          </a:p>
          <a:p>
            <a:pPr marL="1600200" marR="0" lvl="3" indent="-228600" algn="l" rtl="0">
              <a:lnSpc>
                <a:spcPct val="100000"/>
              </a:lnSpc>
              <a:spcBef>
                <a:spcPts val="0"/>
              </a:spcBef>
              <a:spcAft>
                <a:spcPts val="0"/>
              </a:spcAft>
              <a:buClr>
                <a:srgbClr val="000000"/>
              </a:buClr>
              <a:buSzPts val="2000"/>
              <a:buFont typeface="Arial"/>
              <a:buChar char="•"/>
            </a:pPr>
            <a:r>
              <a:rPr lang="en-US" sz="2000" b="1" i="0" u="none" strike="noStrike" cap="none">
                <a:solidFill>
                  <a:schemeClr val="dk1"/>
                </a:solidFill>
                <a:latin typeface="Arial"/>
                <a:ea typeface="Arial"/>
                <a:cs typeface="Arial"/>
                <a:sym typeface="Arial"/>
              </a:rPr>
              <a:t>“Youth Lacrosse Leagues” </a:t>
            </a:r>
            <a:r>
              <a:rPr lang="en-US" sz="2000" b="0" i="0" u="none" strike="noStrike" cap="none">
                <a:solidFill>
                  <a:schemeClr val="dk1"/>
                </a:solidFill>
                <a:latin typeface="Arial"/>
                <a:ea typeface="Arial"/>
                <a:cs typeface="Arial"/>
                <a:sym typeface="Arial"/>
              </a:rPr>
              <a:t>– Youth league assigners</a:t>
            </a:r>
            <a:endParaRPr sz="1400" b="0" i="0" u="none" strike="noStrike" cap="none">
              <a:solidFill>
                <a:srgbClr val="000000"/>
              </a:solidFill>
              <a:latin typeface="Arial"/>
              <a:ea typeface="Arial"/>
              <a:cs typeface="Arial"/>
              <a:sym typeface="Arial"/>
            </a:endParaRPr>
          </a:p>
          <a:p>
            <a:pPr marL="1600200" marR="0" lvl="3" indent="-228600" algn="l" rtl="0">
              <a:lnSpc>
                <a:spcPct val="100000"/>
              </a:lnSpc>
              <a:spcBef>
                <a:spcPts val="0"/>
              </a:spcBef>
              <a:spcAft>
                <a:spcPts val="0"/>
              </a:spcAft>
              <a:buClr>
                <a:srgbClr val="000000"/>
              </a:buClr>
              <a:buSzPts val="2000"/>
              <a:buFont typeface="Arial"/>
              <a:buChar char="•"/>
            </a:pPr>
            <a:r>
              <a:rPr lang="en-US" sz="2000" b="1" i="0" u="none" strike="noStrike" cap="none">
                <a:solidFill>
                  <a:schemeClr val="dk1"/>
                </a:solidFill>
                <a:latin typeface="Arial"/>
                <a:ea typeface="Arial"/>
                <a:cs typeface="Arial"/>
                <a:sym typeface="Arial"/>
              </a:rPr>
              <a:t>“Mentorship Program” </a:t>
            </a:r>
            <a:r>
              <a:rPr lang="en-US" sz="2000" b="0" i="0" u="none" strike="noStrike" cap="none">
                <a:solidFill>
                  <a:schemeClr val="dk1"/>
                </a:solidFill>
                <a:latin typeface="Arial"/>
                <a:ea typeface="Arial"/>
                <a:cs typeface="Arial"/>
                <a:sym typeface="Arial"/>
              </a:rPr>
              <a:t>– Mentor/Mentee expectations. Mentor/Mentee matchups, Goals and Activities sheets, Evaluation sheets</a:t>
            </a:r>
            <a:endParaRPr sz="1400" b="0" i="0" u="none" strike="noStrike" cap="none">
              <a:solidFill>
                <a:srgbClr val="000000"/>
              </a:solidFill>
              <a:latin typeface="Arial"/>
              <a:ea typeface="Arial"/>
              <a:cs typeface="Arial"/>
              <a:sym typeface="Arial"/>
            </a:endParaRPr>
          </a:p>
          <a:p>
            <a:pPr marL="1085850" marR="0" lvl="1" indent="-3429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Evaluations program – Evaluations </a:t>
            </a:r>
            <a:r>
              <a:rPr lang="en-US" sz="2000">
                <a:solidFill>
                  <a:schemeClr val="dk1"/>
                </a:solidFill>
              </a:rPr>
              <a:t>are done on a limited basis</a:t>
            </a:r>
            <a:endParaRPr sz="1400" b="0" i="0" u="none" strike="noStrike" cap="none">
              <a:solidFill>
                <a:srgbClr val="000000"/>
              </a:solidFill>
              <a:latin typeface="Arial"/>
              <a:ea typeface="Arial"/>
              <a:cs typeface="Arial"/>
              <a:sym typeface="Arial"/>
            </a:endParaRPr>
          </a:p>
          <a:p>
            <a:pPr marL="1143000" marR="0" lvl="2" indent="-7620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1085850" marR="0" lvl="1" indent="-19050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1085850" marR="0" lvl="1" indent="-19050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c26c8562a1_0_14"/>
          <p:cNvSpPr txBox="1">
            <a:spLocks noGrp="1"/>
          </p:cNvSpPr>
          <p:nvPr>
            <p:ph type="ctrTitle"/>
          </p:nvPr>
        </p:nvSpPr>
        <p:spPr>
          <a:xfrm>
            <a:off x="1295400" y="152400"/>
            <a:ext cx="7043208" cy="152349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r>
              <a:rPr lang="en-US"/>
              <a:t>Mentee Expectations</a:t>
            </a:r>
            <a:endParaRPr/>
          </a:p>
        </p:txBody>
      </p:sp>
      <p:sp>
        <p:nvSpPr>
          <p:cNvPr id="282" name="Google Shape;282;g2c26c8562a1_0_14"/>
          <p:cNvSpPr txBox="1"/>
          <p:nvPr/>
        </p:nvSpPr>
        <p:spPr>
          <a:xfrm>
            <a:off x="152400" y="2362200"/>
            <a:ext cx="9220200" cy="2308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Onus of the mentor/mentee relationship is on the mentee!</a:t>
            </a:r>
            <a:endParaRPr sz="1400" b="0" i="0" u="none" strike="noStrike" cap="none">
              <a:solidFill>
                <a:srgbClr val="000000"/>
              </a:solidFill>
              <a:latin typeface="Arial"/>
              <a:ea typeface="Arial"/>
              <a:cs typeface="Arial"/>
              <a:sym typeface="Arial"/>
            </a:endParaRPr>
          </a:p>
          <a:p>
            <a:pPr marL="1085850" marR="0" lvl="1"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Mentor will help you as little or as much as you want</a:t>
            </a:r>
            <a:endParaRPr sz="1400" b="0" i="0" u="none" strike="noStrike" cap="none">
              <a:solidFill>
                <a:srgbClr val="000000"/>
              </a:solidFill>
              <a:latin typeface="Arial"/>
              <a:ea typeface="Arial"/>
              <a:cs typeface="Arial"/>
              <a:sym typeface="Arial"/>
            </a:endParaRPr>
          </a:p>
          <a:p>
            <a:pPr marL="1085850" marR="0" lvl="1"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Suggest you talk at least once a week at the start of the season with your mentor</a:t>
            </a:r>
            <a:endParaRPr sz="1400" b="0" i="0" u="none" strike="noStrike" cap="none">
              <a:solidFill>
                <a:srgbClr val="000000"/>
              </a:solidFill>
              <a:latin typeface="Arial"/>
              <a:ea typeface="Arial"/>
              <a:cs typeface="Arial"/>
              <a:sym typeface="Arial"/>
            </a:endParaRPr>
          </a:p>
          <a:p>
            <a:pPr marL="1085850" marR="0" lvl="1" indent="-3429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Arial"/>
                <a:ea typeface="Arial"/>
                <a:cs typeface="Arial"/>
                <a:sym typeface="Arial"/>
              </a:rPr>
              <a:t>Ask questions to all the experienced refs you work with</a:t>
            </a:r>
            <a:endParaRPr sz="1400" b="0" i="0" u="none" strike="noStrike" cap="none">
              <a:solidFill>
                <a:srgbClr val="000000"/>
              </a:solidFill>
              <a:latin typeface="Arial"/>
              <a:ea typeface="Arial"/>
              <a:cs typeface="Arial"/>
              <a:sym typeface="Arial"/>
            </a:endParaRPr>
          </a:p>
          <a:p>
            <a:pPr marL="1085850" marR="0" lvl="1" indent="-19050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6"/>
          <p:cNvSpPr txBox="1">
            <a:spLocks noGrp="1"/>
          </p:cNvSpPr>
          <p:nvPr>
            <p:ph type="ctrTitle"/>
          </p:nvPr>
        </p:nvSpPr>
        <p:spPr>
          <a:xfrm>
            <a:off x="1295400" y="152400"/>
            <a:ext cx="7043208" cy="152349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r>
              <a:rPr lang="en-US"/>
              <a:t>We Need more Mentors</a:t>
            </a:r>
            <a:endParaRPr/>
          </a:p>
        </p:txBody>
      </p:sp>
      <p:sp>
        <p:nvSpPr>
          <p:cNvPr id="288" name="Google Shape;288;p36"/>
          <p:cNvSpPr txBox="1"/>
          <p:nvPr/>
        </p:nvSpPr>
        <p:spPr>
          <a:xfrm>
            <a:off x="152400" y="2362200"/>
            <a:ext cx="9220200"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Some of the regions are short on mentors if you could please volunteer it would be greatly appreciated!</a:t>
            </a:r>
            <a:endParaRPr sz="1400" b="0" i="0" u="none" strike="noStrike" cap="none">
              <a:solidFill>
                <a:srgbClr val="000000"/>
              </a:solidFill>
              <a:latin typeface="Arial"/>
              <a:ea typeface="Arial"/>
              <a:cs typeface="Arial"/>
              <a:sym typeface="Arial"/>
            </a:endParaRPr>
          </a:p>
          <a:p>
            <a:pPr marL="1085850" marR="0" lvl="1" indent="-19050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title"/>
          </p:nvPr>
        </p:nvSpPr>
        <p:spPr>
          <a:xfrm>
            <a:off x="381000" y="230188"/>
            <a:ext cx="83820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Assignors/Assignments</a:t>
            </a:r>
            <a:endParaRPr/>
          </a:p>
        </p:txBody>
      </p:sp>
      <p:sp>
        <p:nvSpPr>
          <p:cNvPr id="294" name="Google Shape;294;p19"/>
          <p:cNvSpPr txBox="1">
            <a:spLocks noGrp="1"/>
          </p:cNvSpPr>
          <p:nvPr>
            <p:ph type="body" idx="1"/>
          </p:nvPr>
        </p:nvSpPr>
        <p:spPr>
          <a:xfrm>
            <a:off x="381000" y="1411552"/>
            <a:ext cx="8382000" cy="3628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SzPts val="3200"/>
              <a:buNone/>
            </a:pPr>
            <a:r>
              <a:rPr lang="en-US"/>
              <a:t>Same Stuff Every YEAR!!!!</a:t>
            </a:r>
            <a:endParaRPr/>
          </a:p>
          <a:p>
            <a:pPr marL="457200" lvl="0" indent="-431800" algn="l" rtl="0">
              <a:lnSpc>
                <a:spcPct val="90000"/>
              </a:lnSpc>
              <a:spcBef>
                <a:spcPts val="640"/>
              </a:spcBef>
              <a:spcAft>
                <a:spcPts val="0"/>
              </a:spcAft>
              <a:buSzPts val="3200"/>
              <a:buChar char="•"/>
            </a:pPr>
            <a:r>
              <a:rPr lang="en-US"/>
              <a:t>Accept/Decline Assignments Timely</a:t>
            </a:r>
            <a:endParaRPr/>
          </a:p>
          <a:p>
            <a:pPr marL="457200" lvl="0" indent="-431800" algn="l" rtl="0">
              <a:lnSpc>
                <a:spcPct val="90000"/>
              </a:lnSpc>
              <a:spcBef>
                <a:spcPts val="0"/>
              </a:spcBef>
              <a:spcAft>
                <a:spcPts val="0"/>
              </a:spcAft>
              <a:buSzPts val="3200"/>
              <a:buChar char="•"/>
            </a:pPr>
            <a:r>
              <a:rPr lang="en-US"/>
              <a:t>Update Availability</a:t>
            </a:r>
            <a:endParaRPr/>
          </a:p>
          <a:p>
            <a:pPr marL="457200" lvl="0" indent="-431800" algn="l" rtl="0">
              <a:lnSpc>
                <a:spcPct val="90000"/>
              </a:lnSpc>
              <a:spcBef>
                <a:spcPts val="0"/>
              </a:spcBef>
              <a:spcAft>
                <a:spcPts val="0"/>
              </a:spcAft>
              <a:buSzPts val="3200"/>
              <a:buChar char="•"/>
            </a:pPr>
            <a:r>
              <a:rPr lang="en-US"/>
              <a:t>Notify your assignor immediately if there is a fight/ejection/anything they should know about</a:t>
            </a:r>
            <a:endParaRPr/>
          </a:p>
          <a:p>
            <a:pPr marL="457200" lvl="0" indent="-431800" algn="l" rtl="0">
              <a:lnSpc>
                <a:spcPct val="90000"/>
              </a:lnSpc>
              <a:spcBef>
                <a:spcPts val="0"/>
              </a:spcBef>
              <a:spcAft>
                <a:spcPts val="0"/>
              </a:spcAft>
              <a:buSzPts val="3200"/>
              <a:buChar char="•"/>
            </a:pPr>
            <a:r>
              <a:rPr lang="en-US"/>
              <a:t>Some Youth Leagues using Demosphere to assign</a:t>
            </a:r>
            <a:endParaRPr/>
          </a:p>
          <a:p>
            <a:pPr marL="457200" lvl="0" indent="-431800" algn="l" rtl="0">
              <a:lnSpc>
                <a:spcPct val="90000"/>
              </a:lnSpc>
              <a:spcBef>
                <a:spcPts val="0"/>
              </a:spcBef>
              <a:spcAft>
                <a:spcPts val="0"/>
              </a:spcAft>
              <a:buSzPts val="3200"/>
              <a:buChar char="•"/>
            </a:pPr>
            <a:r>
              <a:rPr lang="en-US"/>
              <a:t>Understand payment procedures</a:t>
            </a:r>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Newer Officials</a:t>
            </a:r>
            <a:endParaRPr/>
          </a:p>
        </p:txBody>
      </p:sp>
      <p:sp>
        <p:nvSpPr>
          <p:cNvPr id="300" name="Google Shape;300;p18"/>
          <p:cNvSpPr txBox="1">
            <a:spLocks noGrp="1"/>
          </p:cNvSpPr>
          <p:nvPr>
            <p:ph type="body" idx="1"/>
          </p:nvPr>
        </p:nvSpPr>
        <p:spPr>
          <a:xfrm>
            <a:off x="381000" y="1411552"/>
            <a:ext cx="8382000" cy="2462700"/>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640"/>
              </a:spcBef>
              <a:spcAft>
                <a:spcPts val="0"/>
              </a:spcAft>
              <a:buClr>
                <a:schemeClr val="dk1"/>
              </a:buClr>
              <a:buSzPts val="3200"/>
              <a:buFont typeface="Calibri"/>
              <a:buChar char="•"/>
            </a:pPr>
            <a:r>
              <a:rPr lang="en-US"/>
              <a:t>ASK for HELP!!!</a:t>
            </a:r>
            <a:endParaRPr/>
          </a:p>
          <a:p>
            <a:pPr marL="396875" lvl="0" indent="-396875" algn="l" rtl="0">
              <a:lnSpc>
                <a:spcPct val="90000"/>
              </a:lnSpc>
              <a:spcBef>
                <a:spcPts val="640"/>
              </a:spcBef>
              <a:spcAft>
                <a:spcPts val="0"/>
              </a:spcAft>
              <a:buSzPts val="3200"/>
              <a:buChar char="•"/>
            </a:pPr>
            <a:r>
              <a:rPr lang="en-US"/>
              <a:t>Introduce yourself</a:t>
            </a:r>
            <a:endParaRPr/>
          </a:p>
          <a:p>
            <a:pPr marL="396875" lvl="0" indent="-396875" algn="l" rtl="0">
              <a:lnSpc>
                <a:spcPct val="90000"/>
              </a:lnSpc>
              <a:spcBef>
                <a:spcPts val="640"/>
              </a:spcBef>
              <a:spcAft>
                <a:spcPts val="0"/>
              </a:spcAft>
              <a:buSzPts val="3200"/>
              <a:buChar char="•"/>
            </a:pPr>
            <a:r>
              <a:rPr lang="en-US"/>
              <a:t>Watch a varsity game or half and ask questions at halftime or after the game</a:t>
            </a:r>
            <a:endParaRPr/>
          </a:p>
          <a:p>
            <a:pPr marL="396875" lvl="0" indent="-396875" algn="l" rtl="0">
              <a:lnSpc>
                <a:spcPct val="90000"/>
              </a:lnSpc>
              <a:spcBef>
                <a:spcPts val="640"/>
              </a:spcBef>
              <a:spcAft>
                <a:spcPts val="0"/>
              </a:spcAft>
              <a:buSzPts val="3200"/>
              <a:buChar char="•"/>
            </a:pPr>
            <a:r>
              <a:rPr lang="en-US"/>
              <a:t>There are lots of resources…use them!</a:t>
            </a:r>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Meeting Schedule	</a:t>
            </a:r>
            <a:endParaRPr/>
          </a:p>
        </p:txBody>
      </p:sp>
      <p:sp>
        <p:nvSpPr>
          <p:cNvPr id="306" name="Google Shape;306;p21"/>
          <p:cNvSpPr txBox="1">
            <a:spLocks noGrp="1"/>
          </p:cNvSpPr>
          <p:nvPr>
            <p:ph type="body" idx="1"/>
          </p:nvPr>
        </p:nvSpPr>
        <p:spPr>
          <a:xfrm>
            <a:off x="381000" y="1411552"/>
            <a:ext cx="8382000" cy="5061000"/>
          </a:xfrm>
          <a:prstGeom prst="rect">
            <a:avLst/>
          </a:prstGeom>
          <a:noFill/>
          <a:ln>
            <a:noFill/>
          </a:ln>
        </p:spPr>
        <p:txBody>
          <a:bodyPr spcFirstLastPara="1" wrap="square" lIns="0" tIns="0" rIns="0" bIns="0" anchor="t" anchorCtr="0">
            <a:spAutoFit/>
          </a:bodyPr>
          <a:lstStyle/>
          <a:p>
            <a:pPr marL="396875" lvl="0" indent="-390525" algn="l" rtl="0">
              <a:lnSpc>
                <a:spcPct val="90000"/>
              </a:lnSpc>
              <a:spcBef>
                <a:spcPts val="0"/>
              </a:spcBef>
              <a:spcAft>
                <a:spcPts val="0"/>
              </a:spcAft>
              <a:buClr>
                <a:schemeClr val="dk1"/>
              </a:buClr>
              <a:buSzPts val="3100"/>
              <a:buFont typeface="Calibri"/>
              <a:buChar char="•"/>
            </a:pPr>
            <a:r>
              <a:rPr lang="en-US" sz="3100" b="1"/>
              <a:t>March 16-19   				Regular meeting #1     </a:t>
            </a:r>
            <a:endParaRPr sz="3100"/>
          </a:p>
          <a:p>
            <a:pPr marL="396875" lvl="0" indent="-390525" algn="l" rtl="0">
              <a:lnSpc>
                <a:spcPct val="90000"/>
              </a:lnSpc>
              <a:spcBef>
                <a:spcPts val="640"/>
              </a:spcBef>
              <a:spcAft>
                <a:spcPts val="0"/>
              </a:spcAft>
              <a:buClr>
                <a:schemeClr val="dk1"/>
              </a:buClr>
              <a:buSzPts val="3100"/>
              <a:buFont typeface="Calibri"/>
              <a:buChar char="•"/>
            </a:pPr>
            <a:r>
              <a:rPr lang="en-US" sz="3100" b="1"/>
              <a:t>March 30-April 4  		Newbie (1-5 years)                               </a:t>
            </a:r>
            <a:endParaRPr sz="3100"/>
          </a:p>
          <a:p>
            <a:pPr marL="396875" lvl="0" indent="-390525" algn="l" rtl="0">
              <a:lnSpc>
                <a:spcPct val="90000"/>
              </a:lnSpc>
              <a:spcBef>
                <a:spcPts val="640"/>
              </a:spcBef>
              <a:spcAft>
                <a:spcPts val="0"/>
              </a:spcAft>
              <a:buClr>
                <a:schemeClr val="dk1"/>
              </a:buClr>
              <a:buSzPts val="3100"/>
              <a:buFont typeface="Calibri"/>
              <a:buChar char="•"/>
            </a:pPr>
            <a:r>
              <a:rPr lang="en-US" sz="3100" b="1"/>
              <a:t>April 6-9       				Regular meeting #2</a:t>
            </a:r>
            <a:endParaRPr sz="3100"/>
          </a:p>
          <a:p>
            <a:pPr marL="396875" lvl="0" indent="-390525" algn="l" rtl="0">
              <a:lnSpc>
                <a:spcPct val="90000"/>
              </a:lnSpc>
              <a:spcBef>
                <a:spcPts val="640"/>
              </a:spcBef>
              <a:spcAft>
                <a:spcPts val="0"/>
              </a:spcAft>
              <a:buClr>
                <a:schemeClr val="dk1"/>
              </a:buClr>
              <a:buSzPts val="3100"/>
              <a:buFont typeface="Calibri"/>
              <a:buChar char="•"/>
            </a:pPr>
            <a:r>
              <a:rPr lang="en-US" sz="3100" b="1"/>
              <a:t>April 27  7:30  				</a:t>
            </a:r>
            <a:r>
              <a:rPr lang="en-US" sz="3100" b="1" i="1" u="sng"/>
              <a:t>Go To Meeting</a:t>
            </a:r>
            <a:r>
              <a:rPr lang="en-US" sz="3100" b="1"/>
              <a:t>    </a:t>
            </a:r>
            <a:endParaRPr sz="3100"/>
          </a:p>
          <a:p>
            <a:pPr marL="396875" lvl="0" indent="-390525" algn="l" rtl="0">
              <a:lnSpc>
                <a:spcPct val="90000"/>
              </a:lnSpc>
              <a:spcBef>
                <a:spcPts val="640"/>
              </a:spcBef>
              <a:spcAft>
                <a:spcPts val="0"/>
              </a:spcAft>
              <a:buClr>
                <a:schemeClr val="dk1"/>
              </a:buClr>
              <a:buSzPts val="3100"/>
              <a:buFont typeface="Calibri"/>
              <a:buChar char="•"/>
            </a:pPr>
            <a:r>
              <a:rPr lang="en-US" sz="3100" b="1"/>
              <a:t>May 11-14                      Regular Meeting #4</a:t>
            </a:r>
            <a:endParaRPr sz="3100"/>
          </a:p>
          <a:p>
            <a:pPr marL="396875" lvl="0" indent="-390525" algn="l" rtl="0">
              <a:lnSpc>
                <a:spcPct val="90000"/>
              </a:lnSpc>
              <a:spcBef>
                <a:spcPts val="640"/>
              </a:spcBef>
              <a:spcAft>
                <a:spcPts val="0"/>
              </a:spcAft>
              <a:buClr>
                <a:schemeClr val="dk1"/>
              </a:buClr>
              <a:buSzPts val="3100"/>
              <a:buFont typeface="Calibri"/>
              <a:buChar char="•"/>
            </a:pPr>
            <a:r>
              <a:rPr lang="en-US" sz="3100" b="1"/>
              <a:t>June 15-18                      Socials</a:t>
            </a:r>
            <a:endParaRPr sz="3100" b="1"/>
          </a:p>
          <a:p>
            <a:pPr marL="0" lvl="0" indent="0" algn="l" rtl="0">
              <a:lnSpc>
                <a:spcPct val="90000"/>
              </a:lnSpc>
              <a:spcBef>
                <a:spcPts val="640"/>
              </a:spcBef>
              <a:spcAft>
                <a:spcPts val="0"/>
              </a:spcAft>
              <a:buSzPts val="3200"/>
              <a:buNone/>
            </a:pPr>
            <a:r>
              <a:rPr lang="en-US" sz="3100" b="1"/>
              <a:t>		</a:t>
            </a:r>
            <a:endParaRPr/>
          </a:p>
          <a:p>
            <a:pPr marL="0" lvl="0" indent="0" algn="ctr" rtl="0">
              <a:lnSpc>
                <a:spcPct val="90000"/>
              </a:lnSpc>
              <a:spcBef>
                <a:spcPts val="640"/>
              </a:spcBef>
              <a:spcAft>
                <a:spcPts val="0"/>
              </a:spcAft>
              <a:buSzPts val="3200"/>
              <a:buNone/>
            </a:pPr>
            <a:r>
              <a:rPr lang="en-US" sz="3100" b="1"/>
              <a:t>Full Schedule on Website</a:t>
            </a:r>
            <a:endParaRPr sz="3100" b="1"/>
          </a:p>
          <a:p>
            <a:pPr marL="0" lvl="0" indent="0" algn="l" rtl="0">
              <a:lnSpc>
                <a:spcPct val="90000"/>
              </a:lnSpc>
              <a:spcBef>
                <a:spcPts val="640"/>
              </a:spcBef>
              <a:spcAft>
                <a:spcPts val="0"/>
              </a:spcAft>
              <a:buClr>
                <a:schemeClr val="dk1"/>
              </a:buClr>
              <a:buSzPts val="3200"/>
              <a:buFont typeface="Calibri"/>
              <a:buNone/>
            </a:pPr>
            <a:endParaRPr b="1"/>
          </a:p>
          <a:p>
            <a:pPr marL="0" lvl="0" indent="0" algn="l" rtl="0">
              <a:lnSpc>
                <a:spcPct val="90000"/>
              </a:lnSpc>
              <a:spcBef>
                <a:spcPts val="640"/>
              </a:spcBef>
              <a:spcAft>
                <a:spcPts val="0"/>
              </a:spcAft>
              <a:buClr>
                <a:schemeClr val="dk1"/>
              </a:buClr>
              <a:buSzPts val="3200"/>
              <a:buFont typeface="Calibri"/>
              <a:buNone/>
            </a:pPr>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2"/>
          <p:cNvSpPr txBox="1">
            <a:spLocks noGrp="1"/>
          </p:cNvSpPr>
          <p:nvPr>
            <p:ph type="title"/>
          </p:nvPr>
        </p:nvSpPr>
        <p:spPr>
          <a:xfrm>
            <a:off x="381000" y="230188"/>
            <a:ext cx="8382000" cy="4085734"/>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2E59B0"/>
              </a:buClr>
              <a:buSzPts val="4800"/>
              <a:buFont typeface="Calibri"/>
              <a:buNone/>
            </a:pPr>
            <a:br>
              <a:rPr lang="en-US"/>
            </a:br>
            <a:br>
              <a:rPr lang="en-US"/>
            </a:br>
            <a:r>
              <a:rPr lang="en-US" sz="19900"/>
              <a:t>Q&amp;A</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cdebd5ad90_0_561"/>
          <p:cNvSpPr txBox="1">
            <a:spLocks noGrp="1"/>
          </p:cNvSpPr>
          <p:nvPr>
            <p:ph type="title"/>
          </p:nvPr>
        </p:nvSpPr>
        <p:spPr>
          <a:xfrm>
            <a:off x="381000" y="230188"/>
            <a:ext cx="8382000" cy="66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sp>
        <p:nvSpPr>
          <p:cNvPr id="79" name="Google Shape;79;g3cdebd5ad90_0_561"/>
          <p:cNvSpPr txBox="1">
            <a:spLocks noGrp="1"/>
          </p:cNvSpPr>
          <p:nvPr>
            <p:ph type="body" idx="1"/>
          </p:nvPr>
        </p:nvSpPr>
        <p:spPr>
          <a:xfrm>
            <a:off x="381000" y="1411552"/>
            <a:ext cx="8382000" cy="4434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endParaRPr/>
          </a:p>
        </p:txBody>
      </p:sp>
      <p:pic>
        <p:nvPicPr>
          <p:cNvPr id="80" name="Google Shape;80;g3cdebd5ad90_0_561"/>
          <p:cNvPicPr preferRelativeResize="0"/>
          <p:nvPr/>
        </p:nvPicPr>
        <p:blipFill>
          <a:blip r:embed="rId3">
            <a:alphaModFix/>
          </a:blip>
          <a:stretch>
            <a:fillRect/>
          </a:stretch>
        </p:blipFill>
        <p:spPr>
          <a:xfrm>
            <a:off x="0" y="-1"/>
            <a:ext cx="9143988"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cdebd5ad90_0_554"/>
          <p:cNvSpPr txBox="1">
            <a:spLocks noGrp="1"/>
          </p:cNvSpPr>
          <p:nvPr>
            <p:ph type="title"/>
          </p:nvPr>
        </p:nvSpPr>
        <p:spPr>
          <a:xfrm>
            <a:off x="381000" y="230188"/>
            <a:ext cx="8382000" cy="66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sp>
        <p:nvSpPr>
          <p:cNvPr id="87" name="Google Shape;87;g3cdebd5ad90_0_554"/>
          <p:cNvSpPr txBox="1">
            <a:spLocks noGrp="1"/>
          </p:cNvSpPr>
          <p:nvPr>
            <p:ph type="body" idx="1"/>
          </p:nvPr>
        </p:nvSpPr>
        <p:spPr>
          <a:xfrm>
            <a:off x="381000" y="1411552"/>
            <a:ext cx="8382000" cy="4434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endParaRPr/>
          </a:p>
        </p:txBody>
      </p:sp>
      <p:pic>
        <p:nvPicPr>
          <p:cNvPr id="88" name="Google Shape;88;g3cdebd5ad90_0_554"/>
          <p:cNvPicPr preferRelativeResize="0"/>
          <p:nvPr/>
        </p:nvPicPr>
        <p:blipFill>
          <a:blip r:embed="rId3">
            <a:alphaModFix/>
          </a:blip>
          <a:stretch>
            <a:fillRect/>
          </a:stretch>
        </p:blipFill>
        <p:spPr>
          <a:xfrm>
            <a:off x="-84700" y="-108400"/>
            <a:ext cx="9288534" cy="6966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3cdebd5ad90_0_569"/>
          <p:cNvSpPr txBox="1">
            <a:spLocks noGrp="1"/>
          </p:cNvSpPr>
          <p:nvPr>
            <p:ph type="title"/>
          </p:nvPr>
        </p:nvSpPr>
        <p:spPr>
          <a:xfrm>
            <a:off x="381000" y="230188"/>
            <a:ext cx="8382000" cy="66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sp>
        <p:nvSpPr>
          <p:cNvPr id="95" name="Google Shape;95;g3cdebd5ad90_0_569"/>
          <p:cNvSpPr txBox="1">
            <a:spLocks noGrp="1"/>
          </p:cNvSpPr>
          <p:nvPr>
            <p:ph type="body" idx="1"/>
          </p:nvPr>
        </p:nvSpPr>
        <p:spPr>
          <a:xfrm>
            <a:off x="381000" y="1411552"/>
            <a:ext cx="8382000" cy="4434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endParaRPr/>
          </a:p>
        </p:txBody>
      </p:sp>
      <p:pic>
        <p:nvPicPr>
          <p:cNvPr id="96" name="Google Shape;96;g3cdebd5ad90_0_569"/>
          <p:cNvPicPr preferRelativeResize="0"/>
          <p:nvPr/>
        </p:nvPicPr>
        <p:blipFill>
          <a:blip r:embed="rId3">
            <a:alphaModFix/>
          </a:blip>
          <a:stretch>
            <a:fillRect/>
          </a:stretch>
        </p:blipFill>
        <p:spPr>
          <a:xfrm>
            <a:off x="0" y="-1"/>
            <a:ext cx="9144000" cy="68580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cdebd5ad90_0_576"/>
          <p:cNvSpPr txBox="1">
            <a:spLocks noGrp="1"/>
          </p:cNvSpPr>
          <p:nvPr>
            <p:ph type="title"/>
          </p:nvPr>
        </p:nvSpPr>
        <p:spPr>
          <a:xfrm>
            <a:off x="381000" y="230188"/>
            <a:ext cx="8382000" cy="66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sp>
        <p:nvSpPr>
          <p:cNvPr id="103" name="Google Shape;103;g3cdebd5ad90_0_576"/>
          <p:cNvSpPr txBox="1">
            <a:spLocks noGrp="1"/>
          </p:cNvSpPr>
          <p:nvPr>
            <p:ph type="body" idx="1"/>
          </p:nvPr>
        </p:nvSpPr>
        <p:spPr>
          <a:xfrm>
            <a:off x="381000" y="1412875"/>
            <a:ext cx="8382000" cy="4434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endParaRPr/>
          </a:p>
        </p:txBody>
      </p:sp>
      <p:pic>
        <p:nvPicPr>
          <p:cNvPr id="104" name="Google Shape;104;g3cdebd5ad90_0_576"/>
          <p:cNvPicPr preferRelativeResize="0"/>
          <p:nvPr/>
        </p:nvPicPr>
        <p:blipFill>
          <a:blip r:embed="rId3">
            <a:alphaModFix/>
          </a:blip>
          <a:stretch>
            <a:fillRect/>
          </a:stretch>
        </p:blipFill>
        <p:spPr>
          <a:xfrm>
            <a:off x="0" y="0"/>
            <a:ext cx="9144000" cy="68579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cdebd5ad90_0_583"/>
          <p:cNvSpPr txBox="1">
            <a:spLocks noGrp="1"/>
          </p:cNvSpPr>
          <p:nvPr>
            <p:ph type="title"/>
          </p:nvPr>
        </p:nvSpPr>
        <p:spPr>
          <a:xfrm>
            <a:off x="381000" y="230188"/>
            <a:ext cx="8382000" cy="66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sp>
        <p:nvSpPr>
          <p:cNvPr id="111" name="Google Shape;111;g3cdebd5ad90_0_583"/>
          <p:cNvSpPr txBox="1">
            <a:spLocks noGrp="1"/>
          </p:cNvSpPr>
          <p:nvPr>
            <p:ph type="body" idx="1"/>
          </p:nvPr>
        </p:nvSpPr>
        <p:spPr>
          <a:xfrm>
            <a:off x="381000" y="1412875"/>
            <a:ext cx="8382000" cy="4434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endParaRPr/>
          </a:p>
        </p:txBody>
      </p:sp>
      <p:pic>
        <p:nvPicPr>
          <p:cNvPr id="112" name="Google Shape;112;g3cdebd5ad90_0_583"/>
          <p:cNvPicPr preferRelativeResize="0"/>
          <p:nvPr/>
        </p:nvPicPr>
        <p:blipFill>
          <a:blip r:embed="rId3">
            <a:alphaModFix/>
          </a:blip>
          <a:stretch>
            <a:fillRect/>
          </a:stretch>
        </p:blipFill>
        <p:spPr>
          <a:xfrm>
            <a:off x="0" y="0"/>
            <a:ext cx="9144012"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Beginning of the Season Tips</a:t>
            </a:r>
            <a:endParaRPr/>
          </a:p>
        </p:txBody>
      </p:sp>
      <p:sp>
        <p:nvSpPr>
          <p:cNvPr id="118" name="Google Shape;118;p16"/>
          <p:cNvSpPr txBox="1">
            <a:spLocks noGrp="1"/>
          </p:cNvSpPr>
          <p:nvPr>
            <p:ph type="body" idx="1"/>
          </p:nvPr>
        </p:nvSpPr>
        <p:spPr>
          <a:xfrm>
            <a:off x="381000" y="1412875"/>
            <a:ext cx="8382000" cy="3841052"/>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0"/>
              </a:spcBef>
              <a:spcAft>
                <a:spcPts val="0"/>
              </a:spcAft>
              <a:buClr>
                <a:schemeClr val="dk1"/>
              </a:buClr>
              <a:buSzPts val="3200"/>
              <a:buFont typeface="Calibri"/>
              <a:buChar char="•"/>
            </a:pPr>
            <a:r>
              <a:rPr lang="en-US"/>
              <a:t>Set the tone for the season. Call the fouls, enforce mouth pieces, do face offs right</a:t>
            </a:r>
            <a:endParaRPr/>
          </a:p>
          <a:p>
            <a:pPr marL="396875" lvl="0" indent="-396875" algn="l" rtl="0">
              <a:lnSpc>
                <a:spcPct val="90000"/>
              </a:lnSpc>
              <a:spcBef>
                <a:spcPts val="640"/>
              </a:spcBef>
              <a:spcAft>
                <a:spcPts val="0"/>
              </a:spcAft>
              <a:buClr>
                <a:schemeClr val="dk1"/>
              </a:buClr>
              <a:buSzPts val="3200"/>
              <a:buFont typeface="Calibri"/>
              <a:buChar char="•"/>
            </a:pPr>
            <a:r>
              <a:rPr lang="en-US"/>
              <a:t>Don’t screw your fellow officials in the next game by not doing it right in your game</a:t>
            </a:r>
            <a:endParaRPr/>
          </a:p>
          <a:p>
            <a:pPr marL="396875" lvl="0" indent="-396875" algn="l" rtl="0">
              <a:lnSpc>
                <a:spcPct val="90000"/>
              </a:lnSpc>
              <a:spcBef>
                <a:spcPts val="640"/>
              </a:spcBef>
              <a:spcAft>
                <a:spcPts val="0"/>
              </a:spcAft>
              <a:buClr>
                <a:schemeClr val="dk1"/>
              </a:buClr>
              <a:buSzPts val="3200"/>
              <a:buFont typeface="Calibri"/>
              <a:buChar char="•"/>
            </a:pPr>
            <a:r>
              <a:rPr lang="en-US"/>
              <a:t>Arrive on-site 20-30 minutes early and be on the field at least 15 minutes prior to game</a:t>
            </a:r>
            <a:endParaRPr/>
          </a:p>
          <a:p>
            <a:pPr marL="396875" lvl="0" indent="-396875" algn="l" rtl="0">
              <a:lnSpc>
                <a:spcPct val="90000"/>
              </a:lnSpc>
              <a:spcBef>
                <a:spcPts val="640"/>
              </a:spcBef>
              <a:spcAft>
                <a:spcPts val="0"/>
              </a:spcAft>
              <a:buClr>
                <a:schemeClr val="dk1"/>
              </a:buClr>
              <a:buSzPts val="3200"/>
              <a:buFont typeface="Calibri"/>
              <a:buChar char="•"/>
            </a:pPr>
            <a:r>
              <a:rPr lang="en-US"/>
              <a:t>Be flexible – It is likely not the coaches fault that the bus was late</a:t>
            </a:r>
            <a:endParaRPr/>
          </a:p>
        </p:txBody>
      </p:sp>
    </p:spTree>
  </p:cSld>
  <p:clrMapOvr>
    <a:masterClrMapping/>
  </p:clrMapOvr>
  <p:transition>
    <p:fade/>
  </p:transition>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On-screen Show (4:3)</PresentationFormat>
  <Paragraphs>192</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Courier New</vt:lpstr>
      <vt:lpstr>Noto Sans Symbols</vt:lpstr>
      <vt:lpstr>1_White with Blue Bar Segoe Template</vt:lpstr>
      <vt:lpstr>Regular Season Meeting #1</vt:lpstr>
      <vt:lpstr>Agenda</vt:lpstr>
      <vt:lpstr>Mouthpieces</vt:lpstr>
      <vt:lpstr>PowerPoint Presentation</vt:lpstr>
      <vt:lpstr>PowerPoint Presentation</vt:lpstr>
      <vt:lpstr>PowerPoint Presentation</vt:lpstr>
      <vt:lpstr>PowerPoint Presentation</vt:lpstr>
      <vt:lpstr>PowerPoint Presentation</vt:lpstr>
      <vt:lpstr>Beginning of the Season Tips</vt:lpstr>
      <vt:lpstr>Beginning of the Season Tips </vt:lpstr>
      <vt:lpstr>Mouth Pieces &amp; Stick Checks</vt:lpstr>
      <vt:lpstr>You Make the Call</vt:lpstr>
      <vt:lpstr>PowerPoint Presentation</vt:lpstr>
      <vt:lpstr>PowerPoint Presentation</vt:lpstr>
      <vt:lpstr>Common Sense Officiating Know the Game, Not Just the Rules!</vt:lpstr>
      <vt:lpstr>What we will Cover</vt:lpstr>
      <vt:lpstr>Type of Game/Pregame</vt:lpstr>
      <vt:lpstr>Coach Reputations</vt:lpstr>
      <vt:lpstr>Faceoff – Build a Relationship</vt:lpstr>
      <vt:lpstr>Positive Encouragement</vt:lpstr>
      <vt:lpstr>“Oh Shit Calls”</vt:lpstr>
      <vt:lpstr>Advantage/Disadvantage</vt:lpstr>
      <vt:lpstr>Do I Need to be that Good?</vt:lpstr>
      <vt:lpstr>Keeping Score of Penalties</vt:lpstr>
      <vt:lpstr>Let a push go at one end, remember that at the other end</vt:lpstr>
      <vt:lpstr>When the Pressure Starts to Build</vt:lpstr>
      <vt:lpstr>Mentoring Officials</vt:lpstr>
      <vt:lpstr>PowerPoint Presentation</vt:lpstr>
      <vt:lpstr>Overview </vt:lpstr>
      <vt:lpstr>PowerPoint Presentation</vt:lpstr>
      <vt:lpstr>What you need to do next?</vt:lpstr>
      <vt:lpstr>Resources Available to You</vt:lpstr>
      <vt:lpstr>Mentee Expectations</vt:lpstr>
      <vt:lpstr>We Need more Mentors</vt:lpstr>
      <vt:lpstr>Assignors/Assignments</vt:lpstr>
      <vt:lpstr>Newer Officials</vt:lpstr>
      <vt:lpstr>Meeting Schedule </vt:lpstr>
      <vt:lpstr>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lastModifiedBy>doug davenport</cp:lastModifiedBy>
  <cp:revision>1</cp:revision>
  <dcterms:created xsi:type="dcterms:W3CDTF">2019-02-24T18:08:50Z</dcterms:created>
  <dcterms:modified xsi:type="dcterms:W3CDTF">2026-04-11T15:40:46Z</dcterms:modified>
</cp:coreProperties>
</file>