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0.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Lst>
  <p:notesMasterIdLst>
    <p:notesMasterId r:id="rId48"/>
  </p:notesMasterIdLst>
  <p:sldIdLst>
    <p:sldId id="346" r:id="rId3"/>
    <p:sldId id="304" r:id="rId4"/>
    <p:sldId id="299" r:id="rId5"/>
    <p:sldId id="283" r:id="rId6"/>
    <p:sldId id="292" r:id="rId7"/>
    <p:sldId id="325" r:id="rId8"/>
    <p:sldId id="298" r:id="rId9"/>
    <p:sldId id="296" r:id="rId10"/>
    <p:sldId id="301" r:id="rId11"/>
    <p:sldId id="326" r:id="rId12"/>
    <p:sldId id="327" r:id="rId13"/>
    <p:sldId id="329" r:id="rId14"/>
    <p:sldId id="323" r:id="rId15"/>
    <p:sldId id="350" r:id="rId16"/>
    <p:sldId id="349" r:id="rId17"/>
    <p:sldId id="303" r:id="rId18"/>
    <p:sldId id="257" r:id="rId19"/>
    <p:sldId id="330" r:id="rId20"/>
    <p:sldId id="279" r:id="rId21"/>
    <p:sldId id="280" r:id="rId22"/>
    <p:sldId id="281" r:id="rId23"/>
    <p:sldId id="282" r:id="rId24"/>
    <p:sldId id="273" r:id="rId25"/>
    <p:sldId id="331" r:id="rId26"/>
    <p:sldId id="270" r:id="rId27"/>
    <p:sldId id="272" r:id="rId28"/>
    <p:sldId id="348" r:id="rId29"/>
    <p:sldId id="351" r:id="rId30"/>
    <p:sldId id="338" r:id="rId31"/>
    <p:sldId id="302" r:id="rId32"/>
    <p:sldId id="262" r:id="rId33"/>
    <p:sldId id="263" r:id="rId34"/>
    <p:sldId id="333" r:id="rId35"/>
    <p:sldId id="258" r:id="rId36"/>
    <p:sldId id="335" r:id="rId37"/>
    <p:sldId id="339" r:id="rId38"/>
    <p:sldId id="334" r:id="rId39"/>
    <p:sldId id="347" r:id="rId40"/>
    <p:sldId id="337" r:id="rId41"/>
    <p:sldId id="343" r:id="rId42"/>
    <p:sldId id="340" r:id="rId43"/>
    <p:sldId id="341" r:id="rId44"/>
    <p:sldId id="342" r:id="rId45"/>
    <p:sldId id="320" r:id="rId46"/>
    <p:sldId id="344" r:id="rId4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7AE758-AEC3-40FB-8150-318CCFCEC0D8}" v="36" dt="2026-02-19T23:19:14.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203" y="27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51A1D2-7684-A79A-AE32-F925DB51938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AFAA8922-2CF9-D137-0AD4-DA0EEBEAF51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D484494-2BA2-4556-9F23-D04083304A08}" type="datetimeFigureOut">
              <a:rPr lang="en-US"/>
              <a:pPr>
                <a:defRPr/>
              </a:pPr>
              <a:t>2/19/2026</a:t>
            </a:fld>
            <a:endParaRPr lang="en-US" dirty="0"/>
          </a:p>
        </p:txBody>
      </p:sp>
      <p:sp>
        <p:nvSpPr>
          <p:cNvPr id="4" name="Slide Image Placeholder 3">
            <a:extLst>
              <a:ext uri="{FF2B5EF4-FFF2-40B4-BE49-F238E27FC236}">
                <a16:creationId xmlns:a16="http://schemas.microsoft.com/office/drawing/2014/main" id="{06F22CA7-8A51-9E0E-020E-1DAAD08A958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9F549F84-E99F-149E-06A4-C2465277397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0EEDAF7-F009-DABB-835A-5F0BC43112F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16DE4FDF-B4DA-212C-FF01-9DA68189E32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98CBC76-C0B4-43DD-AD0D-7C5692071F3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CB118B3-F814-5671-CE35-C2679B36733E}"/>
            </a:ext>
          </a:extLst>
        </p:cNvPr>
        <p:cNvGrpSpPr/>
        <p:nvPr/>
      </p:nvGrpSpPr>
      <p:grpSpPr>
        <a:xfrm>
          <a:off x="0" y="0"/>
          <a:ext cx="0" cy="0"/>
          <a:chOff x="0" y="0"/>
          <a:chExt cx="0" cy="0"/>
        </a:xfrm>
      </p:grpSpPr>
      <p:sp>
        <p:nvSpPr>
          <p:cNvPr id="7170" name="Google Shape;60;p1:notes">
            <a:extLst>
              <a:ext uri="{FF2B5EF4-FFF2-40B4-BE49-F238E27FC236}">
                <a16:creationId xmlns:a16="http://schemas.microsoft.com/office/drawing/2014/main" id="{B0CD2C54-809A-C271-4F3F-D99CD30E4339}"/>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7171" name="Google Shape;61;p1:notes">
            <a:extLst>
              <a:ext uri="{FF2B5EF4-FFF2-40B4-BE49-F238E27FC236}">
                <a16:creationId xmlns:a16="http://schemas.microsoft.com/office/drawing/2014/main" id="{EDCDFCB3-D11E-BEE4-9A74-F676F2775D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62" name="Google Shape;62;p1:notes">
            <a:extLst>
              <a:ext uri="{FF2B5EF4-FFF2-40B4-BE49-F238E27FC236}">
                <a16:creationId xmlns:a16="http://schemas.microsoft.com/office/drawing/2014/main" id="{B494DDB9-58AF-AA52-D3D5-C08AD2D69C09}"/>
              </a:ext>
            </a:extLst>
          </p:cNvPr>
          <p:cNvSpPr>
            <a:spLocks noGrp="1"/>
          </p:cNvSpPr>
          <p:nvPr>
            <p:ph type="hdr" sz="quarter"/>
          </p:nvPr>
        </p:nvSpPr>
        <p:spPr/>
        <p:txBody>
          <a:bodyPr spcFirstLastPara="1" wrap="square" lIns="91425" tIns="45700" rIns="91425" bIns="45700" anchor="t" anchorCtr="0">
            <a:noAutofit/>
          </a:bodyPr>
          <a:lstStyle/>
          <a:p>
            <a:pPr>
              <a:defRPr/>
            </a:pPr>
            <a:endParaRPr/>
          </a:p>
        </p:txBody>
      </p:sp>
      <p:sp>
        <p:nvSpPr>
          <p:cNvPr id="63" name="Google Shape;63;p1:notes">
            <a:extLst>
              <a:ext uri="{FF2B5EF4-FFF2-40B4-BE49-F238E27FC236}">
                <a16:creationId xmlns:a16="http://schemas.microsoft.com/office/drawing/2014/main" id="{388D97D7-DE49-8DC9-B4CC-726F293B8112}"/>
              </a:ext>
            </a:extLst>
          </p:cNvPr>
          <p:cNvSpPr>
            <a:spLocks noGrp="1"/>
          </p:cNvSpPr>
          <p:nvPr>
            <p:ph type="dt" sz="quarter" idx="1"/>
          </p:nvPr>
        </p:nvSpPr>
        <p:spPr/>
        <p:txBody>
          <a:bodyPr spcFirstLastPara="1" wrap="square" lIns="91425" tIns="45700" rIns="91425" bIns="45700" anchor="t" anchorCtr="0">
            <a:noAutofit/>
          </a:bodyPr>
          <a:lstStyle/>
          <a:p>
            <a:pPr>
              <a:defRPr/>
            </a:pPr>
            <a:r>
              <a:rPr lang="en-US"/>
              <a:t>2/22/2020 9:30 AM</a:t>
            </a:r>
            <a:endParaRPr/>
          </a:p>
        </p:txBody>
      </p:sp>
      <p:sp>
        <p:nvSpPr>
          <p:cNvPr id="64" name="Google Shape;64;p1:notes">
            <a:extLst>
              <a:ext uri="{FF2B5EF4-FFF2-40B4-BE49-F238E27FC236}">
                <a16:creationId xmlns:a16="http://schemas.microsoft.com/office/drawing/2014/main" id="{A52975D7-8656-616C-B160-C9D34C1FFBF3}"/>
              </a:ext>
            </a:extLst>
          </p:cNvPr>
          <p:cNvSpPr>
            <a:spLocks noGrp="1"/>
          </p:cNvSpPr>
          <p:nvPr>
            <p:ph type="ftr" sz="quarter" idx="4"/>
          </p:nvPr>
        </p:nvSpPr>
        <p:spPr>
          <a:xfrm>
            <a:off x="0" y="8685213"/>
            <a:ext cx="6172200" cy="457200"/>
          </a:xfrm>
        </p:spPr>
        <p:txBody>
          <a:bodyPr spcFirstLastPara="1" wrap="square" lIns="91425" tIns="45700" rIns="91425" bIns="45700" anchorCtr="0">
            <a:noAutofit/>
          </a:bodyPr>
          <a:lstStyle/>
          <a:p>
            <a:pPr>
              <a:defRPr/>
            </a:pPr>
            <a:r>
              <a:rPr lang="en-US" sz="500">
                <a:solidFill>
                  <a:srgbClr val="000000"/>
                </a:solidFill>
              </a:rPr>
              <a:t>© 2007 Microsoft Corporation. All rights reserved. Microsoft, Windows, Windows Vista and other product names are or may be registered trademarks and/or trademarks in the U.S. and/or other countries.</a:t>
            </a:r>
            <a:endParaRPr/>
          </a:p>
          <a:p>
            <a:pPr>
              <a:defRPr/>
            </a:pPr>
            <a:r>
              <a:rPr lang="en-US" sz="50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rPr>
            </a:br>
            <a:r>
              <a:rPr lang="en-US" sz="500">
                <a:solidFill>
                  <a:srgbClr val="000000"/>
                </a:solidFill>
              </a:rPr>
              <a:t>MICROSOFT MAKES NO WARRANTIES, EXPRESS, IMPLIED OR STATUTORY, AS TO THE INFORMATION IN THIS PRESENTATION.</a:t>
            </a:r>
            <a:endParaRPr/>
          </a:p>
          <a:p>
            <a:pPr>
              <a:defRPr/>
            </a:pPr>
            <a:endParaRPr sz="500"/>
          </a:p>
        </p:txBody>
      </p:sp>
      <p:sp>
        <p:nvSpPr>
          <p:cNvPr id="7175" name="Google Shape;65;p1:notes">
            <a:extLst>
              <a:ext uri="{FF2B5EF4-FFF2-40B4-BE49-F238E27FC236}">
                <a16:creationId xmlns:a16="http://schemas.microsoft.com/office/drawing/2014/main" id="{406B5A5C-2C44-F0A4-E79D-95D8DF6D835F}"/>
              </a:ext>
            </a:extLst>
          </p:cNvPr>
          <p:cNvSpPr>
            <a:spLocks noGrp="1" noChangeArrowheads="1"/>
          </p:cNvSpPr>
          <p:nvPr>
            <p:ph type="sldNum" sz="quarter" idx="5"/>
          </p:nvPr>
        </p:nvSpPr>
        <p:spPr bwMode="auto">
          <a:xfrm>
            <a:off x="6172200" y="8685213"/>
            <a:ext cx="6842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0167DC-2459-4889-8E17-39D1FB6B852B}"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1761955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D8D0B56-6D1D-00D9-3220-ECBC6E555E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7572F72-739D-B165-6F3E-CD286B261B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Header Placeholder 3">
            <a:extLst>
              <a:ext uri="{FF2B5EF4-FFF2-40B4-BE49-F238E27FC236}">
                <a16:creationId xmlns:a16="http://schemas.microsoft.com/office/drawing/2014/main" id="{B0812ECE-3B62-55C5-9D12-4AA3E4886187}"/>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
        <p:nvSpPr>
          <p:cNvPr id="7173" name="Date Placeholder 4">
            <a:extLst>
              <a:ext uri="{FF2B5EF4-FFF2-40B4-BE49-F238E27FC236}">
                <a16:creationId xmlns:a16="http://schemas.microsoft.com/office/drawing/2014/main" id="{B3062627-BB65-D75E-5BFE-5998ABEB6FED}"/>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FEDF29F7-A044-4A26-90BB-1D71F99AC934}" type="datetime8">
              <a:rPr lang="en-US" altLang="en-US" smtClean="0">
                <a:latin typeface="Calibri" panose="020F0502020204030204" pitchFamily="34" charset="0"/>
              </a:rPr>
              <a:pPr fontAlgn="base">
                <a:spcBef>
                  <a:spcPct val="0"/>
                </a:spcBef>
                <a:spcAft>
                  <a:spcPct val="0"/>
                </a:spcAft>
              </a:pPr>
              <a:t>2/19/2026 6:19 PM</a:t>
            </a:fld>
            <a:endParaRPr lang="en-US" altLang="en-US">
              <a:latin typeface="Calibri" panose="020F0502020204030204" pitchFamily="34" charset="0"/>
            </a:endParaRPr>
          </a:p>
        </p:txBody>
      </p:sp>
      <p:sp>
        <p:nvSpPr>
          <p:cNvPr id="7174" name="Footer Placeholder 5">
            <a:extLst>
              <a:ext uri="{FF2B5EF4-FFF2-40B4-BE49-F238E27FC236}">
                <a16:creationId xmlns:a16="http://schemas.microsoft.com/office/drawing/2014/main" id="{54930948-140D-70A1-0548-E2573C900831}"/>
              </a:ext>
            </a:extLst>
          </p:cNvPr>
          <p:cNvSpPr>
            <a:spLocks noGrp="1"/>
          </p:cNvSpPr>
          <p:nvPr>
            <p:ph type="ftr" sz="quarter" idx="4"/>
          </p:nvPr>
        </p:nvSpPr>
        <p:spPr bwMode="auto">
          <a:xfrm>
            <a:off x="0" y="8685213"/>
            <a:ext cx="617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500">
                <a:solidFill>
                  <a:srgbClr val="000000"/>
                </a:solidFill>
                <a:latin typeface="Calibri" panose="020F0502020204030204" pitchFamily="34" charset="0"/>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pPr>
            <a:r>
              <a:rPr lang="en-US" altLang="en-US" sz="500">
                <a:solidFill>
                  <a:srgbClr val="000000"/>
                </a:solidFill>
                <a:latin typeface="Calibri" panose="020F0502020204030204"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z="500">
                <a:solidFill>
                  <a:srgbClr val="000000"/>
                </a:solidFill>
                <a:latin typeface="Calibri" panose="020F0502020204030204" pitchFamily="34" charset="0"/>
              </a:rPr>
            </a:br>
            <a:r>
              <a:rPr lang="en-US" altLang="en-US" sz="500">
                <a:solidFill>
                  <a:srgbClr val="000000"/>
                </a:solidFill>
                <a:latin typeface="Calibri" panose="020F0502020204030204" pitchFamily="34" charset="0"/>
              </a:rPr>
              <a:t>MICROSOFT MAKES NO WARRANTIES, EXPRESS, IMPLIED OR STATUTORY, AS TO THE INFORMATION IN THIS PRESENTATION.</a:t>
            </a:r>
          </a:p>
          <a:p>
            <a:pPr fontAlgn="base">
              <a:spcBef>
                <a:spcPct val="0"/>
              </a:spcBef>
              <a:spcAft>
                <a:spcPct val="0"/>
              </a:spcAft>
            </a:pPr>
            <a:endParaRPr lang="en-US" altLang="en-US" sz="500">
              <a:latin typeface="Calibri" panose="020F0502020204030204" pitchFamily="34" charset="0"/>
            </a:endParaRPr>
          </a:p>
        </p:txBody>
      </p:sp>
      <p:sp>
        <p:nvSpPr>
          <p:cNvPr id="7175" name="Slide Number Placeholder 6">
            <a:extLst>
              <a:ext uri="{FF2B5EF4-FFF2-40B4-BE49-F238E27FC236}">
                <a16:creationId xmlns:a16="http://schemas.microsoft.com/office/drawing/2014/main" id="{DFA30C29-DCDA-3655-F703-F0765A449981}"/>
              </a:ext>
            </a:extLst>
          </p:cNvPr>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2BBBCA-6FD7-46E8-BB2C-F47BB7548128}"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5DEF9D10-B4D8-AA26-C72F-11F730F2E4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31ED10DC-96E8-EFC0-FB7B-20A6F415ED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Header Placeholder 3">
            <a:extLst>
              <a:ext uri="{FF2B5EF4-FFF2-40B4-BE49-F238E27FC236}">
                <a16:creationId xmlns:a16="http://schemas.microsoft.com/office/drawing/2014/main" id="{723479A2-D491-393E-56B7-7A9D5E9E637D}"/>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
        <p:nvSpPr>
          <p:cNvPr id="8197" name="Date Placeholder 4">
            <a:extLst>
              <a:ext uri="{FF2B5EF4-FFF2-40B4-BE49-F238E27FC236}">
                <a16:creationId xmlns:a16="http://schemas.microsoft.com/office/drawing/2014/main" id="{630439F2-54AA-DD2B-41EC-9674FD4AEF1B}"/>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AA9174B5-857E-467D-82FD-3617CB363FB1}" type="datetime8">
              <a:rPr lang="en-US" altLang="en-US" smtClean="0">
                <a:latin typeface="Calibri" panose="020F0502020204030204" pitchFamily="34" charset="0"/>
              </a:rPr>
              <a:pPr fontAlgn="base">
                <a:spcBef>
                  <a:spcPct val="0"/>
                </a:spcBef>
                <a:spcAft>
                  <a:spcPct val="0"/>
                </a:spcAft>
              </a:pPr>
              <a:t>2/19/2026 2:55 PM</a:t>
            </a:fld>
            <a:endParaRPr lang="en-US" altLang="en-US">
              <a:latin typeface="Calibri" panose="020F0502020204030204" pitchFamily="34" charset="0"/>
            </a:endParaRPr>
          </a:p>
        </p:txBody>
      </p:sp>
      <p:sp>
        <p:nvSpPr>
          <p:cNvPr id="8198" name="Footer Placeholder 5">
            <a:extLst>
              <a:ext uri="{FF2B5EF4-FFF2-40B4-BE49-F238E27FC236}">
                <a16:creationId xmlns:a16="http://schemas.microsoft.com/office/drawing/2014/main" id="{B6D18A1D-8D12-822A-2FB7-302E0A20D414}"/>
              </a:ext>
            </a:extLst>
          </p:cNvPr>
          <p:cNvSpPr>
            <a:spLocks noGrp="1"/>
          </p:cNvSpPr>
          <p:nvPr>
            <p:ph type="ftr" sz="quarter" idx="4"/>
          </p:nvPr>
        </p:nvSpPr>
        <p:spPr bwMode="auto">
          <a:xfrm>
            <a:off x="0" y="8685213"/>
            <a:ext cx="617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500">
                <a:solidFill>
                  <a:srgbClr val="000000"/>
                </a:solidFill>
                <a:latin typeface="Calibri" panose="020F0502020204030204" pitchFamily="34" charset="0"/>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pPr>
            <a:r>
              <a:rPr lang="en-US" altLang="en-US" sz="500">
                <a:solidFill>
                  <a:srgbClr val="000000"/>
                </a:solidFill>
                <a:latin typeface="Calibri" panose="020F0502020204030204"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z="500">
                <a:solidFill>
                  <a:srgbClr val="000000"/>
                </a:solidFill>
                <a:latin typeface="Calibri" panose="020F0502020204030204" pitchFamily="34" charset="0"/>
              </a:rPr>
            </a:br>
            <a:r>
              <a:rPr lang="en-US" altLang="en-US" sz="500">
                <a:solidFill>
                  <a:srgbClr val="000000"/>
                </a:solidFill>
                <a:latin typeface="Calibri" panose="020F0502020204030204" pitchFamily="34" charset="0"/>
              </a:rPr>
              <a:t>MICROSOFT MAKES NO WARRANTIES, EXPRESS, IMPLIED OR STATUTORY, AS TO THE INFORMATION IN THIS PRESENTATION.</a:t>
            </a:r>
          </a:p>
          <a:p>
            <a:pPr fontAlgn="base">
              <a:spcBef>
                <a:spcPct val="0"/>
              </a:spcBef>
              <a:spcAft>
                <a:spcPct val="0"/>
              </a:spcAft>
            </a:pPr>
            <a:endParaRPr lang="en-US" altLang="en-US" sz="500">
              <a:latin typeface="Calibri" panose="020F0502020204030204" pitchFamily="34" charset="0"/>
            </a:endParaRPr>
          </a:p>
        </p:txBody>
      </p:sp>
      <p:sp>
        <p:nvSpPr>
          <p:cNvPr id="8199" name="Slide Number Placeholder 6">
            <a:extLst>
              <a:ext uri="{FF2B5EF4-FFF2-40B4-BE49-F238E27FC236}">
                <a16:creationId xmlns:a16="http://schemas.microsoft.com/office/drawing/2014/main" id="{57ADADEF-1FD9-C629-84F1-E64CBA278B18}"/>
              </a:ext>
            </a:extLst>
          </p:cNvPr>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598FE6-115D-42F1-BB7A-2F8FC7FB2207}" type="slidenum">
              <a:rPr lang="en-US" altLang="en-US" smtClean="0">
                <a:latin typeface="Calibri" panose="020F0502020204030204" pitchFamily="34" charset="0"/>
              </a:rPr>
              <a:pPr/>
              <a:t>31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6931113-9F00-82BC-D776-A4155F4B2D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8A4E7A4F-477F-7A08-2B3B-C55819D40A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Header Placeholder 3">
            <a:extLst>
              <a:ext uri="{FF2B5EF4-FFF2-40B4-BE49-F238E27FC236}">
                <a16:creationId xmlns:a16="http://schemas.microsoft.com/office/drawing/2014/main" id="{17ACEA82-6C6E-113A-D73F-E013EF30939C}"/>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
        <p:nvSpPr>
          <p:cNvPr id="10245" name="Date Placeholder 4">
            <a:extLst>
              <a:ext uri="{FF2B5EF4-FFF2-40B4-BE49-F238E27FC236}">
                <a16:creationId xmlns:a16="http://schemas.microsoft.com/office/drawing/2014/main" id="{EC20A4A1-AEEC-4202-009E-AB79373C4206}"/>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09BBA4DE-3625-4441-97D4-2A49561C5AE0}" type="datetime8">
              <a:rPr lang="en-US" altLang="en-US" smtClean="0">
                <a:latin typeface="Calibri" panose="020F0502020204030204" pitchFamily="34" charset="0"/>
              </a:rPr>
              <a:pPr fontAlgn="base">
                <a:spcBef>
                  <a:spcPct val="0"/>
                </a:spcBef>
                <a:spcAft>
                  <a:spcPct val="0"/>
                </a:spcAft>
              </a:pPr>
              <a:t>2/19/2026 2:55 PM</a:t>
            </a:fld>
            <a:endParaRPr lang="en-US" altLang="en-US">
              <a:latin typeface="Calibri" panose="020F0502020204030204" pitchFamily="34" charset="0"/>
            </a:endParaRPr>
          </a:p>
        </p:txBody>
      </p:sp>
      <p:sp>
        <p:nvSpPr>
          <p:cNvPr id="10246" name="Footer Placeholder 5">
            <a:extLst>
              <a:ext uri="{FF2B5EF4-FFF2-40B4-BE49-F238E27FC236}">
                <a16:creationId xmlns:a16="http://schemas.microsoft.com/office/drawing/2014/main" id="{D21A941D-FCAE-9DA1-B1F1-031015E9CD40}"/>
              </a:ext>
            </a:extLst>
          </p:cNvPr>
          <p:cNvSpPr>
            <a:spLocks noGrp="1"/>
          </p:cNvSpPr>
          <p:nvPr>
            <p:ph type="ftr" sz="quarter" idx="4"/>
          </p:nvPr>
        </p:nvSpPr>
        <p:spPr bwMode="auto">
          <a:xfrm>
            <a:off x="0" y="8685213"/>
            <a:ext cx="617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500">
                <a:solidFill>
                  <a:srgbClr val="000000"/>
                </a:solidFill>
                <a:latin typeface="Calibri" panose="020F0502020204030204" pitchFamily="34" charset="0"/>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pPr>
            <a:r>
              <a:rPr lang="en-US" altLang="en-US" sz="500">
                <a:solidFill>
                  <a:srgbClr val="000000"/>
                </a:solidFill>
                <a:latin typeface="Calibri" panose="020F0502020204030204"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z="500">
                <a:solidFill>
                  <a:srgbClr val="000000"/>
                </a:solidFill>
                <a:latin typeface="Calibri" panose="020F0502020204030204" pitchFamily="34" charset="0"/>
              </a:rPr>
            </a:br>
            <a:r>
              <a:rPr lang="en-US" altLang="en-US" sz="500">
                <a:solidFill>
                  <a:srgbClr val="000000"/>
                </a:solidFill>
                <a:latin typeface="Calibri" panose="020F0502020204030204" pitchFamily="34" charset="0"/>
              </a:rPr>
              <a:t>MICROSOFT MAKES NO WARRANTIES, EXPRESS, IMPLIED OR STATUTORY, AS TO THE INFORMATION IN THIS PRESENTATION.</a:t>
            </a:r>
          </a:p>
          <a:p>
            <a:pPr fontAlgn="base">
              <a:spcBef>
                <a:spcPct val="0"/>
              </a:spcBef>
              <a:spcAft>
                <a:spcPct val="0"/>
              </a:spcAft>
            </a:pPr>
            <a:endParaRPr lang="en-US" altLang="en-US" sz="500">
              <a:latin typeface="Calibri" panose="020F0502020204030204" pitchFamily="34" charset="0"/>
            </a:endParaRPr>
          </a:p>
        </p:txBody>
      </p:sp>
      <p:sp>
        <p:nvSpPr>
          <p:cNvPr id="10247" name="Slide Number Placeholder 6">
            <a:extLst>
              <a:ext uri="{FF2B5EF4-FFF2-40B4-BE49-F238E27FC236}">
                <a16:creationId xmlns:a16="http://schemas.microsoft.com/office/drawing/2014/main" id="{CCB3F4B0-DF77-E26B-1290-6F9D604B353A}"/>
              </a:ext>
            </a:extLst>
          </p:cNvPr>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C342D2-43DD-4EBD-BA5F-F31FF7CDB52D}" type="slidenum">
              <a:rPr lang="en-US" altLang="en-US" smtClean="0">
                <a:latin typeface="Calibri" panose="020F0502020204030204" pitchFamily="34" charset="0"/>
              </a:rPr>
              <a:pPr/>
              <a:t>32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E6DB1F35-D130-1CD1-9515-573488C835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40449E0E-70DA-9843-BED5-4088B4D324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Header Placeholder 3">
            <a:extLst>
              <a:ext uri="{FF2B5EF4-FFF2-40B4-BE49-F238E27FC236}">
                <a16:creationId xmlns:a16="http://schemas.microsoft.com/office/drawing/2014/main" id="{F5961584-45B6-5624-4763-AE0B103A5F03}"/>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latin typeface="Calibri" panose="020F0502020204030204" pitchFamily="34" charset="0"/>
            </a:endParaRPr>
          </a:p>
        </p:txBody>
      </p:sp>
      <p:sp>
        <p:nvSpPr>
          <p:cNvPr id="12293" name="Date Placeholder 4">
            <a:extLst>
              <a:ext uri="{FF2B5EF4-FFF2-40B4-BE49-F238E27FC236}">
                <a16:creationId xmlns:a16="http://schemas.microsoft.com/office/drawing/2014/main" id="{266DF1E7-44F4-2207-4A49-252C85166764}"/>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D20B9188-E7EE-4CD7-82EE-D3723E4E95E8}" type="datetime8">
              <a:rPr lang="en-US" altLang="en-US" smtClean="0">
                <a:latin typeface="Calibri" panose="020F0502020204030204" pitchFamily="34" charset="0"/>
              </a:rPr>
              <a:pPr fontAlgn="base">
                <a:spcBef>
                  <a:spcPct val="0"/>
                </a:spcBef>
                <a:spcAft>
                  <a:spcPct val="0"/>
                </a:spcAft>
              </a:pPr>
              <a:t>2/19/2026 2:55 PM</a:t>
            </a:fld>
            <a:endParaRPr lang="en-US" altLang="en-US">
              <a:latin typeface="Calibri" panose="020F0502020204030204" pitchFamily="34" charset="0"/>
            </a:endParaRPr>
          </a:p>
        </p:txBody>
      </p:sp>
      <p:sp>
        <p:nvSpPr>
          <p:cNvPr id="12294" name="Footer Placeholder 5">
            <a:extLst>
              <a:ext uri="{FF2B5EF4-FFF2-40B4-BE49-F238E27FC236}">
                <a16:creationId xmlns:a16="http://schemas.microsoft.com/office/drawing/2014/main" id="{DB21026F-EB05-7CE7-F10D-4DE10106E1C4}"/>
              </a:ext>
            </a:extLst>
          </p:cNvPr>
          <p:cNvSpPr>
            <a:spLocks noGrp="1"/>
          </p:cNvSpPr>
          <p:nvPr>
            <p:ph type="ftr" sz="quarter" idx="4"/>
          </p:nvPr>
        </p:nvSpPr>
        <p:spPr bwMode="auto">
          <a:xfrm>
            <a:off x="0" y="8685213"/>
            <a:ext cx="617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500">
                <a:solidFill>
                  <a:srgbClr val="000000"/>
                </a:solidFill>
                <a:latin typeface="Calibri" panose="020F0502020204030204" pitchFamily="34" charset="0"/>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pPr>
            <a:r>
              <a:rPr lang="en-US" altLang="en-US" sz="500">
                <a:solidFill>
                  <a:srgbClr val="000000"/>
                </a:solidFill>
                <a:latin typeface="Calibri" panose="020F0502020204030204"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sz="500">
                <a:solidFill>
                  <a:srgbClr val="000000"/>
                </a:solidFill>
                <a:latin typeface="Calibri" panose="020F0502020204030204" pitchFamily="34" charset="0"/>
              </a:rPr>
            </a:br>
            <a:r>
              <a:rPr lang="en-US" altLang="en-US" sz="500">
                <a:solidFill>
                  <a:srgbClr val="000000"/>
                </a:solidFill>
                <a:latin typeface="Calibri" panose="020F0502020204030204" pitchFamily="34" charset="0"/>
              </a:rPr>
              <a:t>MICROSOFT MAKES NO WARRANTIES, EXPRESS, IMPLIED OR STATUTORY, AS TO THE INFORMATION IN THIS PRESENTATION.</a:t>
            </a:r>
          </a:p>
          <a:p>
            <a:pPr fontAlgn="base">
              <a:spcBef>
                <a:spcPct val="0"/>
              </a:spcBef>
              <a:spcAft>
                <a:spcPct val="0"/>
              </a:spcAft>
            </a:pPr>
            <a:endParaRPr lang="en-US" altLang="en-US" sz="500">
              <a:latin typeface="Calibri" panose="020F0502020204030204" pitchFamily="34" charset="0"/>
            </a:endParaRPr>
          </a:p>
        </p:txBody>
      </p:sp>
      <p:sp>
        <p:nvSpPr>
          <p:cNvPr id="12295" name="Slide Number Placeholder 6">
            <a:extLst>
              <a:ext uri="{FF2B5EF4-FFF2-40B4-BE49-F238E27FC236}">
                <a16:creationId xmlns:a16="http://schemas.microsoft.com/office/drawing/2014/main" id="{EF84ACD5-E3C6-9942-232E-E03935930A64}"/>
              </a:ext>
            </a:extLst>
          </p:cNvPr>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5929CB-236B-46E9-8194-12A295AD3848}" type="slidenum">
              <a:rPr lang="en-US" altLang="en-US" smtClean="0">
                <a:latin typeface="Calibri" panose="020F0502020204030204" pitchFamily="34" charset="0"/>
              </a:rPr>
              <a:pPr/>
              <a:t>33</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70;p2:notes">
            <a:extLst>
              <a:ext uri="{FF2B5EF4-FFF2-40B4-BE49-F238E27FC236}">
                <a16:creationId xmlns:a16="http://schemas.microsoft.com/office/drawing/2014/main" id="{8B0EB1DF-3CA6-6589-AB14-7BF38DEB4C98}"/>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0243" name="Google Shape;71;p2:notes">
            <a:extLst>
              <a:ext uri="{FF2B5EF4-FFF2-40B4-BE49-F238E27FC236}">
                <a16:creationId xmlns:a16="http://schemas.microsoft.com/office/drawing/2014/main" id="{CE0BAFBC-F6B0-3CF5-003D-923F705CF0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72" name="Google Shape;72;p2:notes">
            <a:extLst>
              <a:ext uri="{FF2B5EF4-FFF2-40B4-BE49-F238E27FC236}">
                <a16:creationId xmlns:a16="http://schemas.microsoft.com/office/drawing/2014/main" id="{36AA7EEC-776E-F43D-6157-96CCFEA251EE}"/>
              </a:ext>
            </a:extLst>
          </p:cNvPr>
          <p:cNvSpPr>
            <a:spLocks noGrp="1"/>
          </p:cNvSpPr>
          <p:nvPr>
            <p:ph type="hdr" sz="quarter"/>
          </p:nvPr>
        </p:nvSpPr>
        <p:spPr/>
        <p:txBody>
          <a:bodyPr spcFirstLastPara="1" wrap="square" lIns="91425" tIns="45700" rIns="91425" bIns="45700" anchor="t" anchorCtr="0">
            <a:noAutofit/>
          </a:bodyPr>
          <a:lstStyle/>
          <a:p>
            <a:pPr>
              <a:defRPr/>
            </a:pPr>
            <a:endParaRPr/>
          </a:p>
        </p:txBody>
      </p:sp>
      <p:sp>
        <p:nvSpPr>
          <p:cNvPr id="73" name="Google Shape;73;p2:notes">
            <a:extLst>
              <a:ext uri="{FF2B5EF4-FFF2-40B4-BE49-F238E27FC236}">
                <a16:creationId xmlns:a16="http://schemas.microsoft.com/office/drawing/2014/main" id="{E37BE509-47FC-8DA8-7285-C7597452C1B9}"/>
              </a:ext>
            </a:extLst>
          </p:cNvPr>
          <p:cNvSpPr>
            <a:spLocks noGrp="1"/>
          </p:cNvSpPr>
          <p:nvPr>
            <p:ph type="dt" sz="quarter" idx="1"/>
          </p:nvPr>
        </p:nvSpPr>
        <p:spPr/>
        <p:txBody>
          <a:bodyPr spcFirstLastPara="1" wrap="square" lIns="91425" tIns="45700" rIns="91425" bIns="45700" anchor="t" anchorCtr="0">
            <a:noAutofit/>
          </a:bodyPr>
          <a:lstStyle/>
          <a:p>
            <a:pPr>
              <a:defRPr/>
            </a:pPr>
            <a:r>
              <a:rPr lang="en-US"/>
              <a:t>2/22/2020 9:30 AM</a:t>
            </a:r>
            <a:endParaRPr/>
          </a:p>
        </p:txBody>
      </p:sp>
      <p:sp>
        <p:nvSpPr>
          <p:cNvPr id="74" name="Google Shape;74;p2:notes">
            <a:extLst>
              <a:ext uri="{FF2B5EF4-FFF2-40B4-BE49-F238E27FC236}">
                <a16:creationId xmlns:a16="http://schemas.microsoft.com/office/drawing/2014/main" id="{288011C3-7482-3AC4-C1B1-8F89EFE1254D}"/>
              </a:ext>
            </a:extLst>
          </p:cNvPr>
          <p:cNvSpPr>
            <a:spLocks noGrp="1"/>
          </p:cNvSpPr>
          <p:nvPr>
            <p:ph type="ftr" sz="quarter" idx="4"/>
          </p:nvPr>
        </p:nvSpPr>
        <p:spPr/>
        <p:txBody>
          <a:bodyPr spcFirstLastPara="1" wrap="square" lIns="91425" tIns="45700" rIns="91425" bIns="45700" anchorCtr="0">
            <a:noAutofit/>
          </a:bodyPr>
          <a:lstStyle/>
          <a:p>
            <a:pPr>
              <a:defRPr/>
            </a:pPr>
            <a:r>
              <a:rPr lang="en-US">
                <a:solidFill>
                  <a:srgbClr val="000000"/>
                </a:solidFill>
              </a:rPr>
              <a:t>© 2007 Microsoft Corporation. All rights reserved. Microsoft, Windows, Windows Vista and other product names are or may be registered trademarks and/or trademarks in the U.S. and/or other countries.</a:t>
            </a:r>
            <a:endParaRPr/>
          </a:p>
          <a:p>
            <a:pPr>
              <a:defRPr/>
            </a:pPr>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endParaRPr/>
          </a:p>
          <a:p>
            <a:pPr>
              <a:defRPr/>
            </a:pPr>
            <a:endParaRPr/>
          </a:p>
        </p:txBody>
      </p:sp>
      <p:sp>
        <p:nvSpPr>
          <p:cNvPr id="10247" name="Google Shape;75;p2:notes">
            <a:extLst>
              <a:ext uri="{FF2B5EF4-FFF2-40B4-BE49-F238E27FC236}">
                <a16:creationId xmlns:a16="http://schemas.microsoft.com/office/drawing/2014/main" id="{AB0F6CFC-B0B9-34E6-3C98-0970D01141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306181-2ACC-432F-B1F0-219EA3FC157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Google Shape;70;p2:notes">
            <a:extLst>
              <a:ext uri="{FF2B5EF4-FFF2-40B4-BE49-F238E27FC236}">
                <a16:creationId xmlns:a16="http://schemas.microsoft.com/office/drawing/2014/main" id="{B7833845-B6B7-0910-C34A-2FFC08EBC38E}"/>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2291" name="Google Shape;71;p2:notes">
            <a:extLst>
              <a:ext uri="{FF2B5EF4-FFF2-40B4-BE49-F238E27FC236}">
                <a16:creationId xmlns:a16="http://schemas.microsoft.com/office/drawing/2014/main" id="{05240B5C-0B23-FBB6-925D-92F45F9FAF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72" name="Google Shape;72;p2:notes">
            <a:extLst>
              <a:ext uri="{FF2B5EF4-FFF2-40B4-BE49-F238E27FC236}">
                <a16:creationId xmlns:a16="http://schemas.microsoft.com/office/drawing/2014/main" id="{5BA10749-B50D-7C9C-3B84-EEE02D0B5C9F}"/>
              </a:ext>
            </a:extLst>
          </p:cNvPr>
          <p:cNvSpPr>
            <a:spLocks noGrp="1"/>
          </p:cNvSpPr>
          <p:nvPr>
            <p:ph type="hdr" sz="quarter"/>
          </p:nvPr>
        </p:nvSpPr>
        <p:spPr/>
        <p:txBody>
          <a:bodyPr spcFirstLastPara="1" wrap="square" lIns="91425" tIns="45700" rIns="91425" bIns="45700" anchor="t" anchorCtr="0">
            <a:noAutofit/>
          </a:bodyPr>
          <a:lstStyle/>
          <a:p>
            <a:pPr>
              <a:defRPr/>
            </a:pPr>
            <a:endParaRPr/>
          </a:p>
        </p:txBody>
      </p:sp>
      <p:sp>
        <p:nvSpPr>
          <p:cNvPr id="73" name="Google Shape;73;p2:notes">
            <a:extLst>
              <a:ext uri="{FF2B5EF4-FFF2-40B4-BE49-F238E27FC236}">
                <a16:creationId xmlns:a16="http://schemas.microsoft.com/office/drawing/2014/main" id="{146EABCF-45FF-F6B4-6163-CA46F171847A}"/>
              </a:ext>
            </a:extLst>
          </p:cNvPr>
          <p:cNvSpPr>
            <a:spLocks noGrp="1"/>
          </p:cNvSpPr>
          <p:nvPr>
            <p:ph type="dt" sz="quarter" idx="1"/>
          </p:nvPr>
        </p:nvSpPr>
        <p:spPr/>
        <p:txBody>
          <a:bodyPr spcFirstLastPara="1" wrap="square" lIns="91425" tIns="45700" rIns="91425" bIns="45700" anchor="t" anchorCtr="0">
            <a:noAutofit/>
          </a:bodyPr>
          <a:lstStyle/>
          <a:p>
            <a:pPr>
              <a:defRPr/>
            </a:pPr>
            <a:r>
              <a:rPr lang="en-US"/>
              <a:t>2/22/2020 9:30 AM</a:t>
            </a:r>
            <a:endParaRPr/>
          </a:p>
        </p:txBody>
      </p:sp>
      <p:sp>
        <p:nvSpPr>
          <p:cNvPr id="74" name="Google Shape;74;p2:notes">
            <a:extLst>
              <a:ext uri="{FF2B5EF4-FFF2-40B4-BE49-F238E27FC236}">
                <a16:creationId xmlns:a16="http://schemas.microsoft.com/office/drawing/2014/main" id="{C8E7EF07-5CBF-8ADC-B137-E66642DD1B5D}"/>
              </a:ext>
            </a:extLst>
          </p:cNvPr>
          <p:cNvSpPr>
            <a:spLocks noGrp="1"/>
          </p:cNvSpPr>
          <p:nvPr>
            <p:ph type="ftr" sz="quarter" idx="4"/>
          </p:nvPr>
        </p:nvSpPr>
        <p:spPr/>
        <p:txBody>
          <a:bodyPr spcFirstLastPara="1" wrap="square" lIns="91425" tIns="45700" rIns="91425" bIns="45700" anchorCtr="0">
            <a:noAutofit/>
          </a:bodyPr>
          <a:lstStyle/>
          <a:p>
            <a:pPr>
              <a:defRPr/>
            </a:pPr>
            <a:r>
              <a:rPr lang="en-US">
                <a:solidFill>
                  <a:srgbClr val="000000"/>
                </a:solidFill>
              </a:rPr>
              <a:t>© 2007 Microsoft Corporation. All rights reserved. Microsoft, Windows, Windows Vista and other product names are or may be registered trademarks and/or trademarks in the U.S. and/or other countries.</a:t>
            </a:r>
            <a:endParaRPr/>
          </a:p>
          <a:p>
            <a:pPr>
              <a:defRPr/>
            </a:pPr>
            <a:r>
              <a:rPr 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solidFill>
                  <a:srgbClr val="000000"/>
                </a:solidFill>
              </a:rPr>
            </a:br>
            <a:r>
              <a:rPr lang="en-US">
                <a:solidFill>
                  <a:srgbClr val="000000"/>
                </a:solidFill>
              </a:rPr>
              <a:t>MICROSOFT MAKES NO WARRANTIES, EXPRESS, IMPLIED OR STATUTORY, AS TO THE INFORMATION IN THIS PRESENTATION.</a:t>
            </a:r>
            <a:endParaRPr/>
          </a:p>
          <a:p>
            <a:pPr>
              <a:defRPr/>
            </a:pPr>
            <a:endParaRPr/>
          </a:p>
        </p:txBody>
      </p:sp>
      <p:sp>
        <p:nvSpPr>
          <p:cNvPr id="12295" name="Google Shape;75;p2:notes">
            <a:extLst>
              <a:ext uri="{FF2B5EF4-FFF2-40B4-BE49-F238E27FC236}">
                <a16:creationId xmlns:a16="http://schemas.microsoft.com/office/drawing/2014/main" id="{20909E19-58EE-6024-DFDF-0CD76BE6F7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09E658-1559-41C0-A876-88902CB7D97B}"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3E0AF7D-1584-7EE2-069D-483798C248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F366111-6938-05BD-A146-2A82666BEA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Header Placeholder 3">
            <a:extLst>
              <a:ext uri="{FF2B5EF4-FFF2-40B4-BE49-F238E27FC236}">
                <a16:creationId xmlns:a16="http://schemas.microsoft.com/office/drawing/2014/main" id="{DC549A51-4DBE-888D-8C46-CE0A412C08A6}"/>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173" name="Date Placeholder 4">
            <a:extLst>
              <a:ext uri="{FF2B5EF4-FFF2-40B4-BE49-F238E27FC236}">
                <a16:creationId xmlns:a16="http://schemas.microsoft.com/office/drawing/2014/main" id="{09BE9CBE-B4DE-8DEE-95D6-AE2DC1691B06}"/>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598FCF-DE97-4A27-B304-8D1DCC8B4F65}" type="datetime8">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2/19/2026 2:55 PM</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174" name="Footer Placeholder 5">
            <a:extLst>
              <a:ext uri="{FF2B5EF4-FFF2-40B4-BE49-F238E27FC236}">
                <a16:creationId xmlns:a16="http://schemas.microsoft.com/office/drawing/2014/main" id="{83BAC137-96D8-31DA-A40C-4CB612610751}"/>
              </a:ext>
            </a:extLst>
          </p:cNvPr>
          <p:cNvSpPr>
            <a:spLocks noGrp="1"/>
          </p:cNvSpPr>
          <p:nvPr>
            <p:ph type="ftr" sz="quarter" idx="4"/>
          </p:nvPr>
        </p:nvSpPr>
        <p:spPr bwMode="auto">
          <a:xfrm>
            <a:off x="0" y="8685213"/>
            <a:ext cx="617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MICROSOFT MAKES NO WARRANTIES, EXPRESS, IMPLIED OR STATUTORY, AS TO THE INFORMATION IN THIS PRESENTATION.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175" name="Slide Number Placeholder 6">
            <a:extLst>
              <a:ext uri="{FF2B5EF4-FFF2-40B4-BE49-F238E27FC236}">
                <a16:creationId xmlns:a16="http://schemas.microsoft.com/office/drawing/2014/main" id="{A95EDDFA-0565-838E-8CB6-199F96445F14}"/>
              </a:ext>
            </a:extLst>
          </p:cNvPr>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84E8AA-ED16-42B1-A922-AECD0006F12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97720-A1DE-D3B3-23F0-A2D2F4F16083}"/>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DF2D25AB-C430-BDC0-192A-149A21F513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C7C340B-7C33-2300-0B3F-05F6152279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Header Placeholder 3">
            <a:extLst>
              <a:ext uri="{FF2B5EF4-FFF2-40B4-BE49-F238E27FC236}">
                <a16:creationId xmlns:a16="http://schemas.microsoft.com/office/drawing/2014/main" id="{69861739-9751-57E3-E2F4-32DF54D952A7}"/>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173" name="Date Placeholder 4">
            <a:extLst>
              <a:ext uri="{FF2B5EF4-FFF2-40B4-BE49-F238E27FC236}">
                <a16:creationId xmlns:a16="http://schemas.microsoft.com/office/drawing/2014/main" id="{A616C8F2-170F-A3DD-7B5C-32B67219F656}"/>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598FCF-DE97-4A27-B304-8D1DCC8B4F65}" type="datetime8">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2/19/2026 2:55 PM</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174" name="Footer Placeholder 5">
            <a:extLst>
              <a:ext uri="{FF2B5EF4-FFF2-40B4-BE49-F238E27FC236}">
                <a16:creationId xmlns:a16="http://schemas.microsoft.com/office/drawing/2014/main" id="{9722D09D-D8D0-87AE-0FAA-1D87918421D0}"/>
              </a:ext>
            </a:extLst>
          </p:cNvPr>
          <p:cNvSpPr>
            <a:spLocks noGrp="1"/>
          </p:cNvSpPr>
          <p:nvPr>
            <p:ph type="ftr" sz="quarter" idx="4"/>
          </p:nvPr>
        </p:nvSpPr>
        <p:spPr bwMode="auto">
          <a:xfrm>
            <a:off x="0" y="8685213"/>
            <a:ext cx="617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MICROSOFT MAKES NO WARRANTIES, EXPRESS, IMPLIED OR STATUTORY, AS TO THE INFORMATION IN THIS PRESENTATION.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175" name="Slide Number Placeholder 6">
            <a:extLst>
              <a:ext uri="{FF2B5EF4-FFF2-40B4-BE49-F238E27FC236}">
                <a16:creationId xmlns:a16="http://schemas.microsoft.com/office/drawing/2014/main" id="{025EE375-3369-EC65-FAEC-90B524BFE8B0}"/>
              </a:ext>
            </a:extLst>
          </p:cNvPr>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84E8AA-ED16-42B1-A922-AECD0006F12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1888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C0A72F4-801D-9047-FEFC-91AECC25E8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35874DD-FC77-D3FF-8686-B49D5BE598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New meeting schedule for 2019     Newbie		Go to meeting      total number of meetings reduced</a:t>
            </a:r>
          </a:p>
        </p:txBody>
      </p:sp>
      <p:sp>
        <p:nvSpPr>
          <p:cNvPr id="16388" name="Header Placeholder 3">
            <a:extLst>
              <a:ext uri="{FF2B5EF4-FFF2-40B4-BE49-F238E27FC236}">
                <a16:creationId xmlns:a16="http://schemas.microsoft.com/office/drawing/2014/main" id="{BCD54FF3-C58B-BCD9-7F79-0595E2CE30BA}"/>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389" name="Date Placeholder 4">
            <a:extLst>
              <a:ext uri="{FF2B5EF4-FFF2-40B4-BE49-F238E27FC236}">
                <a16:creationId xmlns:a16="http://schemas.microsoft.com/office/drawing/2014/main" id="{8CA77C81-9ED6-C331-E382-43519C970BEC}"/>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4851EF-D949-4F18-A029-2D432C77B319}" type="datetime8">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2/19/2026 2:55 PM</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390" name="Footer Placeholder 5">
            <a:extLst>
              <a:ext uri="{FF2B5EF4-FFF2-40B4-BE49-F238E27FC236}">
                <a16:creationId xmlns:a16="http://schemas.microsoft.com/office/drawing/2014/main" id="{FE850F25-CED5-4CED-A9ED-387FBAA0A334}"/>
              </a:ext>
            </a:extLst>
          </p:cNvPr>
          <p:cNvSpPr>
            <a:spLocks noGrp="1"/>
          </p:cNvSpPr>
          <p:nvPr>
            <p:ph type="ftr" sz="quarter" idx="4"/>
          </p:nvPr>
        </p:nvSpPr>
        <p:spPr bwMode="auto">
          <a:xfrm>
            <a:off x="0" y="8685213"/>
            <a:ext cx="617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MICROSOFT MAKES NO WARRANTIES, EXPRESS, IMPLIED OR STATUTORY, AS TO THE INFORMATION IN THIS PRESENTATION.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391" name="Slide Number Placeholder 6">
            <a:extLst>
              <a:ext uri="{FF2B5EF4-FFF2-40B4-BE49-F238E27FC236}">
                <a16:creationId xmlns:a16="http://schemas.microsoft.com/office/drawing/2014/main" id="{52086F07-03CA-3FFE-3679-323D1EB2B9D7}"/>
              </a:ext>
            </a:extLst>
          </p:cNvPr>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8372CC-4E4C-45BD-A0A6-CADC1E79EC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B0786-037B-C6F3-EDCE-F07C76149A25}"/>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3176F09-AABA-DEE6-F078-40F039BC51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7A010B9D-5B02-40E2-C0C2-A33EBA70C9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New meeting schedule for 2019     Newbie		Go to meeting      total number of meetings reduced</a:t>
            </a:r>
          </a:p>
        </p:txBody>
      </p:sp>
      <p:sp>
        <p:nvSpPr>
          <p:cNvPr id="16388" name="Header Placeholder 3">
            <a:extLst>
              <a:ext uri="{FF2B5EF4-FFF2-40B4-BE49-F238E27FC236}">
                <a16:creationId xmlns:a16="http://schemas.microsoft.com/office/drawing/2014/main" id="{DF8A52BC-1012-9960-FE97-92F9D7D57D51}"/>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389" name="Date Placeholder 4">
            <a:extLst>
              <a:ext uri="{FF2B5EF4-FFF2-40B4-BE49-F238E27FC236}">
                <a16:creationId xmlns:a16="http://schemas.microsoft.com/office/drawing/2014/main" id="{21B05E93-0153-F9B9-2CFA-38361CB78663}"/>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4851EF-D949-4F18-A029-2D432C77B319}" type="datetime8">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2/19/2026 2:55 PM</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390" name="Footer Placeholder 5">
            <a:extLst>
              <a:ext uri="{FF2B5EF4-FFF2-40B4-BE49-F238E27FC236}">
                <a16:creationId xmlns:a16="http://schemas.microsoft.com/office/drawing/2014/main" id="{C2C1696E-9D8A-C266-0B63-A8D74595D57D}"/>
              </a:ext>
            </a:extLst>
          </p:cNvPr>
          <p:cNvSpPr>
            <a:spLocks noGrp="1"/>
          </p:cNvSpPr>
          <p:nvPr>
            <p:ph type="ftr" sz="quarter" idx="4"/>
          </p:nvPr>
        </p:nvSpPr>
        <p:spPr bwMode="auto">
          <a:xfrm>
            <a:off x="0" y="8685213"/>
            <a:ext cx="617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MICROSOFT MAKES NO WARRANTIES, EXPRESS, IMPLIED OR STATUTORY, AS TO THE INFORMATION IN THIS PRESENTATION.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391" name="Slide Number Placeholder 6">
            <a:extLst>
              <a:ext uri="{FF2B5EF4-FFF2-40B4-BE49-F238E27FC236}">
                <a16:creationId xmlns:a16="http://schemas.microsoft.com/office/drawing/2014/main" id="{44054521-C583-5819-A4E8-074C09A6C420}"/>
              </a:ext>
            </a:extLst>
          </p:cNvPr>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8372CC-4E4C-45BD-A0A6-CADC1E79EC7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07127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CD5BCE6-9DF8-E333-ECB4-4084F2C805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B9CACC3B-1884-C723-CD07-BCE10E6FF6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Absence    must email within 1 week of missed meeting   </a:t>
            </a:r>
          </a:p>
        </p:txBody>
      </p:sp>
      <p:sp>
        <p:nvSpPr>
          <p:cNvPr id="19460" name="Header Placeholder 3">
            <a:extLst>
              <a:ext uri="{FF2B5EF4-FFF2-40B4-BE49-F238E27FC236}">
                <a16:creationId xmlns:a16="http://schemas.microsoft.com/office/drawing/2014/main" id="{95F30A34-37F9-D393-D057-DEBCA17F7511}"/>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9461" name="Date Placeholder 4">
            <a:extLst>
              <a:ext uri="{FF2B5EF4-FFF2-40B4-BE49-F238E27FC236}">
                <a16:creationId xmlns:a16="http://schemas.microsoft.com/office/drawing/2014/main" id="{F4F9DC72-7165-B913-A025-5BF225C80B1B}"/>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5E362D-188F-44F1-8E69-617F8346177F}" type="datetime8">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2/19/2026 2:55 PM</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9462" name="Footer Placeholder 5">
            <a:extLst>
              <a:ext uri="{FF2B5EF4-FFF2-40B4-BE49-F238E27FC236}">
                <a16:creationId xmlns:a16="http://schemas.microsoft.com/office/drawing/2014/main" id="{E784B8C7-E9EF-D50A-4687-98FE1CE9F8C5}"/>
              </a:ext>
            </a:extLst>
          </p:cNvPr>
          <p:cNvSpPr>
            <a:spLocks noGrp="1"/>
          </p:cNvSpPr>
          <p:nvPr>
            <p:ph type="ftr" sz="quarter" idx="4"/>
          </p:nvPr>
        </p:nvSpPr>
        <p:spPr bwMode="auto">
          <a:xfrm>
            <a:off x="0" y="8685213"/>
            <a:ext cx="617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5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MICROSOFT MAKES NO WARRANTIES, EXPRESS, IMPLIED OR STATUTORY, AS TO THE INFORMATION IN THIS PRESENTATION.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5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9463" name="Slide Number Placeholder 6">
            <a:extLst>
              <a:ext uri="{FF2B5EF4-FFF2-40B4-BE49-F238E27FC236}">
                <a16:creationId xmlns:a16="http://schemas.microsoft.com/office/drawing/2014/main" id="{04EC00FD-7EEE-DAC1-98D9-6C2AA28B7D65}"/>
              </a:ext>
            </a:extLst>
          </p:cNvPr>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9C5E73-3D25-4129-8077-8C0C5C17D9B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5AC2379-32C0-523E-212B-5DDA428102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847FEF52-5F89-2AB8-3383-F04416E662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D92E7FB1-44B3-0141-86D2-47B4189A42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0B6F99-4389-4495-AE6A-5A5E443B538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9749855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680991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7895273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75153739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4_Title and Content">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381000" y="230188"/>
            <a:ext cx="8382000" cy="664797"/>
          </a:xfrm>
          <a:prstGeom prst="rect">
            <a:avLst/>
          </a:prstGeom>
          <a:noFill/>
          <a:ln>
            <a:noFill/>
          </a:ln>
        </p:spPr>
        <p:txBody>
          <a:bodyPr spcFirstLastPara="1" anchorCtr="0"/>
          <a:lstStyle>
            <a:lvl1pPr lvl="0" algn="l">
              <a:lnSpc>
                <a:spcPct val="90000"/>
              </a:lnSpc>
              <a:spcBef>
                <a:spcPts val="0"/>
              </a:spcBef>
              <a:spcAft>
                <a:spcPts val="0"/>
              </a:spcAft>
              <a:buClr>
                <a:srgbClr val="2E59B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0"/>
          <p:cNvSpPr txBox="1">
            <a:spLocks noGrp="1"/>
          </p:cNvSpPr>
          <p:nvPr>
            <p:ph type="body" idx="1"/>
          </p:nvPr>
        </p:nvSpPr>
        <p:spPr>
          <a:xfrm>
            <a:off x="381000" y="1411552"/>
            <a:ext cx="8382000" cy="2210862"/>
          </a:xfrm>
          <a:prstGeom prst="rect">
            <a:avLst/>
          </a:prstGeom>
          <a:noFill/>
          <a:ln>
            <a:noFill/>
          </a:ln>
        </p:spPr>
        <p:txBody>
          <a:bodyPr spcFirstLastPara="1"/>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745414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981953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00966432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04533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90905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660190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073749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65048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25915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1276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1026" name="Picture 25" descr="7-00029_BAK_v03TOP">
            <a:extLst>
              <a:ext uri="{FF2B5EF4-FFF2-40B4-BE49-F238E27FC236}">
                <a16:creationId xmlns:a16="http://schemas.microsoft.com/office/drawing/2014/main" id="{CC271426-BEDB-77FD-1784-16878112E6B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5" y="6007100"/>
            <a:ext cx="915987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B2CB3DB3-2DBC-1563-FC78-773CFB779827}"/>
              </a:ext>
            </a:extLst>
          </p:cNvPr>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2B6C0F29-CA7E-7179-DDF4-40CC24E8B8B5}"/>
              </a:ext>
            </a:extLst>
          </p:cNvPr>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4" descr="top2.jpg">
            <a:extLst>
              <a:ext uri="{FF2B5EF4-FFF2-40B4-BE49-F238E27FC236}">
                <a16:creationId xmlns:a16="http://schemas.microsoft.com/office/drawing/2014/main" id="{F436BA60-2D7F-5002-6D52-295B70C1192F}"/>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5749925"/>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5" r:id="rId10"/>
    <p:sldLayoutId id="2147483986" r:id="rId11"/>
    <p:sldLayoutId id="2147483982" r:id="rId12"/>
    <p:sldLayoutId id="2147483983" r:id="rId13"/>
  </p:sldLayoutIdLst>
  <p:transitio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2pPr>
      <a:lvl3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3pPr>
      <a:lvl4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4pPr>
      <a:lvl5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5pPr>
      <a:lvl6pPr marL="4572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6pPr>
      <a:lvl7pPr marL="9144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7pPr>
      <a:lvl8pPr marL="13716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8pPr>
      <a:lvl9pPr marL="18288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9pPr>
    </p:titleStyle>
    <p:bodyStyle>
      <a:lvl1pPr marL="396875" indent="-396875" algn="l" defTabSz="912813" rtl="0" eaLnBrk="0" fontAlgn="base" hangingPunct="0">
        <a:lnSpc>
          <a:spcPct val="90000"/>
        </a:lnSpc>
        <a:spcBef>
          <a:spcPct val="20000"/>
        </a:spcBef>
        <a:spcAft>
          <a:spcPct val="0"/>
        </a:spcAft>
        <a:buBlip>
          <a:blip r:embed="rId18"/>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9"/>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9"/>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9"/>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9"/>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0" name="Picture 3" descr="white rectangle.png">
            <a:extLst>
              <a:ext uri="{FF2B5EF4-FFF2-40B4-BE49-F238E27FC236}">
                <a16:creationId xmlns:a16="http://schemas.microsoft.com/office/drawing/2014/main" id="{0A4519FB-66CD-C19A-BC4D-8D9E009DAACF}"/>
              </a:ext>
            </a:extLst>
          </p:cNvPr>
          <p:cNvPicPr>
            <a:picLocks noChangeAspect="1"/>
          </p:cNvPicPr>
          <p:nvPr/>
        </p:nvPicPr>
        <p:blipFill>
          <a:blip r:embed="rId4">
            <a:extLst>
              <a:ext uri="{28A0092B-C50C-407E-A947-70E740481C1C}">
                <a14:useLocalDpi xmlns:a14="http://schemas.microsoft.com/office/drawing/2010/main" val="0"/>
              </a:ext>
            </a:extLst>
          </a:blip>
          <a:srcRect b="10452"/>
          <a:stretch>
            <a:fillRect/>
          </a:stretch>
        </p:blipFill>
        <p:spPr bwMode="auto">
          <a:xfrm>
            <a:off x="0" y="1300163"/>
            <a:ext cx="9144000"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C4B44EF5-D09C-C409-4951-23B079941E65}"/>
              </a:ext>
            </a:extLst>
          </p:cNvPr>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dirty="0"/>
              <a:t>Click to edit Master title style</a:t>
            </a:r>
          </a:p>
        </p:txBody>
      </p:sp>
      <p:sp>
        <p:nvSpPr>
          <p:cNvPr id="2052" name="Text Placeholder 2">
            <a:extLst>
              <a:ext uri="{FF2B5EF4-FFF2-40B4-BE49-F238E27FC236}">
                <a16:creationId xmlns:a16="http://schemas.microsoft.com/office/drawing/2014/main" id="{80DE043F-DE9D-3E2E-EC24-01A567E83595}"/>
              </a:ext>
            </a:extLst>
          </p:cNvPr>
          <p:cNvSpPr>
            <a:spLocks noGrp="1"/>
          </p:cNvSpPr>
          <p:nvPr>
            <p:ph type="body" idx="1"/>
          </p:nvPr>
        </p:nvSpPr>
        <p:spPr bwMode="auto">
          <a:xfrm>
            <a:off x="722313" y="1905000"/>
            <a:ext cx="80406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84" r:id="rId1"/>
  </p:sldLayoutIdLst>
  <p:transition>
    <p:fade/>
  </p:transition>
  <p:txStyles>
    <p:titleStyle>
      <a:lvl1pPr algn="l" defTabSz="912813" rtl="0" eaLnBrk="0" fontAlgn="base" hangingPunct="0">
        <a:lnSpc>
          <a:spcPct val="90000"/>
        </a:lnSpc>
        <a:spcBef>
          <a:spcPct val="0"/>
        </a:spcBef>
        <a:spcAft>
          <a:spcPct val="0"/>
        </a:spcAft>
        <a:defRPr lang="en-US" sz="4800" kern="1200" spc="-125"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2pPr>
      <a:lvl3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3pPr>
      <a:lvl4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4pPr>
      <a:lvl5pPr algn="l" defTabSz="912813" rtl="0" eaLnBrk="0" fontAlgn="base" hangingPunct="0">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5pPr>
      <a:lvl6pPr marL="4572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6pPr>
      <a:lvl7pPr marL="9144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7pPr>
      <a:lvl8pPr marL="13716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8pPr>
      <a:lvl9pPr marL="18288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9pPr>
    </p:titleStyle>
    <p:bodyStyle>
      <a:lvl1pPr algn="l" defTabSz="912813" rtl="0" eaLnBrk="0" fontAlgn="base" hangingPunct="0">
        <a:lnSpc>
          <a:spcPct val="90000"/>
        </a:lnSpc>
        <a:spcBef>
          <a:spcPct val="20000"/>
        </a:spcBef>
        <a:spcAft>
          <a:spcPct val="0"/>
        </a:spcAft>
        <a:buFont typeface="Arial" panose="020B0604020202020204" pitchFamily="34" charset="0"/>
        <a:defRPr sz="3000" b="1" kern="1200">
          <a:solidFill>
            <a:schemeClr val="tx1"/>
          </a:solidFill>
          <a:latin typeface="Courier New" pitchFamily="49" charset="0"/>
          <a:ea typeface="+mn-ea"/>
          <a:cs typeface="Courier New" pitchFamily="49" charset="0"/>
        </a:defRPr>
      </a:lvl1pPr>
      <a:lvl2pPr marL="384175" indent="-6350" algn="l" defTabSz="912813" rtl="0" eaLnBrk="0" fontAlgn="base" hangingPunct="0">
        <a:lnSpc>
          <a:spcPct val="90000"/>
        </a:lnSpc>
        <a:spcBef>
          <a:spcPct val="20000"/>
        </a:spcBef>
        <a:spcAft>
          <a:spcPct val="0"/>
        </a:spcAft>
        <a:buFont typeface="Arial" panose="020B0604020202020204" pitchFamily="34" charset="0"/>
        <a:defRPr sz="2800" b="1" kern="1200">
          <a:solidFill>
            <a:schemeClr val="tx1"/>
          </a:solidFill>
          <a:latin typeface="Courier New" pitchFamily="49" charset="0"/>
          <a:ea typeface="+mn-ea"/>
          <a:cs typeface="Courier New" pitchFamily="49" charset="0"/>
        </a:defRPr>
      </a:lvl2pPr>
      <a:lvl3pPr marL="760413" indent="-6350" algn="l" defTabSz="912813" rtl="0" eaLnBrk="0" fontAlgn="base" hangingPunct="0">
        <a:lnSpc>
          <a:spcPct val="90000"/>
        </a:lnSpc>
        <a:spcBef>
          <a:spcPct val="20000"/>
        </a:spcBef>
        <a:spcAft>
          <a:spcPct val="0"/>
        </a:spcAft>
        <a:buFont typeface="Arial" panose="020B0604020202020204" pitchFamily="34" charset="0"/>
        <a:defRPr sz="2400" b="1" kern="1200">
          <a:solidFill>
            <a:schemeClr val="tx1"/>
          </a:solidFill>
          <a:latin typeface="Courier New" pitchFamily="49" charset="0"/>
          <a:ea typeface="+mn-ea"/>
          <a:cs typeface="Courier New" pitchFamily="49" charset="0"/>
        </a:defRPr>
      </a:lvl3pPr>
      <a:lvl4pPr marL="1093788" indent="6350" algn="l" defTabSz="912813" rtl="0" eaLnBrk="0" fontAlgn="base" hangingPunct="0">
        <a:lnSpc>
          <a:spcPct val="90000"/>
        </a:lnSpc>
        <a:spcBef>
          <a:spcPct val="20000"/>
        </a:spcBef>
        <a:spcAft>
          <a:spcPct val="0"/>
        </a:spcAft>
        <a:buFont typeface="Arial" panose="020B0604020202020204" pitchFamily="34" charset="0"/>
        <a:defRPr sz="2400" b="1" kern="1200">
          <a:solidFill>
            <a:schemeClr val="tx1"/>
          </a:solidFill>
          <a:latin typeface="Courier New" pitchFamily="49" charset="0"/>
          <a:ea typeface="+mn-ea"/>
          <a:cs typeface="Courier New" pitchFamily="49" charset="0"/>
        </a:defRPr>
      </a:lvl4pPr>
      <a:lvl5pPr marL="1425575" algn="l" defTabSz="912813" rtl="0" eaLnBrk="0" fontAlgn="base" hangingPunct="0">
        <a:lnSpc>
          <a:spcPct val="90000"/>
        </a:lnSpc>
        <a:spcBef>
          <a:spcPct val="20000"/>
        </a:spcBef>
        <a:spcAft>
          <a:spcPct val="0"/>
        </a:spcAft>
        <a:buFont typeface="Arial" panose="020B0604020202020204" pitchFamily="34" charset="0"/>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mailto:39laxref@gmail.com"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benforman.com/" TargetMode="External"/><Relationship Id="rId7" Type="http://schemas.openxmlformats.org/officeDocument/2006/relationships/image" Target="../media/image11.png"/><Relationship Id="rId2" Type="http://schemas.openxmlformats.org/officeDocument/2006/relationships/hyperlink" Target="mailto:formanb.41@gmail.com" TargetMode="Externa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hyperlink" Target="https://vimeo.com/1140960292/f120fb3a76?share=copy&amp;fl=sv&amp;fe=ci" TargetMode="External"/><Relationship Id="rId4" Type="http://schemas.openxmlformats.org/officeDocument/2006/relationships/hyperlink" Target="https://vimeo.com/1149056362/6ea9c65e90?fl=ip&amp;fe=ec" TargetMode="Externa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app.arbitersports.com/registration/official?org=8012&amp;role=3&amp;GroupID=110185" TargetMode="External"/><Relationship Id="rId2" Type="http://schemas.openxmlformats.org/officeDocument/2006/relationships/hyperlink" Target="http://www.uslacrosse.org/" TargetMode="External"/><Relationship Id="rId1" Type="http://schemas.openxmlformats.org/officeDocument/2006/relationships/slideLayout" Target="../slideLayouts/slideLayout2.xml"/><Relationship Id="rId4" Type="http://schemas.openxmlformats.org/officeDocument/2006/relationships/hyperlink" Target="mailto:potatochip@verizon.ne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mailto:jwright53@verizon.ne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BC000A-1569-A597-BBA9-936EC0D5D1BE}"/>
              </a:ext>
            </a:extLst>
          </p:cNvPr>
          <p:cNvPicPr>
            <a:picLocks noChangeAspect="1"/>
          </p:cNvPicPr>
          <p:nvPr/>
        </p:nvPicPr>
        <p:blipFill>
          <a:blip r:embed="rId2"/>
          <a:stretch>
            <a:fillRect/>
          </a:stretch>
        </p:blipFill>
        <p:spPr>
          <a:xfrm>
            <a:off x="1295400" y="5442"/>
            <a:ext cx="6414312" cy="6852557"/>
          </a:xfrm>
          <a:prstGeom prst="rect">
            <a:avLst/>
          </a:prstGeom>
        </p:spPr>
      </p:pic>
    </p:spTree>
    <p:extLst>
      <p:ext uri="{BB962C8B-B14F-4D97-AF65-F5344CB8AC3E}">
        <p14:creationId xmlns:p14="http://schemas.microsoft.com/office/powerpoint/2010/main" val="11496914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72CF-397C-A332-75BE-B02805FD09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871DF1-8A56-A6BD-B906-C5A731EBE33F}"/>
              </a:ext>
            </a:extLst>
          </p:cNvPr>
          <p:cNvSpPr>
            <a:spLocks noGrp="1"/>
          </p:cNvSpPr>
          <p:nvPr>
            <p:ph type="title"/>
          </p:nvPr>
        </p:nvSpPr>
        <p:spPr>
          <a:xfrm>
            <a:off x="2590800" y="152400"/>
            <a:ext cx="39624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3" name="Text Placeholder 2">
            <a:extLst>
              <a:ext uri="{FF2B5EF4-FFF2-40B4-BE49-F238E27FC236}">
                <a16:creationId xmlns:a16="http://schemas.microsoft.com/office/drawing/2014/main" id="{CD27256E-E612-6A08-2A61-6D402D66E057}"/>
              </a:ext>
            </a:extLst>
          </p:cNvPr>
          <p:cNvSpPr>
            <a:spLocks noGrp="1"/>
          </p:cNvSpPr>
          <p:nvPr>
            <p:ph type="body" idx="1"/>
          </p:nvPr>
        </p:nvSpPr>
        <p:spPr>
          <a:xfrm>
            <a:off x="381000" y="933450"/>
            <a:ext cx="8382000" cy="2899255"/>
          </a:xfrm>
        </p:spPr>
        <p:txBody>
          <a:bodyPr/>
          <a:lstStyle/>
          <a:p>
            <a:pPr marL="25400" indent="0">
              <a:buFont typeface="Calibri"/>
              <a:buNone/>
              <a:defRPr/>
            </a:pPr>
            <a:r>
              <a:rPr lang="en-US" b="1" dirty="0"/>
              <a:t>Business and Other Updates</a:t>
            </a:r>
            <a:endParaRPr lang="en-US" sz="2800" b="1" dirty="0"/>
          </a:p>
          <a:p>
            <a:pPr>
              <a:buFont typeface="Wingdings" panose="05000000000000000000" pitchFamily="2" charset="2"/>
              <a:buChar char="q"/>
              <a:defRPr/>
            </a:pPr>
            <a:r>
              <a:rPr lang="en-US" sz="2800" b="1" dirty="0"/>
              <a:t>Observation Program in Development</a:t>
            </a:r>
            <a:endParaRPr lang="en-US" b="1" dirty="0"/>
          </a:p>
          <a:p>
            <a:pPr>
              <a:buFont typeface="Wingdings" panose="05000000000000000000" pitchFamily="2" charset="2"/>
              <a:buChar char="q"/>
              <a:defRPr/>
            </a:pPr>
            <a:r>
              <a:rPr lang="en-US" sz="2800" b="1" dirty="0"/>
              <a:t>Associate Officials now under EMLOA </a:t>
            </a:r>
          </a:p>
          <a:p>
            <a:pPr>
              <a:buFont typeface="Wingdings" panose="05000000000000000000" pitchFamily="2" charset="2"/>
              <a:buChar char="q"/>
              <a:defRPr/>
            </a:pPr>
            <a:r>
              <a:rPr lang="en-US" sz="2800" b="1" dirty="0"/>
              <a:t>USA Lacrosse Membership now optional</a:t>
            </a:r>
          </a:p>
          <a:p>
            <a:pPr>
              <a:buFont typeface="Wingdings" panose="05000000000000000000" pitchFamily="2" charset="2"/>
              <a:buChar char="q"/>
              <a:defRPr/>
            </a:pPr>
            <a:r>
              <a:rPr lang="en-US" sz="2800" b="1" dirty="0"/>
              <a:t>Board and By-Law Updates</a:t>
            </a:r>
          </a:p>
          <a:p>
            <a:pPr marL="25400" indent="0">
              <a:buNone/>
              <a:defRPr/>
            </a:pPr>
            <a:endParaRPr lang="en-US" sz="2800" b="1" dirty="0"/>
          </a:p>
        </p:txBody>
      </p:sp>
    </p:spTree>
    <p:extLst>
      <p:ext uri="{BB962C8B-B14F-4D97-AF65-F5344CB8AC3E}">
        <p14:creationId xmlns:p14="http://schemas.microsoft.com/office/powerpoint/2010/main" val="260605857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000"/>
                                        <p:tgtEl>
                                          <p:spTgt spid="3">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heel(1)">
                                      <p:cBhvr>
                                        <p:cTn id="16" dur="2000"/>
                                        <p:tgtEl>
                                          <p:spTgt spid="3">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heel(1)">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80B07-FF8A-3A87-86B7-673154A86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9C465-CFAD-2225-A2E8-5C5256CE5FDC}"/>
              </a:ext>
            </a:extLst>
          </p:cNvPr>
          <p:cNvSpPr>
            <a:spLocks noGrp="1"/>
          </p:cNvSpPr>
          <p:nvPr>
            <p:ph type="title"/>
          </p:nvPr>
        </p:nvSpPr>
        <p:spPr>
          <a:xfrm>
            <a:off x="2590800" y="228600"/>
            <a:ext cx="39624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3" name="Text Placeholder 2">
            <a:extLst>
              <a:ext uri="{FF2B5EF4-FFF2-40B4-BE49-F238E27FC236}">
                <a16:creationId xmlns:a16="http://schemas.microsoft.com/office/drawing/2014/main" id="{DE0B386D-045D-A194-0EF2-E8CF773BE6DF}"/>
              </a:ext>
            </a:extLst>
          </p:cNvPr>
          <p:cNvSpPr>
            <a:spLocks noGrp="1"/>
          </p:cNvSpPr>
          <p:nvPr>
            <p:ph type="body" idx="1"/>
          </p:nvPr>
        </p:nvSpPr>
        <p:spPr>
          <a:xfrm>
            <a:off x="381000" y="933450"/>
            <a:ext cx="8382000" cy="1040285"/>
          </a:xfrm>
        </p:spPr>
        <p:txBody>
          <a:bodyPr/>
          <a:lstStyle/>
          <a:p>
            <a:pPr marL="25400" indent="0" algn="ctr">
              <a:buFont typeface="Calibri"/>
              <a:buNone/>
              <a:defRPr/>
            </a:pPr>
            <a:r>
              <a:rPr lang="en-US" b="1" dirty="0"/>
              <a:t>EMLOA Organizational Update </a:t>
            </a:r>
          </a:p>
          <a:p>
            <a:pPr marL="25400" indent="0" algn="ctr">
              <a:buFont typeface="Calibri"/>
              <a:buNone/>
              <a:defRPr/>
            </a:pPr>
            <a:r>
              <a:rPr lang="en-US" b="1" dirty="0"/>
              <a:t> Fran Tarpey</a:t>
            </a:r>
            <a:endParaRPr lang="en-US" sz="2800" b="1" dirty="0"/>
          </a:p>
        </p:txBody>
      </p:sp>
      <p:sp>
        <p:nvSpPr>
          <p:cNvPr id="4" name="TextBox 3">
            <a:extLst>
              <a:ext uri="{FF2B5EF4-FFF2-40B4-BE49-F238E27FC236}">
                <a16:creationId xmlns:a16="http://schemas.microsoft.com/office/drawing/2014/main" id="{CB9308EC-A967-C6C7-3C7A-2BB821CB5543}"/>
              </a:ext>
            </a:extLst>
          </p:cNvPr>
          <p:cNvSpPr txBox="1"/>
          <p:nvPr/>
        </p:nvSpPr>
        <p:spPr>
          <a:xfrm>
            <a:off x="1447800" y="2362200"/>
            <a:ext cx="6553200" cy="1754326"/>
          </a:xfrm>
          <a:prstGeom prst="rect">
            <a:avLst/>
          </a:prstGeom>
          <a:noFill/>
        </p:spPr>
        <p:txBody>
          <a:bodyPr wrap="square" rtlCol="0">
            <a:spAutoFit/>
          </a:bodyPr>
          <a:lstStyle/>
          <a:p>
            <a:r>
              <a:rPr lang="en-US" dirty="0"/>
              <a:t>As Vice President will be filling in for President Darrell Benson</a:t>
            </a:r>
          </a:p>
          <a:p>
            <a:endParaRPr lang="en-US" dirty="0"/>
          </a:p>
          <a:p>
            <a:pPr marL="285750" indent="-285750">
              <a:buFont typeface="Arial" panose="020B0604020202020204" pitchFamily="34" charset="0"/>
              <a:buChar char="•"/>
            </a:pPr>
            <a:r>
              <a:rPr lang="en-US" dirty="0"/>
              <a:t>Welcome message for 2026</a:t>
            </a:r>
          </a:p>
          <a:p>
            <a:pPr marL="285750" indent="-285750">
              <a:buFont typeface="Arial" panose="020B0604020202020204" pitchFamily="34" charset="0"/>
              <a:buChar char="•"/>
            </a:pPr>
            <a:r>
              <a:rPr lang="en-US" dirty="0"/>
              <a:t>Overseeing all EMLOA business, concerns and suggestions</a:t>
            </a:r>
          </a:p>
          <a:p>
            <a:pPr marL="285750" indent="-285750">
              <a:buFont typeface="Arial" panose="020B0604020202020204" pitchFamily="34" charset="0"/>
              <a:buChar char="•"/>
            </a:pPr>
            <a:r>
              <a:rPr lang="en-US" dirty="0"/>
              <a:t>In contact with Darrell seeking his guidance as our long-time leader</a:t>
            </a:r>
          </a:p>
        </p:txBody>
      </p:sp>
    </p:spTree>
    <p:extLst>
      <p:ext uri="{BB962C8B-B14F-4D97-AF65-F5344CB8AC3E}">
        <p14:creationId xmlns:p14="http://schemas.microsoft.com/office/powerpoint/2010/main" val="215820572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2DB3A-BABA-F2A1-BEE0-22CFC6C42E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E52329-D300-BF8F-6BE1-D8601E924B1C}"/>
              </a:ext>
            </a:extLst>
          </p:cNvPr>
          <p:cNvSpPr>
            <a:spLocks noGrp="1"/>
          </p:cNvSpPr>
          <p:nvPr>
            <p:ph type="title"/>
          </p:nvPr>
        </p:nvSpPr>
        <p:spPr>
          <a:xfrm>
            <a:off x="2667000" y="228802"/>
            <a:ext cx="38100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3" name="Text Placeholder 2">
            <a:extLst>
              <a:ext uri="{FF2B5EF4-FFF2-40B4-BE49-F238E27FC236}">
                <a16:creationId xmlns:a16="http://schemas.microsoft.com/office/drawing/2014/main" id="{27972C38-40B6-89F6-303E-A0DD39BB408E}"/>
              </a:ext>
            </a:extLst>
          </p:cNvPr>
          <p:cNvSpPr>
            <a:spLocks noGrp="1"/>
          </p:cNvSpPr>
          <p:nvPr>
            <p:ph type="body" idx="1"/>
          </p:nvPr>
        </p:nvSpPr>
        <p:spPr>
          <a:xfrm>
            <a:off x="381000" y="933450"/>
            <a:ext cx="8382000" cy="520142"/>
          </a:xfrm>
        </p:spPr>
        <p:txBody>
          <a:bodyPr/>
          <a:lstStyle/>
          <a:p>
            <a:pPr marL="25400" indent="0" algn="ctr">
              <a:buFont typeface="Calibri"/>
              <a:buNone/>
              <a:defRPr/>
            </a:pPr>
            <a:r>
              <a:rPr lang="en-US" b="1" dirty="0"/>
              <a:t>EMLOA By-Law Update </a:t>
            </a:r>
            <a:endParaRPr lang="en-US" sz="2800" b="1" dirty="0"/>
          </a:p>
        </p:txBody>
      </p:sp>
      <p:sp>
        <p:nvSpPr>
          <p:cNvPr id="4" name="TextBox 3">
            <a:extLst>
              <a:ext uri="{FF2B5EF4-FFF2-40B4-BE49-F238E27FC236}">
                <a16:creationId xmlns:a16="http://schemas.microsoft.com/office/drawing/2014/main" id="{0E5E3CAF-E056-93BB-4D31-DFA9331ED096}"/>
              </a:ext>
            </a:extLst>
          </p:cNvPr>
          <p:cNvSpPr txBox="1"/>
          <p:nvPr/>
        </p:nvSpPr>
        <p:spPr>
          <a:xfrm>
            <a:off x="2286000" y="1600200"/>
            <a:ext cx="4552785" cy="523220"/>
          </a:xfrm>
          <a:prstGeom prst="rect">
            <a:avLst/>
          </a:prstGeom>
          <a:noFill/>
        </p:spPr>
        <p:txBody>
          <a:bodyPr wrap="none" rtlCol="0">
            <a:spAutoFit/>
          </a:bodyPr>
          <a:lstStyle/>
          <a:p>
            <a:r>
              <a:rPr lang="en-US" sz="2800" b="1" dirty="0">
                <a:solidFill>
                  <a:srgbClr val="0070C0"/>
                </a:solidFill>
              </a:rPr>
              <a:t>Randy Wong --  Secretary</a:t>
            </a:r>
          </a:p>
        </p:txBody>
      </p:sp>
      <p:sp>
        <p:nvSpPr>
          <p:cNvPr id="5" name="TextBox 4">
            <a:extLst>
              <a:ext uri="{FF2B5EF4-FFF2-40B4-BE49-F238E27FC236}">
                <a16:creationId xmlns:a16="http://schemas.microsoft.com/office/drawing/2014/main" id="{63CA2B5C-74D5-BFC3-3297-C4C4C330FD0A}"/>
              </a:ext>
            </a:extLst>
          </p:cNvPr>
          <p:cNvSpPr txBox="1"/>
          <p:nvPr/>
        </p:nvSpPr>
        <p:spPr>
          <a:xfrm>
            <a:off x="1219200" y="2514600"/>
            <a:ext cx="6629400" cy="3139321"/>
          </a:xfrm>
          <a:prstGeom prst="rect">
            <a:avLst/>
          </a:prstGeom>
          <a:noFill/>
        </p:spPr>
        <p:txBody>
          <a:bodyPr wrap="square" rtlCol="0">
            <a:spAutoFit/>
          </a:bodyPr>
          <a:lstStyle/>
          <a:p>
            <a:r>
              <a:rPr lang="en-US" dirty="0"/>
              <a:t>Randy has assumed the task of reviewing EMLOA’s bylaws</a:t>
            </a:r>
          </a:p>
          <a:p>
            <a:r>
              <a:rPr lang="en-US" b="1" dirty="0"/>
              <a:t>To date </a:t>
            </a:r>
          </a:p>
          <a:p>
            <a:pPr marL="285750" indent="-285750">
              <a:buFont typeface="Arial" panose="020B0604020202020204" pitchFamily="34" charset="0"/>
              <a:buChar char="•"/>
            </a:pPr>
            <a:r>
              <a:rPr lang="en-US" dirty="0"/>
              <a:t>Collected input from existing Board of Directors</a:t>
            </a:r>
          </a:p>
          <a:p>
            <a:pPr marL="285750" indent="-285750">
              <a:buFont typeface="Arial" panose="020B0604020202020204" pitchFamily="34" charset="0"/>
              <a:buChar char="•"/>
            </a:pPr>
            <a:r>
              <a:rPr lang="en-US" dirty="0"/>
              <a:t>Collected input from various veteran EMLOA members</a:t>
            </a:r>
          </a:p>
          <a:p>
            <a:r>
              <a:rPr lang="en-US" b="1" dirty="0"/>
              <a:t>Upcoming</a:t>
            </a:r>
          </a:p>
          <a:p>
            <a:pPr marL="285750" indent="-285750">
              <a:buFont typeface="Arial" panose="020B0604020202020204" pitchFamily="34" charset="0"/>
              <a:buChar char="•"/>
            </a:pPr>
            <a:r>
              <a:rPr lang="en-US" dirty="0"/>
              <a:t>Will be soliciting suggestions from membership</a:t>
            </a:r>
          </a:p>
          <a:p>
            <a:pPr marL="285750" indent="-285750">
              <a:buFont typeface="Arial" panose="020B0604020202020204" pitchFamily="34" charset="0"/>
              <a:buChar char="•"/>
            </a:pPr>
            <a:r>
              <a:rPr lang="en-US" dirty="0"/>
              <a:t>Will accept volunteer help with the project</a:t>
            </a:r>
          </a:p>
          <a:p>
            <a:pPr marL="285750" indent="-285750">
              <a:buFont typeface="Arial" panose="020B0604020202020204" pitchFamily="34" charset="0"/>
              <a:buChar char="•"/>
            </a:pPr>
            <a:r>
              <a:rPr lang="en-US" dirty="0"/>
              <a:t>Plan is to have a re-write complete prior to the 2027 season</a:t>
            </a:r>
          </a:p>
          <a:p>
            <a:pPr marL="285750" indent="-285750">
              <a:buFont typeface="Arial" panose="020B0604020202020204" pitchFamily="34" charset="0"/>
              <a:buChar char="•"/>
            </a:pPr>
            <a:endParaRPr lang="en-US" dirty="0"/>
          </a:p>
          <a:p>
            <a:pPr algn="ctr"/>
            <a:r>
              <a:rPr lang="en-US" b="1" u="sng" dirty="0">
                <a:hlinkClick r:id="rId2"/>
              </a:rPr>
              <a:t>39laxref@gmail.com</a:t>
            </a:r>
            <a:endParaRPr lang="en-US" dirty="0"/>
          </a:p>
          <a:p>
            <a:endParaRPr lang="en-US" dirty="0"/>
          </a:p>
        </p:txBody>
      </p:sp>
    </p:spTree>
    <p:extLst>
      <p:ext uri="{BB962C8B-B14F-4D97-AF65-F5344CB8AC3E}">
        <p14:creationId xmlns:p14="http://schemas.microsoft.com/office/powerpoint/2010/main" val="256208909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DB9A-26E7-D563-C24D-56F0706B199A}"/>
              </a:ext>
            </a:extLst>
          </p:cNvPr>
          <p:cNvSpPr>
            <a:spLocks noGrp="1"/>
          </p:cNvSpPr>
          <p:nvPr>
            <p:ph type="title"/>
          </p:nvPr>
        </p:nvSpPr>
        <p:spPr>
          <a:xfrm>
            <a:off x="2514600" y="76402"/>
            <a:ext cx="38862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12291" name="Text Placeholder 2">
            <a:extLst>
              <a:ext uri="{FF2B5EF4-FFF2-40B4-BE49-F238E27FC236}">
                <a16:creationId xmlns:a16="http://schemas.microsoft.com/office/drawing/2014/main" id="{92C84084-A339-C74C-C21C-B07A202DB9FC}"/>
              </a:ext>
            </a:extLst>
          </p:cNvPr>
          <p:cNvSpPr>
            <a:spLocks noGrp="1"/>
          </p:cNvSpPr>
          <p:nvPr>
            <p:ph type="body" idx="1"/>
          </p:nvPr>
        </p:nvSpPr>
        <p:spPr>
          <a:xfrm>
            <a:off x="381000" y="685800"/>
            <a:ext cx="8153400" cy="5666167"/>
          </a:xfrm>
        </p:spPr>
        <p:txBody>
          <a:bodyPr/>
          <a:lstStyle/>
          <a:p>
            <a:pPr marL="25400" indent="0">
              <a:spcBef>
                <a:spcPts val="638"/>
              </a:spcBef>
              <a:spcAft>
                <a:spcPct val="0"/>
              </a:spcAft>
              <a:buClr>
                <a:srgbClr val="000000"/>
              </a:buClr>
              <a:buFont typeface="Calibri"/>
              <a:buNone/>
              <a:defRPr/>
            </a:pPr>
            <a:r>
              <a:rPr lang="en-US" b="1" dirty="0"/>
              <a:t>Business and Other Updates</a:t>
            </a:r>
            <a:endParaRPr lang="en-US" altLang="en-US" sz="2800" b="1" dirty="0"/>
          </a:p>
          <a:p>
            <a:pPr marL="25400" indent="0">
              <a:spcBef>
                <a:spcPts val="638"/>
              </a:spcBef>
              <a:spcAft>
                <a:spcPct val="0"/>
              </a:spcAft>
              <a:buClr>
                <a:srgbClr val="000000"/>
              </a:buClr>
              <a:buFont typeface="Calibri"/>
              <a:buNone/>
              <a:defRPr/>
            </a:pPr>
            <a:r>
              <a:rPr lang="en-US" altLang="en-US" b="1" dirty="0">
                <a:solidFill>
                  <a:srgbClr val="C00000"/>
                </a:solidFill>
                <a:latin typeface="+mj-lt"/>
              </a:rPr>
              <a:t>Associate Officials Program</a:t>
            </a:r>
          </a:p>
          <a:p>
            <a:pPr>
              <a:spcBef>
                <a:spcPts val="638"/>
              </a:spcBef>
              <a:spcAft>
                <a:spcPts val="600"/>
              </a:spcAft>
              <a:buClr>
                <a:srgbClr val="000000"/>
              </a:buClr>
              <a:defRPr/>
            </a:pPr>
            <a:r>
              <a:rPr lang="en-US" altLang="en-US" b="1" dirty="0"/>
              <a:t>AO’s will now have certification card and master list of AO’s be posted</a:t>
            </a:r>
          </a:p>
          <a:p>
            <a:pPr>
              <a:spcBef>
                <a:spcPts val="638"/>
              </a:spcBef>
              <a:spcAft>
                <a:spcPts val="600"/>
              </a:spcAft>
              <a:buClr>
                <a:srgbClr val="000000"/>
              </a:buClr>
              <a:defRPr/>
            </a:pPr>
            <a:r>
              <a:rPr lang="en-US" altLang="en-US" b="1" dirty="0"/>
              <a:t>Over 300 AO’s, many experienced and talented AO’s, some newer and younger not as strong</a:t>
            </a:r>
          </a:p>
          <a:p>
            <a:pPr>
              <a:spcBef>
                <a:spcPts val="638"/>
              </a:spcBef>
              <a:spcAft>
                <a:spcPts val="600"/>
              </a:spcAft>
              <a:buClr>
                <a:srgbClr val="000000"/>
              </a:buClr>
              <a:defRPr/>
            </a:pPr>
            <a:r>
              <a:rPr lang="en-US" altLang="en-US" b="1" dirty="0"/>
              <a:t>EMLOA officials need to HAVE THEIR BACK at all times – keep Coaches and Parents away! </a:t>
            </a:r>
          </a:p>
          <a:p>
            <a:pPr>
              <a:spcBef>
                <a:spcPts val="638"/>
              </a:spcBef>
              <a:spcAft>
                <a:spcPts val="600"/>
              </a:spcAft>
              <a:buClr>
                <a:srgbClr val="000000"/>
              </a:buClr>
              <a:defRPr/>
            </a:pPr>
            <a:r>
              <a:rPr lang="en-US" altLang="en-US" b="1" dirty="0"/>
              <a:t>If they miss a call, YOU MAKE THE CALL!</a:t>
            </a:r>
          </a:p>
          <a:p>
            <a:pPr marL="25400" indent="0">
              <a:spcBef>
                <a:spcPts val="638"/>
              </a:spcBef>
              <a:spcAft>
                <a:spcPct val="0"/>
              </a:spcAft>
              <a:buClr>
                <a:srgbClr val="000000"/>
              </a:buClr>
              <a:buFont typeface="Calibri" panose="020F0502020204030204" pitchFamily="34" charset="0"/>
              <a:buNone/>
              <a:defRPr/>
            </a:pPr>
            <a:endParaRPr lang="en-US" altLang="en-US" sz="2800" b="1"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4BC5-8BEF-1D54-4422-12602ECF4ED2}"/>
              </a:ext>
            </a:extLst>
          </p:cNvPr>
          <p:cNvSpPr>
            <a:spLocks noGrp="1"/>
          </p:cNvSpPr>
          <p:nvPr>
            <p:ph type="title"/>
          </p:nvPr>
        </p:nvSpPr>
        <p:spPr>
          <a:xfrm>
            <a:off x="2514600" y="304800"/>
            <a:ext cx="4267200" cy="664797"/>
          </a:xfrm>
        </p:spPr>
        <p:txBody>
          <a:bodyPr/>
          <a:lstStyle/>
          <a:p>
            <a:r>
              <a:rPr lang="en-US" b="1" spc="0" dirty="0">
                <a:ln w="22225">
                  <a:solidFill>
                    <a:schemeClr val="accent2"/>
                  </a:solidFill>
                  <a:prstDash val="solid"/>
                </a:ln>
                <a:solidFill>
                  <a:srgbClr val="FF0000"/>
                </a:solidFill>
                <a:effectLst/>
              </a:rPr>
              <a:t>Annual Meeting</a:t>
            </a:r>
            <a:endParaRPr lang="en-US" dirty="0"/>
          </a:p>
        </p:txBody>
      </p:sp>
      <p:sp>
        <p:nvSpPr>
          <p:cNvPr id="3" name="Text Placeholder 2">
            <a:extLst>
              <a:ext uri="{FF2B5EF4-FFF2-40B4-BE49-F238E27FC236}">
                <a16:creationId xmlns:a16="http://schemas.microsoft.com/office/drawing/2014/main" id="{D8B1F48E-FAD9-1F96-4D97-D66AE8EBB801}"/>
              </a:ext>
            </a:extLst>
          </p:cNvPr>
          <p:cNvSpPr>
            <a:spLocks noGrp="1"/>
          </p:cNvSpPr>
          <p:nvPr>
            <p:ph type="body" idx="1"/>
          </p:nvPr>
        </p:nvSpPr>
        <p:spPr>
          <a:xfrm>
            <a:off x="457200" y="1031456"/>
            <a:ext cx="8382000" cy="520142"/>
          </a:xfrm>
        </p:spPr>
        <p:txBody>
          <a:bodyPr/>
          <a:lstStyle/>
          <a:p>
            <a:r>
              <a:rPr lang="en-US" dirty="0"/>
              <a:t>Public Relations and Promotions for EMLOA</a:t>
            </a:r>
          </a:p>
        </p:txBody>
      </p:sp>
      <p:sp>
        <p:nvSpPr>
          <p:cNvPr id="4" name="TextBox 3">
            <a:extLst>
              <a:ext uri="{FF2B5EF4-FFF2-40B4-BE49-F238E27FC236}">
                <a16:creationId xmlns:a16="http://schemas.microsoft.com/office/drawing/2014/main" id="{6D5D82CD-B66F-1318-6602-1CED0A761DBF}"/>
              </a:ext>
            </a:extLst>
          </p:cNvPr>
          <p:cNvSpPr txBox="1"/>
          <p:nvPr/>
        </p:nvSpPr>
        <p:spPr>
          <a:xfrm>
            <a:off x="2057400" y="1663172"/>
            <a:ext cx="4322658" cy="1754326"/>
          </a:xfrm>
          <a:prstGeom prst="rect">
            <a:avLst/>
          </a:prstGeom>
          <a:noFill/>
        </p:spPr>
        <p:txBody>
          <a:bodyPr wrap="none" rtlCol="0">
            <a:spAutoFit/>
          </a:bodyPr>
          <a:lstStyle/>
          <a:p>
            <a:pPr algn="ctr"/>
            <a:r>
              <a:rPr lang="en-US" dirty="0"/>
              <a:t>Ben Forman  3</a:t>
            </a:r>
            <a:r>
              <a:rPr lang="en-US" baseline="30000" dirty="0"/>
              <a:t>rd</a:t>
            </a:r>
            <a:r>
              <a:rPr lang="en-US" dirty="0"/>
              <a:t> year official </a:t>
            </a:r>
          </a:p>
          <a:p>
            <a:pPr algn="ctr"/>
            <a:r>
              <a:rPr lang="en-US" dirty="0"/>
              <a:t> </a:t>
            </a:r>
            <a:r>
              <a:rPr lang="en-US" dirty="0">
                <a:hlinkClick r:id="rId2"/>
              </a:rPr>
              <a:t>formanb.41@gmail.com</a:t>
            </a:r>
            <a:endParaRPr lang="en-US" dirty="0"/>
          </a:p>
          <a:p>
            <a:pPr algn="ctr"/>
            <a:r>
              <a:rPr lang="en-US" dirty="0">
                <a:hlinkClick r:id="rId3"/>
              </a:rPr>
              <a:t>www.benforman.com</a:t>
            </a:r>
            <a:r>
              <a:rPr lang="en-US" dirty="0"/>
              <a:t>  </a:t>
            </a:r>
          </a:p>
          <a:p>
            <a:pPr algn="ctr"/>
            <a:endParaRPr lang="en-US" dirty="0"/>
          </a:p>
          <a:p>
            <a:pPr algn="ctr"/>
            <a:r>
              <a:rPr lang="en-US" dirty="0"/>
              <a:t>  </a:t>
            </a:r>
            <a:r>
              <a:rPr lang="en-US" b="1" u="sng" dirty="0">
                <a:hlinkClick r:id="rId4"/>
              </a:rPr>
              <a:t>Stripes Sizzle Reel Work In Progress</a:t>
            </a:r>
            <a:endParaRPr lang="en-US" b="1" u="sng" dirty="0"/>
          </a:p>
          <a:p>
            <a:pPr algn="ctr"/>
            <a:r>
              <a:rPr lang="en-US" u="sng" dirty="0">
                <a:hlinkClick r:id="rId5"/>
              </a:rPr>
              <a:t>EMLOA Vimeo</a:t>
            </a:r>
            <a:endParaRPr lang="en-US" dirty="0"/>
          </a:p>
        </p:txBody>
      </p:sp>
      <p:pic>
        <p:nvPicPr>
          <p:cNvPr id="7" name="Picture 6">
            <a:extLst>
              <a:ext uri="{FF2B5EF4-FFF2-40B4-BE49-F238E27FC236}">
                <a16:creationId xmlns:a16="http://schemas.microsoft.com/office/drawing/2014/main" id="{60B9A03B-7E72-6DC0-D125-2090CBD86669}"/>
              </a:ext>
            </a:extLst>
          </p:cNvPr>
          <p:cNvPicPr>
            <a:picLocks noChangeAspect="1"/>
          </p:cNvPicPr>
          <p:nvPr/>
        </p:nvPicPr>
        <p:blipFill>
          <a:blip r:embed="rId6">
            <a:extLst>
              <a:ext uri="{28A0092B-C50C-407E-A947-70E740481C1C}">
                <a14:useLocalDpi xmlns:a14="http://schemas.microsoft.com/office/drawing/2010/main" val="0"/>
              </a:ext>
            </a:extLst>
          </a:blip>
          <a:srcRect l="-167" t="10500" r="25919" b="10499"/>
          <a:stretch>
            <a:fillRect/>
          </a:stretch>
        </p:blipFill>
        <p:spPr>
          <a:xfrm>
            <a:off x="457200" y="4013559"/>
            <a:ext cx="1295400" cy="1622653"/>
          </a:xfrm>
          <a:prstGeom prst="rect">
            <a:avLst/>
          </a:prstGeom>
        </p:spPr>
      </p:pic>
      <p:pic>
        <p:nvPicPr>
          <p:cNvPr id="8" name="Picture 7">
            <a:extLst>
              <a:ext uri="{FF2B5EF4-FFF2-40B4-BE49-F238E27FC236}">
                <a16:creationId xmlns:a16="http://schemas.microsoft.com/office/drawing/2014/main" id="{5D6BFBAA-D526-97B0-DEBC-6DCA1C921D84}"/>
              </a:ext>
            </a:extLst>
          </p:cNvPr>
          <p:cNvPicPr>
            <a:picLocks noChangeAspect="1"/>
          </p:cNvPicPr>
          <p:nvPr/>
        </p:nvPicPr>
        <p:blipFill>
          <a:blip r:embed="rId7"/>
          <a:srcRect l="4286" t="18141" r="34762" b="21681"/>
          <a:stretch>
            <a:fillRect/>
          </a:stretch>
        </p:blipFill>
        <p:spPr>
          <a:xfrm>
            <a:off x="2316858" y="3954869"/>
            <a:ext cx="1582440" cy="1681343"/>
          </a:xfrm>
          <a:prstGeom prst="rect">
            <a:avLst/>
          </a:prstGeom>
        </p:spPr>
      </p:pic>
      <p:pic>
        <p:nvPicPr>
          <p:cNvPr id="9" name="Picture 8">
            <a:extLst>
              <a:ext uri="{FF2B5EF4-FFF2-40B4-BE49-F238E27FC236}">
                <a16:creationId xmlns:a16="http://schemas.microsoft.com/office/drawing/2014/main" id="{1EE554D4-858C-F55C-27B1-3335D0A8B296}"/>
              </a:ext>
            </a:extLst>
          </p:cNvPr>
          <p:cNvPicPr>
            <a:picLocks noChangeAspect="1"/>
          </p:cNvPicPr>
          <p:nvPr/>
        </p:nvPicPr>
        <p:blipFill>
          <a:blip r:embed="rId8"/>
          <a:srcRect l="18333" t="21250" r="40000" b="36250"/>
          <a:stretch>
            <a:fillRect/>
          </a:stretch>
        </p:blipFill>
        <p:spPr>
          <a:xfrm>
            <a:off x="7467601" y="3954869"/>
            <a:ext cx="1251466" cy="1701994"/>
          </a:xfrm>
          <a:prstGeom prst="rect">
            <a:avLst/>
          </a:prstGeom>
        </p:spPr>
      </p:pic>
      <p:pic>
        <p:nvPicPr>
          <p:cNvPr id="10" name="Picture 9">
            <a:extLst>
              <a:ext uri="{FF2B5EF4-FFF2-40B4-BE49-F238E27FC236}">
                <a16:creationId xmlns:a16="http://schemas.microsoft.com/office/drawing/2014/main" id="{54A01195-B6F9-A50F-7F6C-40019A63F302}"/>
              </a:ext>
            </a:extLst>
          </p:cNvPr>
          <p:cNvPicPr>
            <a:picLocks noChangeAspect="1"/>
          </p:cNvPicPr>
          <p:nvPr/>
        </p:nvPicPr>
        <p:blipFill>
          <a:blip r:embed="rId9"/>
          <a:srcRect l="11319" t="9374" r="4066" b="-1"/>
          <a:stretch>
            <a:fillRect/>
          </a:stretch>
        </p:blipFill>
        <p:spPr>
          <a:xfrm>
            <a:off x="4463556" y="3907793"/>
            <a:ext cx="2318244" cy="1820166"/>
          </a:xfrm>
          <a:prstGeom prst="rect">
            <a:avLst/>
          </a:prstGeom>
        </p:spPr>
      </p:pic>
    </p:spTree>
    <p:extLst>
      <p:ext uri="{BB962C8B-B14F-4D97-AF65-F5344CB8AC3E}">
        <p14:creationId xmlns:p14="http://schemas.microsoft.com/office/powerpoint/2010/main" val="70828456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C969-F052-5404-A096-1704E707047B}"/>
              </a:ext>
            </a:extLst>
          </p:cNvPr>
          <p:cNvSpPr>
            <a:spLocks noGrp="1"/>
          </p:cNvSpPr>
          <p:nvPr>
            <p:ph type="title"/>
          </p:nvPr>
        </p:nvSpPr>
        <p:spPr>
          <a:xfrm>
            <a:off x="952500" y="76200"/>
            <a:ext cx="7239000" cy="664797"/>
          </a:xfrm>
        </p:spPr>
        <p:txBody>
          <a:bodyPr/>
          <a:lstStyle/>
          <a:p>
            <a:r>
              <a:rPr lang="en-US" dirty="0"/>
              <a:t>	</a:t>
            </a:r>
            <a:r>
              <a:rPr lang="en-US" b="1" spc="0" dirty="0">
                <a:ln w="22225">
                  <a:solidFill>
                    <a:schemeClr val="accent2"/>
                  </a:solidFill>
                  <a:prstDash val="solid"/>
                </a:ln>
                <a:solidFill>
                  <a:schemeClr val="accent2">
                    <a:lumMod val="40000"/>
                    <a:lumOff val="60000"/>
                  </a:schemeClr>
                </a:solidFill>
                <a:effectLst/>
              </a:rPr>
              <a:t>What’s new for 2026</a:t>
            </a:r>
            <a:endParaRPr lang="en-US" dirty="0"/>
          </a:p>
        </p:txBody>
      </p:sp>
      <p:sp>
        <p:nvSpPr>
          <p:cNvPr id="3" name="Text Placeholder 2">
            <a:extLst>
              <a:ext uri="{FF2B5EF4-FFF2-40B4-BE49-F238E27FC236}">
                <a16:creationId xmlns:a16="http://schemas.microsoft.com/office/drawing/2014/main" id="{2A62C6A1-52CC-682F-555C-482393A5D4C3}"/>
              </a:ext>
            </a:extLst>
          </p:cNvPr>
          <p:cNvSpPr>
            <a:spLocks noGrp="1"/>
          </p:cNvSpPr>
          <p:nvPr>
            <p:ph type="body" idx="1"/>
          </p:nvPr>
        </p:nvSpPr>
        <p:spPr>
          <a:xfrm>
            <a:off x="381000" y="685800"/>
            <a:ext cx="8610600" cy="5883149"/>
          </a:xfrm>
        </p:spPr>
        <p:txBody>
          <a:bodyPr/>
          <a:lstStyle/>
          <a:p>
            <a:r>
              <a:rPr lang="en-US" sz="2800" dirty="0"/>
              <a:t>USALacrosse is no longer a mandated membership.</a:t>
            </a:r>
          </a:p>
          <a:p>
            <a:r>
              <a:rPr lang="en-US" sz="2800" dirty="0"/>
              <a:t>EMLOA has purchased NFHS rule books for all members.</a:t>
            </a:r>
          </a:p>
          <a:p>
            <a:r>
              <a:rPr lang="en-US" sz="2800" dirty="0"/>
              <a:t>Liability insurance now purchased by EMLOA for all “</a:t>
            </a:r>
            <a:r>
              <a:rPr lang="en-US" sz="2800" dirty="0" err="1"/>
              <a:t>compliant”members</a:t>
            </a:r>
            <a:r>
              <a:rPr lang="en-US" dirty="0"/>
              <a:t>. </a:t>
            </a:r>
          </a:p>
          <a:p>
            <a:pPr lvl="2">
              <a:buFont typeface="Wingdings" panose="05000000000000000000" pitchFamily="2" charset="2"/>
              <a:buChar char="q"/>
            </a:pPr>
            <a:r>
              <a:rPr lang="en-US" sz="2000" dirty="0"/>
              <a:t>List to be forwarded to Sadler Insurance prior to first scrimmages. </a:t>
            </a:r>
          </a:p>
          <a:p>
            <a:pPr lvl="2">
              <a:buFont typeface="Wingdings" panose="05000000000000000000" pitchFamily="2" charset="2"/>
              <a:buChar char="q"/>
            </a:pPr>
            <a:r>
              <a:rPr lang="en-US" sz="2000" dirty="0"/>
              <a:t>Policy will be in effect for calendar year.  Note this policy does </a:t>
            </a:r>
          </a:p>
          <a:p>
            <a:pPr marL="1447800" lvl="3" indent="0">
              <a:buNone/>
            </a:pPr>
            <a:r>
              <a:rPr lang="en-US" sz="2000" dirty="0"/>
              <a:t>NOT have game fee replacement insurance, but it is available via USLAX or NASO.  </a:t>
            </a:r>
          </a:p>
          <a:p>
            <a:r>
              <a:rPr lang="en-US" sz="2800" dirty="0"/>
              <a:t>Expenses have been streamlined for better tracking and payments.  Swag program falls into this category.</a:t>
            </a:r>
          </a:p>
          <a:p>
            <a:pPr marL="508000" indent="-457200"/>
            <a:r>
              <a:rPr lang="en-US" sz="2800" dirty="0"/>
              <a:t>EMLOA is now an approved non-profit by Mass. This means a sales tax exemption of just under $500 yearly.</a:t>
            </a:r>
          </a:p>
          <a:p>
            <a:endParaRPr lang="en-US" dirty="0"/>
          </a:p>
          <a:p>
            <a:endParaRPr lang="en-US" dirty="0"/>
          </a:p>
        </p:txBody>
      </p:sp>
    </p:spTree>
    <p:extLst>
      <p:ext uri="{BB962C8B-B14F-4D97-AF65-F5344CB8AC3E}">
        <p14:creationId xmlns:p14="http://schemas.microsoft.com/office/powerpoint/2010/main" val="344610105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F6190-9FC4-0E73-76B5-0B75EA293142}"/>
              </a:ext>
            </a:extLst>
          </p:cNvPr>
          <p:cNvSpPr>
            <a:spLocks noGrp="1"/>
          </p:cNvSpPr>
          <p:nvPr>
            <p:ph type="title"/>
          </p:nvPr>
        </p:nvSpPr>
        <p:spPr>
          <a:xfrm>
            <a:off x="2590800" y="381202"/>
            <a:ext cx="37338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20483" name="Text Placeholder 2">
            <a:extLst>
              <a:ext uri="{FF2B5EF4-FFF2-40B4-BE49-F238E27FC236}">
                <a16:creationId xmlns:a16="http://schemas.microsoft.com/office/drawing/2014/main" id="{2F440706-BA56-0688-4A90-9DA1C3E96834}"/>
              </a:ext>
            </a:extLst>
          </p:cNvPr>
          <p:cNvSpPr>
            <a:spLocks noGrp="1"/>
          </p:cNvSpPr>
          <p:nvPr>
            <p:ph type="body" idx="1"/>
          </p:nvPr>
        </p:nvSpPr>
        <p:spPr>
          <a:xfrm>
            <a:off x="381000" y="762000"/>
            <a:ext cx="8153400" cy="2523768"/>
          </a:xfrm>
        </p:spPr>
        <p:txBody>
          <a:bodyPr/>
          <a:lstStyle/>
          <a:p>
            <a:pPr marL="25400" indent="0">
              <a:spcBef>
                <a:spcPts val="638"/>
              </a:spcBef>
              <a:spcAft>
                <a:spcPct val="0"/>
              </a:spcAft>
              <a:buClr>
                <a:srgbClr val="000000"/>
              </a:buClr>
              <a:buFont typeface="Calibri" panose="020F0502020204030204" pitchFamily="34" charset="0"/>
              <a:buNone/>
            </a:pPr>
            <a:endParaRPr lang="en-US" altLang="en-US" b="1" dirty="0"/>
          </a:p>
          <a:p>
            <a:pPr marL="25400" indent="0">
              <a:spcBef>
                <a:spcPts val="638"/>
              </a:spcBef>
              <a:spcAft>
                <a:spcPct val="0"/>
              </a:spcAft>
              <a:buClr>
                <a:srgbClr val="000000"/>
              </a:buClr>
              <a:buFont typeface="Calibri" panose="020F0502020204030204" pitchFamily="34" charset="0"/>
              <a:buNone/>
            </a:pPr>
            <a:r>
              <a:rPr lang="en-US" altLang="en-US" b="1" dirty="0"/>
              <a:t>NEXT UP</a:t>
            </a:r>
          </a:p>
          <a:p>
            <a:pPr marL="25400" indent="0" algn="ctr">
              <a:spcBef>
                <a:spcPts val="638"/>
              </a:spcBef>
              <a:spcAft>
                <a:spcPct val="0"/>
              </a:spcAft>
              <a:buClr>
                <a:srgbClr val="000000"/>
              </a:buClr>
              <a:buFont typeface="Calibri" panose="020F0502020204030204" pitchFamily="34" charset="0"/>
              <a:buNone/>
            </a:pPr>
            <a:endParaRPr lang="en-US" altLang="en-US" sz="4800" b="1" dirty="0">
              <a:effectLst>
                <a:outerShdw blurRad="50800" dist="50800" dir="5400000" algn="ctr" rotWithShape="0">
                  <a:srgbClr val="FFC000"/>
                </a:outerShdw>
                <a:reflection blurRad="6350" stA="55000" endA="300" endPos="45500" dir="5400000" sy="-100000" algn="bl" rotWithShape="0"/>
              </a:effectLst>
            </a:endParaRPr>
          </a:p>
          <a:p>
            <a:pPr marL="25400" indent="0" algn="ctr">
              <a:spcBef>
                <a:spcPts val="638"/>
              </a:spcBef>
              <a:spcAft>
                <a:spcPct val="0"/>
              </a:spcAft>
              <a:buClr>
                <a:srgbClr val="000000"/>
              </a:buClr>
              <a:buFont typeface="Calibri" panose="020F0502020204030204" pitchFamily="34" charset="0"/>
              <a:buNone/>
            </a:pPr>
            <a:r>
              <a:rPr lang="en-US" altLang="en-US" sz="4800" b="1" dirty="0">
                <a:effectLst>
                  <a:outerShdw blurRad="50800" dist="50800" dir="5400000" algn="ctr" rotWithShape="0">
                    <a:srgbClr val="FFC000"/>
                  </a:outerShdw>
                  <a:reflection blurRad="6350" stA="55000" endA="300" endPos="45500" dir="5400000" sy="-100000" algn="bl" rotWithShape="0"/>
                </a:effectLst>
              </a:rPr>
              <a:t>Compliance</a:t>
            </a:r>
            <a:endParaRPr lang="en-US" altLang="en-US" b="1" dirty="0"/>
          </a:p>
        </p:txBody>
      </p:sp>
      <p:sp>
        <p:nvSpPr>
          <p:cNvPr id="3" name="TextBox 2">
            <a:extLst>
              <a:ext uri="{FF2B5EF4-FFF2-40B4-BE49-F238E27FC236}">
                <a16:creationId xmlns:a16="http://schemas.microsoft.com/office/drawing/2014/main" id="{B0169E60-5B8E-EBC1-466F-3EF975C78335}"/>
              </a:ext>
            </a:extLst>
          </p:cNvPr>
          <p:cNvSpPr txBox="1"/>
          <p:nvPr/>
        </p:nvSpPr>
        <p:spPr>
          <a:xfrm>
            <a:off x="2895600" y="3899927"/>
            <a:ext cx="3124200" cy="461665"/>
          </a:xfrm>
          <a:prstGeom prst="rect">
            <a:avLst/>
          </a:prstGeom>
          <a:noFill/>
        </p:spPr>
        <p:txBody>
          <a:bodyPr wrap="square">
            <a:spAutoFit/>
          </a:bodyPr>
          <a:lstStyle/>
          <a:p>
            <a:pPr marL="25400" indent="0" algn="ctr">
              <a:spcBef>
                <a:spcPts val="638"/>
              </a:spcBef>
              <a:spcAft>
                <a:spcPct val="0"/>
              </a:spcAft>
              <a:buClr>
                <a:srgbClr val="000000"/>
              </a:buClr>
              <a:buFont typeface="Calibri" panose="020F0502020204030204" pitchFamily="34" charset="0"/>
              <a:buNone/>
            </a:pPr>
            <a:r>
              <a:rPr lang="en-US" altLang="en-US" sz="2400" b="1" dirty="0"/>
              <a:t>Doug Davenport</a:t>
            </a:r>
            <a:endParaRPr lang="en-US" altLang="en-US" sz="2400" b="1" dirty="0">
              <a:effectLst>
                <a:outerShdw blurRad="50800" dist="50800" dir="5400000" algn="ctr" rotWithShape="0">
                  <a:srgbClr val="FFC000"/>
                </a:outerShdw>
                <a:reflection blurRad="6350" stA="55000" endA="300" endPos="45500" dir="5400000" sy="-100000" algn="bl" rotWithShape="0"/>
              </a:effectLst>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C0E0DD-C7E2-A49A-E3B7-4096775E668A}"/>
              </a:ext>
            </a:extLst>
          </p:cNvPr>
          <p:cNvSpPr/>
          <p:nvPr/>
        </p:nvSpPr>
        <p:spPr>
          <a:xfrm>
            <a:off x="2667000" y="376030"/>
            <a:ext cx="3549370"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Calibri"/>
                <a:ea typeface="+mn-ea"/>
                <a:cs typeface="Arial" panose="020B0604020202020204" pitchFamily="34" charset="0"/>
              </a:rPr>
              <a:t>Compliance</a:t>
            </a:r>
          </a:p>
        </p:txBody>
      </p:sp>
      <p:sp>
        <p:nvSpPr>
          <p:cNvPr id="7" name="TextBox 6">
            <a:extLst>
              <a:ext uri="{FF2B5EF4-FFF2-40B4-BE49-F238E27FC236}">
                <a16:creationId xmlns:a16="http://schemas.microsoft.com/office/drawing/2014/main" id="{3AF5F35C-B66A-EBDE-CA15-7509410A7800}"/>
              </a:ext>
            </a:extLst>
          </p:cNvPr>
          <p:cNvSpPr txBox="1"/>
          <p:nvPr/>
        </p:nvSpPr>
        <p:spPr>
          <a:xfrm>
            <a:off x="152400" y="1219200"/>
            <a:ext cx="8801100" cy="4154984"/>
          </a:xfrm>
          <a:prstGeom prst="rect">
            <a:avLst/>
          </a:prstGeom>
          <a:noFill/>
          <a:ln w="19050">
            <a:solidFill>
              <a:schemeClr val="tx1"/>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Pre-Season Requirements (Yearly)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Dues – Increased to cover cost of Insurance &amp; Rule Book </a:t>
            </a:r>
            <a:r>
              <a:rPr lang="en-US" sz="2800" dirty="0">
                <a:solidFill>
                  <a:srgbClr val="000000"/>
                </a:solidFill>
                <a:latin typeface="Calibri"/>
              </a:rPr>
              <a:t>and general expenses (Xaverian)</a:t>
            </a:r>
            <a:endPar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MIAA Background check/Registration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Passing </a:t>
            </a:r>
            <a:r>
              <a:rPr lang="en-US" sz="2800" dirty="0">
                <a:solidFill>
                  <a:srgbClr val="000000"/>
                </a:solidFill>
                <a:latin typeface="Calibri"/>
              </a:rPr>
              <a:t>of EMLOA NFHS Rules Test</a:t>
            </a: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All must be complete by Sunday, March 15</a:t>
            </a:r>
            <a:r>
              <a:rPr kumimoji="0" lang="en-US" sz="2800" b="0" i="0" u="none" strike="noStrike" kern="1200" cap="none" spc="0" normalizeH="0" baseline="30000" noProof="0" dirty="0">
                <a:ln>
                  <a:noFill/>
                </a:ln>
                <a:solidFill>
                  <a:srgbClr val="000000"/>
                </a:solidFill>
                <a:effectLst/>
                <a:uLnTx/>
                <a:uFillTx/>
                <a:latin typeface="Calibri"/>
                <a:ea typeface="+mn-ea"/>
                <a:cs typeface="Arial" panose="020B0604020202020204" pitchFamily="34" charset="0"/>
              </a:rPr>
              <a:t>th</a:t>
            </a: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to be considered a “Member in Good Standing” </a:t>
            </a:r>
            <a:endPar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74C38-C732-FE1D-D4A0-2B1AA9726C5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EE39D93-C2CE-D6B0-EF4D-DC74458DE576}"/>
              </a:ext>
            </a:extLst>
          </p:cNvPr>
          <p:cNvSpPr/>
          <p:nvPr/>
        </p:nvSpPr>
        <p:spPr>
          <a:xfrm>
            <a:off x="2667000" y="76200"/>
            <a:ext cx="3549370"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Calibri"/>
                <a:ea typeface="+mn-ea"/>
                <a:cs typeface="Arial" panose="020B0604020202020204" pitchFamily="34" charset="0"/>
              </a:rPr>
              <a:t>Compliance</a:t>
            </a:r>
          </a:p>
        </p:txBody>
      </p:sp>
      <p:sp>
        <p:nvSpPr>
          <p:cNvPr id="7" name="TextBox 6">
            <a:extLst>
              <a:ext uri="{FF2B5EF4-FFF2-40B4-BE49-F238E27FC236}">
                <a16:creationId xmlns:a16="http://schemas.microsoft.com/office/drawing/2014/main" id="{DF26174D-9DC9-4712-0A54-9CB773290AD0}"/>
              </a:ext>
            </a:extLst>
          </p:cNvPr>
          <p:cNvSpPr txBox="1"/>
          <p:nvPr/>
        </p:nvSpPr>
        <p:spPr>
          <a:xfrm>
            <a:off x="171450" y="1066800"/>
            <a:ext cx="8801100" cy="4955203"/>
          </a:xfrm>
          <a:prstGeom prst="rect">
            <a:avLst/>
          </a:prstGeom>
          <a:noFill/>
          <a:ln w="19050">
            <a:solidFill>
              <a:schemeClr val="tx1"/>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a:rPr>
              <a:t>Rules Exam</a:t>
            </a:r>
            <a:endPar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Calibri"/>
              </a:rPr>
              <a:t>Rules Exam to be sent via email from </a:t>
            </a:r>
            <a:r>
              <a:rPr lang="en-US" sz="2400" dirty="0" err="1">
                <a:solidFill>
                  <a:srgbClr val="000000"/>
                </a:solidFill>
                <a:latin typeface="Calibri"/>
              </a:rPr>
              <a:t>ClassMarker</a:t>
            </a:r>
            <a:r>
              <a:rPr lang="en-US" sz="2400" dirty="0">
                <a:solidFill>
                  <a:srgbClr val="000000"/>
                </a:solidFill>
                <a:latin typeface="Calibri"/>
              </a:rPr>
              <a:t> to all members on March 2</a:t>
            </a:r>
            <a:r>
              <a:rPr lang="en-US" sz="2400" baseline="30000" dirty="0">
                <a:solidFill>
                  <a:srgbClr val="000000"/>
                </a:solidFill>
                <a:latin typeface="Calibri"/>
              </a:rPr>
              <a:t>st  </a:t>
            </a:r>
            <a:r>
              <a:rPr kumimoji="0" lang="en-US" sz="2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Test needs to be completed by Sunday, March 15</a:t>
            </a:r>
            <a:r>
              <a:rPr kumimoji="0" lang="en-US" sz="2400" b="0" i="0" u="none" strike="noStrike" kern="1200" cap="none" spc="0" normalizeH="0" baseline="30000" noProof="0" dirty="0">
                <a:ln>
                  <a:noFill/>
                </a:ln>
                <a:solidFill>
                  <a:srgbClr val="000000"/>
                </a:solidFill>
                <a:effectLst/>
                <a:uLnTx/>
                <a:uFillTx/>
                <a:latin typeface="Calibri"/>
                <a:ea typeface="+mn-ea"/>
                <a:cs typeface="Arial" panose="020B0604020202020204" pitchFamily="34" charset="0"/>
              </a:rPr>
              <a:t>th</a:t>
            </a:r>
            <a:endParaRPr kumimoji="0" lang="en-US" sz="2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Test will be completed on </a:t>
            </a:r>
            <a:r>
              <a:rPr kumimoji="0" lang="en-US" sz="2400" b="0"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Classmarker</a:t>
            </a:r>
            <a:endParaRPr kumimoji="0" lang="en-US" sz="2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rgbClr val="000000"/>
                </a:solidFill>
                <a:effectLst/>
                <a:uLnTx/>
                <a:uFillTx/>
                <a:latin typeface="Calibri"/>
                <a:ea typeface="+mn-ea"/>
                <a:cs typeface="Arial" panose="020B0604020202020204" pitchFamily="34" charset="0"/>
              </a:rPr>
              <a:t>80% passing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rgbClr val="000000"/>
                </a:solidFill>
                <a:effectLst/>
                <a:uLnTx/>
                <a:uFillTx/>
                <a:latin typeface="Calibri"/>
                <a:ea typeface="+mn-ea"/>
                <a:cs typeface="Arial" panose="020B0604020202020204" pitchFamily="34" charset="0"/>
              </a:rPr>
              <a:t>Thanks to Steven Steinsaltz for creating the test!!</a:t>
            </a:r>
            <a:endParaRPr kumimoji="0" lang="en-US" sz="2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p>
        </p:txBody>
      </p:sp>
    </p:spTree>
    <p:extLst>
      <p:ext uri="{BB962C8B-B14F-4D97-AF65-F5344CB8AC3E}">
        <p14:creationId xmlns:p14="http://schemas.microsoft.com/office/powerpoint/2010/main" val="175782568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E300-7E20-3DD8-A134-B1C6B9DADD22}"/>
              </a:ext>
            </a:extLst>
          </p:cNvPr>
          <p:cNvSpPr>
            <a:spLocks noGrp="1"/>
          </p:cNvSpPr>
          <p:nvPr>
            <p:ph type="ctrTitle"/>
          </p:nvPr>
        </p:nvSpPr>
        <p:spPr>
          <a:xfrm>
            <a:off x="1370013" y="649288"/>
            <a:ext cx="7042150" cy="1524000"/>
          </a:xfrm>
        </p:spPr>
        <p:txBody>
          <a:bodyPr/>
          <a:lstStyle/>
          <a:p>
            <a:pPr>
              <a:defRPr/>
            </a:pPr>
            <a:endParaRPr dirty="0"/>
          </a:p>
        </p:txBody>
      </p:sp>
      <p:sp>
        <p:nvSpPr>
          <p:cNvPr id="11267" name="Subtitle 2">
            <a:extLst>
              <a:ext uri="{FF2B5EF4-FFF2-40B4-BE49-F238E27FC236}">
                <a16:creationId xmlns:a16="http://schemas.microsoft.com/office/drawing/2014/main" id="{731952EC-D922-4063-F184-6F927737B587}"/>
              </a:ext>
            </a:extLst>
          </p:cNvPr>
          <p:cNvSpPr>
            <a:spLocks noGrp="1"/>
          </p:cNvSpPr>
          <p:nvPr>
            <p:ph type="subTitle" idx="1"/>
          </p:nvPr>
        </p:nvSpPr>
        <p:spPr>
          <a:xfrm>
            <a:off x="1368425" y="4344988"/>
            <a:ext cx="7043738" cy="461962"/>
          </a:xfrm>
        </p:spPr>
        <p:txBody>
          <a:bodyPr/>
          <a:lstStyle/>
          <a:p>
            <a:pPr>
              <a:spcBef>
                <a:spcPct val="0"/>
              </a:spcBef>
            </a:pPr>
            <a:endParaRPr lang="en-US" altLang="en-US"/>
          </a:p>
        </p:txBody>
      </p:sp>
      <p:sp>
        <p:nvSpPr>
          <p:cNvPr id="4" name="Text Placeholder 3">
            <a:extLst>
              <a:ext uri="{FF2B5EF4-FFF2-40B4-BE49-F238E27FC236}">
                <a16:creationId xmlns:a16="http://schemas.microsoft.com/office/drawing/2014/main" id="{C391217B-C333-2B12-B9C3-6CF53332C660}"/>
              </a:ext>
            </a:extLst>
          </p:cNvPr>
          <p:cNvSpPr>
            <a:spLocks noGrp="1"/>
          </p:cNvSpPr>
          <p:nvPr>
            <p:ph type="body" sz="quarter" idx="10"/>
          </p:nvPr>
        </p:nvSpPr>
        <p:spPr>
          <a:xfrm>
            <a:off x="722313" y="2355850"/>
            <a:ext cx="7689850" cy="1384300"/>
          </a:xfrm>
        </p:spPr>
        <p:txBody>
          <a:bodyPr/>
          <a:lstStyle/>
          <a:p>
            <a:pPr>
              <a:defRPr/>
            </a:pPr>
            <a:endParaRPr/>
          </a:p>
        </p:txBody>
      </p:sp>
      <p:pic>
        <p:nvPicPr>
          <p:cNvPr id="11269" name="Picture 5">
            <a:extLst>
              <a:ext uri="{FF2B5EF4-FFF2-40B4-BE49-F238E27FC236}">
                <a16:creationId xmlns:a16="http://schemas.microsoft.com/office/drawing/2014/main" id="{FCCAD271-5898-34E0-84F6-6DE582A93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a:extLst>
              <a:ext uri="{FF2B5EF4-FFF2-40B4-BE49-F238E27FC236}">
                <a16:creationId xmlns:a16="http://schemas.microsoft.com/office/drawing/2014/main" id="{9FF39553-0024-40B0-DEC0-752B951EC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713" y="1411288"/>
            <a:ext cx="34290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829CD1A-53AF-E910-706C-B9BC046B8098}"/>
              </a:ext>
            </a:extLst>
          </p:cNvPr>
          <p:cNvSpPr txBox="1"/>
          <p:nvPr/>
        </p:nvSpPr>
        <p:spPr>
          <a:xfrm>
            <a:off x="6553200" y="2420938"/>
            <a:ext cx="2438400" cy="1755775"/>
          </a:xfrm>
          <a:prstGeom prst="rect">
            <a:avLst/>
          </a:prstGeom>
          <a:solidFill>
            <a:schemeClr val="accent1">
              <a:lumMod val="20000"/>
              <a:lumOff val="80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access your profile, click on your picture, or where the picture should be.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Below popup will appear</a:t>
            </a:r>
          </a:p>
        </p:txBody>
      </p:sp>
      <p:pic>
        <p:nvPicPr>
          <p:cNvPr id="11272" name="Picture 8">
            <a:extLst>
              <a:ext uri="{FF2B5EF4-FFF2-40B4-BE49-F238E27FC236}">
                <a16:creationId xmlns:a16="http://schemas.microsoft.com/office/drawing/2014/main" id="{51CCE00E-C56B-5D78-D724-17E910C60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4319588"/>
            <a:ext cx="14811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a:extLst>
              <a:ext uri="{FF2B5EF4-FFF2-40B4-BE49-F238E27FC236}">
                <a16:creationId xmlns:a16="http://schemas.microsoft.com/office/drawing/2014/main" id="{3EF0E12D-1588-ED70-9B22-84FC61D23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53999">
            <a:off x="6686551" y="3924300"/>
            <a:ext cx="34131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105E-148B-C5CA-25C5-C55D8E43560F}"/>
            </a:ext>
          </a:extLst>
        </p:cNvPr>
        <p:cNvGrpSpPr/>
        <p:nvPr/>
      </p:nvGrpSpPr>
      <p:grpSpPr>
        <a:xfrm>
          <a:off x="0" y="0"/>
          <a:ext cx="0" cy="0"/>
          <a:chOff x="0" y="0"/>
          <a:chExt cx="0" cy="0"/>
        </a:xfrm>
      </p:grpSpPr>
      <p:sp>
        <p:nvSpPr>
          <p:cNvPr id="6147" name="Google Shape;68;p1">
            <a:extLst>
              <a:ext uri="{FF2B5EF4-FFF2-40B4-BE49-F238E27FC236}">
                <a16:creationId xmlns:a16="http://schemas.microsoft.com/office/drawing/2014/main" id="{400F2125-82AB-2B21-B317-EE1CAF29D907}"/>
              </a:ext>
            </a:extLst>
          </p:cNvPr>
          <p:cNvSpPr>
            <a:spLocks noGrp="1"/>
          </p:cNvSpPr>
          <p:nvPr>
            <p:ph type="subTitle" idx="1"/>
          </p:nvPr>
        </p:nvSpPr>
        <p:spPr>
          <a:xfrm>
            <a:off x="459954" y="3276600"/>
            <a:ext cx="4267200" cy="1065213"/>
          </a:xfrm>
        </p:spPr>
        <p:txBody>
          <a:bodyPr/>
          <a:lstStyle/>
          <a:p>
            <a:pPr>
              <a:spcBef>
                <a:spcPct val="0"/>
              </a:spcBef>
              <a:buClr>
                <a:srgbClr val="000000"/>
              </a:buClr>
              <a:buSzPts val="3200"/>
              <a:buFont typeface="Calibri" panose="020F0502020204030204" pitchFamily="34" charset="0"/>
              <a:buNone/>
            </a:pPr>
            <a:r>
              <a:rPr lang="en-US" altLang="en-US" sz="2800" dirty="0"/>
              <a:t>Xaverian Bros High School</a:t>
            </a:r>
          </a:p>
          <a:p>
            <a:pPr>
              <a:spcBef>
                <a:spcPct val="0"/>
              </a:spcBef>
              <a:buClr>
                <a:srgbClr val="000000"/>
              </a:buClr>
              <a:buSzPts val="3200"/>
              <a:buFont typeface="Calibri" panose="020F0502020204030204" pitchFamily="34" charset="0"/>
              <a:buNone/>
            </a:pPr>
            <a:r>
              <a:rPr lang="en-US" altLang="en-US" sz="2800" dirty="0"/>
              <a:t>March 1, 2026</a:t>
            </a:r>
          </a:p>
        </p:txBody>
      </p:sp>
      <p:pic>
        <p:nvPicPr>
          <p:cNvPr id="3" name="object 7">
            <a:extLst>
              <a:ext uri="{FF2B5EF4-FFF2-40B4-BE49-F238E27FC236}">
                <a16:creationId xmlns:a16="http://schemas.microsoft.com/office/drawing/2014/main" id="{D2B328F0-EDF7-065E-82A8-7483C82152B3}"/>
              </a:ext>
            </a:extLst>
          </p:cNvPr>
          <p:cNvPicPr/>
          <p:nvPr/>
        </p:nvPicPr>
        <p:blipFill>
          <a:blip r:embed="rId3" cstate="print"/>
          <a:stretch>
            <a:fillRect/>
          </a:stretch>
        </p:blipFill>
        <p:spPr>
          <a:xfrm>
            <a:off x="2171700" y="19895"/>
            <a:ext cx="4800600" cy="915987"/>
          </a:xfrm>
          <a:prstGeom prst="rect">
            <a:avLst/>
          </a:prstGeom>
        </p:spPr>
      </p:pic>
      <p:sp>
        <p:nvSpPr>
          <p:cNvPr id="4" name="object 5">
            <a:extLst>
              <a:ext uri="{FF2B5EF4-FFF2-40B4-BE49-F238E27FC236}">
                <a16:creationId xmlns:a16="http://schemas.microsoft.com/office/drawing/2014/main" id="{7DB7DD6C-1995-7334-AF7B-376BBB469F5A}"/>
              </a:ext>
            </a:extLst>
          </p:cNvPr>
          <p:cNvSpPr txBox="1"/>
          <p:nvPr/>
        </p:nvSpPr>
        <p:spPr>
          <a:xfrm>
            <a:off x="2189143" y="1565996"/>
            <a:ext cx="4953000" cy="566181"/>
          </a:xfrm>
          <a:prstGeom prst="rect">
            <a:avLst/>
          </a:prstGeom>
        </p:spPr>
        <p:txBody>
          <a:bodyPr vert="horz" wrap="square" lIns="0" tIns="12065" rIns="0" bIns="0" rtlCol="0">
            <a:spAutoFit/>
          </a:bodyPr>
          <a:lstStyle/>
          <a:p>
            <a:pPr marL="12700">
              <a:lnSpc>
                <a:spcPct val="100000"/>
              </a:lnSpc>
              <a:spcBef>
                <a:spcPts val="95"/>
              </a:spcBef>
            </a:pPr>
            <a:r>
              <a:rPr sz="3600" b="1" i="1" spc="-90" dirty="0">
                <a:solidFill>
                  <a:srgbClr val="1F487C"/>
                </a:solidFill>
                <a:latin typeface="Tahoma"/>
                <a:cs typeface="Tahoma"/>
              </a:rPr>
              <a:t>202</a:t>
            </a:r>
            <a:r>
              <a:rPr lang="en-US" sz="3600" b="1" i="1" spc="-90" dirty="0">
                <a:solidFill>
                  <a:srgbClr val="1F487C"/>
                </a:solidFill>
                <a:latin typeface="Tahoma"/>
                <a:cs typeface="Tahoma"/>
              </a:rPr>
              <a:t>6</a:t>
            </a:r>
            <a:r>
              <a:rPr sz="3600" b="1" i="1" spc="-85" dirty="0">
                <a:solidFill>
                  <a:srgbClr val="1F487C"/>
                </a:solidFill>
                <a:latin typeface="Tahoma"/>
                <a:cs typeface="Tahoma"/>
              </a:rPr>
              <a:t> </a:t>
            </a:r>
            <a:r>
              <a:rPr sz="3600" b="1" i="1" spc="-90" dirty="0">
                <a:solidFill>
                  <a:srgbClr val="1F487C"/>
                </a:solidFill>
                <a:latin typeface="Tahoma"/>
                <a:cs typeface="Tahoma"/>
              </a:rPr>
              <a:t>Annual</a:t>
            </a:r>
            <a:r>
              <a:rPr sz="3600" b="1" i="1" spc="-125" dirty="0">
                <a:solidFill>
                  <a:srgbClr val="1F487C"/>
                </a:solidFill>
                <a:latin typeface="Tahoma"/>
                <a:cs typeface="Tahoma"/>
              </a:rPr>
              <a:t> </a:t>
            </a:r>
            <a:r>
              <a:rPr sz="3600" b="1" i="1" spc="-100" dirty="0">
                <a:solidFill>
                  <a:srgbClr val="1F487C"/>
                </a:solidFill>
                <a:latin typeface="Tahoma"/>
                <a:cs typeface="Tahoma"/>
              </a:rPr>
              <a:t>Meeting</a:t>
            </a:r>
            <a:endParaRPr sz="3600" dirty="0">
              <a:latin typeface="Tahoma"/>
              <a:cs typeface="Tahoma"/>
            </a:endParaRPr>
          </a:p>
        </p:txBody>
      </p:sp>
      <p:sp>
        <p:nvSpPr>
          <p:cNvPr id="5" name="object 5">
            <a:extLst>
              <a:ext uri="{FF2B5EF4-FFF2-40B4-BE49-F238E27FC236}">
                <a16:creationId xmlns:a16="http://schemas.microsoft.com/office/drawing/2014/main" id="{53201EA9-6F7E-4816-D630-0497DC4907EF}"/>
              </a:ext>
            </a:extLst>
          </p:cNvPr>
          <p:cNvSpPr txBox="1"/>
          <p:nvPr/>
        </p:nvSpPr>
        <p:spPr>
          <a:xfrm>
            <a:off x="3029966" y="1001403"/>
            <a:ext cx="2813050" cy="627736"/>
          </a:xfrm>
          <a:prstGeom prst="rect">
            <a:avLst/>
          </a:prstGeom>
        </p:spPr>
        <p:txBody>
          <a:bodyPr vert="horz" wrap="square" lIns="0" tIns="12065" rIns="0" bIns="0" rtlCol="0">
            <a:spAutoFit/>
          </a:bodyPr>
          <a:lstStyle/>
          <a:p>
            <a:pPr marL="12700">
              <a:lnSpc>
                <a:spcPct val="100000"/>
              </a:lnSpc>
              <a:spcBef>
                <a:spcPts val="95"/>
              </a:spcBef>
            </a:pPr>
            <a:r>
              <a:rPr lang="en-US" sz="4000" b="1" i="1" spc="-90" dirty="0">
                <a:solidFill>
                  <a:srgbClr val="C00000"/>
                </a:solidFill>
                <a:latin typeface="Tahoma"/>
                <a:cs typeface="Tahoma"/>
              </a:rPr>
              <a:t>Welcome!</a:t>
            </a:r>
            <a:endParaRPr sz="4000" dirty="0">
              <a:solidFill>
                <a:srgbClr val="C00000"/>
              </a:solidFill>
              <a:latin typeface="Tahoma"/>
              <a:cs typeface="Tahoma"/>
            </a:endParaRPr>
          </a:p>
        </p:txBody>
      </p:sp>
      <p:pic>
        <p:nvPicPr>
          <p:cNvPr id="6" name="object 16">
            <a:extLst>
              <a:ext uri="{FF2B5EF4-FFF2-40B4-BE49-F238E27FC236}">
                <a16:creationId xmlns:a16="http://schemas.microsoft.com/office/drawing/2014/main" id="{7E63CF2D-C3B8-E9B0-121B-245808C6EB71}"/>
              </a:ext>
            </a:extLst>
          </p:cNvPr>
          <p:cNvPicPr/>
          <p:nvPr/>
        </p:nvPicPr>
        <p:blipFill>
          <a:blip r:embed="rId4" cstate="print"/>
          <a:stretch>
            <a:fillRect/>
          </a:stretch>
        </p:blipFill>
        <p:spPr>
          <a:xfrm>
            <a:off x="4800600" y="2263843"/>
            <a:ext cx="3657600" cy="3367281"/>
          </a:xfrm>
          <a:prstGeom prst="rect">
            <a:avLst/>
          </a:prstGeom>
        </p:spPr>
      </p:pic>
    </p:spTree>
    <p:extLst>
      <p:ext uri="{BB962C8B-B14F-4D97-AF65-F5344CB8AC3E}">
        <p14:creationId xmlns:p14="http://schemas.microsoft.com/office/powerpoint/2010/main" val="398037517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14846-2B12-A345-32DE-6399B2E3FAC9}"/>
              </a:ext>
            </a:extLst>
          </p:cNvPr>
          <p:cNvSpPr>
            <a:spLocks noGrp="1"/>
          </p:cNvSpPr>
          <p:nvPr>
            <p:ph type="ctrTitle"/>
          </p:nvPr>
        </p:nvSpPr>
        <p:spPr>
          <a:xfrm>
            <a:off x="1370013" y="649288"/>
            <a:ext cx="7042150" cy="1524000"/>
          </a:xfrm>
        </p:spPr>
        <p:txBody>
          <a:bodyPr/>
          <a:lstStyle/>
          <a:p>
            <a:pPr>
              <a:defRPr/>
            </a:pPr>
            <a:endParaRPr dirty="0"/>
          </a:p>
        </p:txBody>
      </p:sp>
      <p:sp>
        <p:nvSpPr>
          <p:cNvPr id="12291" name="Subtitle 2">
            <a:extLst>
              <a:ext uri="{FF2B5EF4-FFF2-40B4-BE49-F238E27FC236}">
                <a16:creationId xmlns:a16="http://schemas.microsoft.com/office/drawing/2014/main" id="{E2DC4AD5-0C21-1FE4-6E6B-D4AA7388C618}"/>
              </a:ext>
            </a:extLst>
          </p:cNvPr>
          <p:cNvSpPr>
            <a:spLocks noGrp="1"/>
          </p:cNvSpPr>
          <p:nvPr>
            <p:ph type="subTitle" idx="1"/>
          </p:nvPr>
        </p:nvSpPr>
        <p:spPr>
          <a:xfrm>
            <a:off x="1368425" y="4344988"/>
            <a:ext cx="7043738" cy="461962"/>
          </a:xfrm>
        </p:spPr>
        <p:txBody>
          <a:bodyPr/>
          <a:lstStyle/>
          <a:p>
            <a:pPr>
              <a:spcBef>
                <a:spcPct val="0"/>
              </a:spcBef>
            </a:pPr>
            <a:endParaRPr lang="en-US" altLang="en-US"/>
          </a:p>
        </p:txBody>
      </p:sp>
      <p:sp>
        <p:nvSpPr>
          <p:cNvPr id="4" name="Text Placeholder 3">
            <a:extLst>
              <a:ext uri="{FF2B5EF4-FFF2-40B4-BE49-F238E27FC236}">
                <a16:creationId xmlns:a16="http://schemas.microsoft.com/office/drawing/2014/main" id="{DF4F4397-0FFF-BC36-64BE-774D56BDDD63}"/>
              </a:ext>
            </a:extLst>
          </p:cNvPr>
          <p:cNvSpPr>
            <a:spLocks noGrp="1"/>
          </p:cNvSpPr>
          <p:nvPr>
            <p:ph type="body" sz="quarter" idx="10"/>
          </p:nvPr>
        </p:nvSpPr>
        <p:spPr>
          <a:xfrm>
            <a:off x="722313" y="2355850"/>
            <a:ext cx="7689850" cy="1384300"/>
          </a:xfrm>
        </p:spPr>
        <p:txBody>
          <a:bodyPr/>
          <a:lstStyle/>
          <a:p>
            <a:pPr>
              <a:defRPr/>
            </a:pPr>
            <a:endParaRPr/>
          </a:p>
        </p:txBody>
      </p:sp>
      <p:pic>
        <p:nvPicPr>
          <p:cNvPr id="12293" name="Picture 5">
            <a:extLst>
              <a:ext uri="{FF2B5EF4-FFF2-40B4-BE49-F238E27FC236}">
                <a16:creationId xmlns:a16="http://schemas.microsoft.com/office/drawing/2014/main" id="{A0294630-52FB-CAC4-FCB2-C7157726B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992B158-83FF-06DD-AB4F-13FA7B39BB55}"/>
              </a:ext>
            </a:extLst>
          </p:cNvPr>
          <p:cNvSpPr txBox="1"/>
          <p:nvPr/>
        </p:nvSpPr>
        <p:spPr>
          <a:xfrm>
            <a:off x="152400" y="1600200"/>
            <a:ext cx="902811" cy="369332"/>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mn-ea"/>
                <a:cs typeface="Arial" panose="020B0604020202020204" pitchFamily="34" charset="0"/>
              </a:rPr>
              <a:t>Picture</a:t>
            </a:r>
          </a:p>
        </p:txBody>
      </p:sp>
      <p:sp>
        <p:nvSpPr>
          <p:cNvPr id="10" name="TextBox 9">
            <a:extLst>
              <a:ext uri="{FF2B5EF4-FFF2-40B4-BE49-F238E27FC236}">
                <a16:creationId xmlns:a16="http://schemas.microsoft.com/office/drawing/2014/main" id="{91ABE3F8-D524-5E1D-63F8-4ABFC52E1A00}"/>
              </a:ext>
            </a:extLst>
          </p:cNvPr>
          <p:cNvSpPr txBox="1"/>
          <p:nvPr/>
        </p:nvSpPr>
        <p:spPr>
          <a:xfrm>
            <a:off x="319112" y="2591262"/>
            <a:ext cx="736099" cy="369332"/>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mn-ea"/>
                <a:cs typeface="Arial" panose="020B0604020202020204" pitchFamily="34" charset="0"/>
              </a:rPr>
              <a:t>Icons</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92FE-7AD5-3708-8541-AF8A16C2A8ED}"/>
              </a:ext>
            </a:extLst>
          </p:cNvPr>
          <p:cNvSpPr>
            <a:spLocks noGrp="1"/>
          </p:cNvSpPr>
          <p:nvPr>
            <p:ph type="ctrTitle"/>
          </p:nvPr>
        </p:nvSpPr>
        <p:spPr>
          <a:xfrm>
            <a:off x="1370013" y="649288"/>
            <a:ext cx="7042150" cy="1524000"/>
          </a:xfrm>
        </p:spPr>
        <p:txBody>
          <a:bodyPr/>
          <a:lstStyle/>
          <a:p>
            <a:pPr>
              <a:defRPr/>
            </a:pPr>
            <a:endParaRPr dirty="0"/>
          </a:p>
        </p:txBody>
      </p:sp>
      <p:sp>
        <p:nvSpPr>
          <p:cNvPr id="13315" name="Subtitle 2">
            <a:extLst>
              <a:ext uri="{FF2B5EF4-FFF2-40B4-BE49-F238E27FC236}">
                <a16:creationId xmlns:a16="http://schemas.microsoft.com/office/drawing/2014/main" id="{B1EA5826-C42C-FC86-240B-6FCEC8197EB2}"/>
              </a:ext>
            </a:extLst>
          </p:cNvPr>
          <p:cNvSpPr>
            <a:spLocks noGrp="1"/>
          </p:cNvSpPr>
          <p:nvPr>
            <p:ph type="subTitle" idx="1"/>
          </p:nvPr>
        </p:nvSpPr>
        <p:spPr>
          <a:xfrm>
            <a:off x="1368425" y="4344988"/>
            <a:ext cx="7043738" cy="461962"/>
          </a:xfrm>
        </p:spPr>
        <p:txBody>
          <a:bodyPr/>
          <a:lstStyle/>
          <a:p>
            <a:pPr>
              <a:spcBef>
                <a:spcPct val="0"/>
              </a:spcBef>
            </a:pPr>
            <a:endParaRPr lang="en-US" altLang="en-US"/>
          </a:p>
        </p:txBody>
      </p:sp>
      <p:sp>
        <p:nvSpPr>
          <p:cNvPr id="4" name="Text Placeholder 3">
            <a:extLst>
              <a:ext uri="{FF2B5EF4-FFF2-40B4-BE49-F238E27FC236}">
                <a16:creationId xmlns:a16="http://schemas.microsoft.com/office/drawing/2014/main" id="{F569757F-CF2D-3428-4093-B79EF9EA9322}"/>
              </a:ext>
            </a:extLst>
          </p:cNvPr>
          <p:cNvSpPr>
            <a:spLocks noGrp="1"/>
          </p:cNvSpPr>
          <p:nvPr>
            <p:ph type="body" sz="quarter" idx="10"/>
          </p:nvPr>
        </p:nvSpPr>
        <p:spPr>
          <a:xfrm>
            <a:off x="722313" y="2355850"/>
            <a:ext cx="7689850" cy="1384300"/>
          </a:xfrm>
        </p:spPr>
        <p:txBody>
          <a:bodyPr/>
          <a:lstStyle/>
          <a:p>
            <a:pPr>
              <a:defRPr/>
            </a:pPr>
            <a:endParaRPr/>
          </a:p>
        </p:txBody>
      </p:sp>
      <p:pic>
        <p:nvPicPr>
          <p:cNvPr id="13317" name="Picture 7">
            <a:extLst>
              <a:ext uri="{FF2B5EF4-FFF2-40B4-BE49-F238E27FC236}">
                <a16:creationId xmlns:a16="http://schemas.microsoft.com/office/drawing/2014/main" id="{8519F856-4AA8-2538-AA2D-519BAFAE7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167" t="18213" b="22305"/>
          <a:stretch>
            <a:fillRect/>
          </a:stretch>
        </p:blipFill>
        <p:spPr bwMode="auto">
          <a:xfrm>
            <a:off x="0" y="-76200"/>
            <a:ext cx="830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a:extLst>
              <a:ext uri="{FF2B5EF4-FFF2-40B4-BE49-F238E27FC236}">
                <a16:creationId xmlns:a16="http://schemas.microsoft.com/office/drawing/2014/main" id="{E2787974-4BA1-9526-739D-5A3BC9A4B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89" t="39883" r="8279" b="14784"/>
          <a:stretch>
            <a:fillRect/>
          </a:stretch>
        </p:blipFill>
        <p:spPr bwMode="auto">
          <a:xfrm>
            <a:off x="152400" y="3276600"/>
            <a:ext cx="7391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9AB7039-4F44-8A8B-F88F-398219D57487}"/>
              </a:ext>
            </a:extLst>
          </p:cNvPr>
          <p:cNvSpPr txBox="1"/>
          <p:nvPr/>
        </p:nvSpPr>
        <p:spPr>
          <a:xfrm>
            <a:off x="3962400" y="3459151"/>
            <a:ext cx="2403222" cy="64633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Click on the 3 dots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make info PUBLIC</a:t>
            </a:r>
          </a:p>
        </p:txBody>
      </p:sp>
      <p:sp>
        <p:nvSpPr>
          <p:cNvPr id="12" name="Arrow: Left 11">
            <a:extLst>
              <a:ext uri="{FF2B5EF4-FFF2-40B4-BE49-F238E27FC236}">
                <a16:creationId xmlns:a16="http://schemas.microsoft.com/office/drawing/2014/main" id="{5989BA5A-056B-FD3D-E5CF-123B07676D62}"/>
              </a:ext>
            </a:extLst>
          </p:cNvPr>
          <p:cNvSpPr/>
          <p:nvPr/>
        </p:nvSpPr>
        <p:spPr bwMode="auto">
          <a:xfrm>
            <a:off x="7162800" y="748283"/>
            <a:ext cx="978408" cy="484632"/>
          </a:xfrm>
          <a:prstGeom prst="leftArrow">
            <a:avLst/>
          </a:prstGeom>
          <a:solidFill>
            <a:schemeClr val="bg2">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marL="0" marR="0" lvl="0" indent="0" algn="ctr" defTabSz="914099"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Segoe" pitchFamily="34" charset="0"/>
              <a:ea typeface="+mn-ea"/>
              <a:cs typeface="+mn-cs"/>
            </a:endParaRPr>
          </a:p>
        </p:txBody>
      </p:sp>
      <p:pic>
        <p:nvPicPr>
          <p:cNvPr id="13323" name="Picture 12">
            <a:extLst>
              <a:ext uri="{FF2B5EF4-FFF2-40B4-BE49-F238E27FC236}">
                <a16:creationId xmlns:a16="http://schemas.microsoft.com/office/drawing/2014/main" id="{42586484-AE92-06F1-E259-3CE4BB1A5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2578100"/>
            <a:ext cx="1090613"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3">
            <a:extLst>
              <a:ext uri="{FF2B5EF4-FFF2-40B4-BE49-F238E27FC236}">
                <a16:creationId xmlns:a16="http://schemas.microsoft.com/office/drawing/2014/main" id="{7CA52625-E54B-06B4-5637-43A343768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188" y="1622425"/>
            <a:ext cx="1090612"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4">
            <a:extLst>
              <a:ext uri="{FF2B5EF4-FFF2-40B4-BE49-F238E27FC236}">
                <a16:creationId xmlns:a16="http://schemas.microsoft.com/office/drawing/2014/main" id="{ECB774AD-E75D-1215-E61A-BD57A00097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3810000"/>
            <a:ext cx="10969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E154-76E8-35A4-990B-59D12DB5237D}"/>
              </a:ext>
            </a:extLst>
          </p:cNvPr>
          <p:cNvSpPr>
            <a:spLocks noGrp="1"/>
          </p:cNvSpPr>
          <p:nvPr>
            <p:ph type="ctrTitle"/>
          </p:nvPr>
        </p:nvSpPr>
        <p:spPr>
          <a:xfrm>
            <a:off x="1370013" y="649288"/>
            <a:ext cx="7042150" cy="1524000"/>
          </a:xfrm>
        </p:spPr>
        <p:txBody>
          <a:bodyPr/>
          <a:lstStyle/>
          <a:p>
            <a:pPr>
              <a:defRPr/>
            </a:pPr>
            <a:endParaRPr dirty="0"/>
          </a:p>
        </p:txBody>
      </p:sp>
      <p:sp>
        <p:nvSpPr>
          <p:cNvPr id="14339" name="Subtitle 2">
            <a:extLst>
              <a:ext uri="{FF2B5EF4-FFF2-40B4-BE49-F238E27FC236}">
                <a16:creationId xmlns:a16="http://schemas.microsoft.com/office/drawing/2014/main" id="{B959A60B-835C-8E1F-E4EE-E8B3124A6ED7}"/>
              </a:ext>
            </a:extLst>
          </p:cNvPr>
          <p:cNvSpPr>
            <a:spLocks noGrp="1"/>
          </p:cNvSpPr>
          <p:nvPr>
            <p:ph type="subTitle" idx="1"/>
          </p:nvPr>
        </p:nvSpPr>
        <p:spPr>
          <a:xfrm>
            <a:off x="1143000" y="4265613"/>
            <a:ext cx="7043738" cy="461962"/>
          </a:xfrm>
        </p:spPr>
        <p:txBody>
          <a:bodyPr/>
          <a:lstStyle/>
          <a:p>
            <a:pPr>
              <a:spcBef>
                <a:spcPct val="0"/>
              </a:spcBef>
            </a:pPr>
            <a:r>
              <a:rPr lang="en-US" altLang="en-US"/>
              <a:t>By making information public, your partner, coaches, and AD’s will have the information they need.</a:t>
            </a:r>
          </a:p>
        </p:txBody>
      </p:sp>
      <p:sp>
        <p:nvSpPr>
          <p:cNvPr id="4" name="Text Placeholder 3">
            <a:extLst>
              <a:ext uri="{FF2B5EF4-FFF2-40B4-BE49-F238E27FC236}">
                <a16:creationId xmlns:a16="http://schemas.microsoft.com/office/drawing/2014/main" id="{724EC215-C417-1FCC-7D5C-6787FE1C014F}"/>
              </a:ext>
            </a:extLst>
          </p:cNvPr>
          <p:cNvSpPr>
            <a:spLocks noGrp="1"/>
          </p:cNvSpPr>
          <p:nvPr>
            <p:ph type="body" sz="quarter" idx="10"/>
          </p:nvPr>
        </p:nvSpPr>
        <p:spPr>
          <a:xfrm>
            <a:off x="722313" y="2355850"/>
            <a:ext cx="7689850" cy="1384300"/>
          </a:xfrm>
        </p:spPr>
        <p:txBody>
          <a:bodyPr/>
          <a:lstStyle/>
          <a:p>
            <a:pPr>
              <a:defRPr/>
            </a:pPr>
            <a:endParaRPr/>
          </a:p>
        </p:txBody>
      </p:sp>
      <p:pic>
        <p:nvPicPr>
          <p:cNvPr id="14341" name="Picture 5">
            <a:extLst>
              <a:ext uri="{FF2B5EF4-FFF2-40B4-BE49-F238E27FC236}">
                <a16:creationId xmlns:a16="http://schemas.microsoft.com/office/drawing/2014/main" id="{54ED6D7C-8206-E532-0F97-59656B5DB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1" t="12000" r="-1111" b="20695"/>
          <a:stretch>
            <a:fillRect/>
          </a:stretch>
        </p:blipFill>
        <p:spPr bwMode="auto">
          <a:xfrm>
            <a:off x="-76200" y="152400"/>
            <a:ext cx="91440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B143F4-AC76-97D9-0A33-E79159BF376F}"/>
              </a:ext>
            </a:extLst>
          </p:cNvPr>
          <p:cNvSpPr/>
          <p:nvPr/>
        </p:nvSpPr>
        <p:spPr>
          <a:xfrm>
            <a:off x="987022" y="228600"/>
            <a:ext cx="6909327"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Calibri"/>
                <a:ea typeface="+mn-ea"/>
                <a:cs typeface="Arial" panose="020B0604020202020204" pitchFamily="34" charset="0"/>
              </a:rPr>
              <a:t>2026 Meeting Schedule</a:t>
            </a:r>
          </a:p>
        </p:txBody>
      </p:sp>
      <p:sp>
        <p:nvSpPr>
          <p:cNvPr id="7" name="TextBox 6">
            <a:extLst>
              <a:ext uri="{FF2B5EF4-FFF2-40B4-BE49-F238E27FC236}">
                <a16:creationId xmlns:a16="http://schemas.microsoft.com/office/drawing/2014/main" id="{53192FDD-F7E5-5935-902A-B070177959DA}"/>
              </a:ext>
            </a:extLst>
          </p:cNvPr>
          <p:cNvSpPr txBox="1"/>
          <p:nvPr/>
        </p:nvSpPr>
        <p:spPr>
          <a:xfrm>
            <a:off x="317500" y="1295400"/>
            <a:ext cx="8801100" cy="3416320"/>
          </a:xfrm>
          <a:prstGeom prst="rect">
            <a:avLst/>
          </a:prstGeom>
          <a:noFill/>
          <a:ln w="19050">
            <a:solidFill>
              <a:schemeClr val="tx1"/>
            </a:solidFill>
          </a:ln>
        </p:spPr>
        <p:txBody>
          <a:bodyPr>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March </a:t>
            </a:r>
            <a:r>
              <a:rPr lang="en-US" sz="2800" dirty="0">
                <a:solidFill>
                  <a:srgbClr val="000000"/>
                </a:solidFill>
                <a:latin typeface="Calibri"/>
              </a:rPr>
              <a:t>1</a:t>
            </a: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Annual Meeting </a:t>
            </a: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lang="en-US" sz="2800" dirty="0">
                <a:solidFill>
                  <a:srgbClr val="000000"/>
                </a:solidFill>
                <a:latin typeface="Calibri"/>
              </a:rPr>
              <a:t>8</a:t>
            </a: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r>
              <a:rPr lang="en-US" sz="2800" dirty="0">
                <a:solidFill>
                  <a:srgbClr val="000000"/>
                </a:solidFill>
                <a:latin typeface="Calibri"/>
              </a:rPr>
              <a:t>3</a:t>
            </a: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0 am</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WO March 15	Regular meeting #1	      7:30 pm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WO March </a:t>
            </a:r>
            <a:r>
              <a:rPr lang="en-US" sz="2800" dirty="0">
                <a:solidFill>
                  <a:srgbClr val="000000"/>
                </a:solidFill>
                <a:latin typeface="Calibri"/>
              </a:rPr>
              <a:t>29</a:t>
            </a: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Newbie meeting  </a:t>
            </a: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(members 1-5 years)   </a:t>
            </a: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7:30 pm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WO April 5	Regular Meeting #2                7:30 pm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April 27		GoToMeeting (on line)           7:30 pm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WO May 10        Regular Meeting #3	      7:30 pm</a:t>
            </a:r>
            <a:endParaRPr kumimoji="0" lang="en-US" sz="2800" b="0" i="0" u="none" strike="noStrike" kern="1200" cap="none" spc="0" normalizeH="0" baseline="0" noProof="0" dirty="0">
              <a:ln>
                <a:noFill/>
              </a:ln>
              <a:solidFill>
                <a:srgbClr val="3497AE">
                  <a:lumMod val="75000"/>
                </a:srgbClr>
              </a:solidFill>
              <a:effectLst/>
              <a:uLnTx/>
              <a:uFillTx/>
              <a:latin typeface="Calibri"/>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WO June 14	Regional Socials 	</a:t>
            </a: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(times and locations TBA)</a:t>
            </a:r>
            <a:endPar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2DAA6-3C63-6263-A2A4-127AABDF352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10E781D-5981-35A0-378E-33551F153972}"/>
              </a:ext>
            </a:extLst>
          </p:cNvPr>
          <p:cNvSpPr/>
          <p:nvPr/>
        </p:nvSpPr>
        <p:spPr>
          <a:xfrm>
            <a:off x="928128" y="228600"/>
            <a:ext cx="7027117"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Calibri"/>
                <a:ea typeface="+mn-ea"/>
                <a:cs typeface="Arial" panose="020B0604020202020204" pitchFamily="34" charset="0"/>
              </a:rPr>
              <a:t>2026 Meeting </a:t>
            </a:r>
            <a:r>
              <a:rPr lang="en-US" sz="5400" b="1" dirty="0">
                <a:ln w="9525">
                  <a:solidFill>
                    <a:srgbClr val="FFFFFF"/>
                  </a:solidFill>
                  <a:prstDash val="solid"/>
                </a:ln>
                <a:solidFill>
                  <a:srgbClr val="000000"/>
                </a:solidFill>
                <a:effectLst>
                  <a:outerShdw blurRad="12700" dist="38100" dir="2700000" algn="tl" rotWithShape="0">
                    <a:srgbClr val="FFFFFF">
                      <a:lumMod val="50000"/>
                    </a:srgbClr>
                  </a:outerShdw>
                </a:effectLst>
                <a:latin typeface="Calibri"/>
              </a:rPr>
              <a:t>Locations</a:t>
            </a:r>
            <a:endPar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DF1ADA65-DAC5-A7BD-DE32-62A7DF91A959}"/>
              </a:ext>
            </a:extLst>
          </p:cNvPr>
          <p:cNvSpPr txBox="1"/>
          <p:nvPr/>
        </p:nvSpPr>
        <p:spPr>
          <a:xfrm>
            <a:off x="317500" y="1295400"/>
            <a:ext cx="8801100" cy="1815882"/>
          </a:xfrm>
          <a:prstGeom prst="rect">
            <a:avLst/>
          </a:prstGeom>
          <a:noFill/>
          <a:ln w="19050">
            <a:solidFill>
              <a:schemeClr val="tx1"/>
            </a:solidFill>
          </a:ln>
        </p:spPr>
        <p:txBody>
          <a:bodyPr>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Monday’s – Marlboro </a:t>
            </a:r>
            <a:r>
              <a:rPr kumimoji="0" lang="en-US" sz="2800" b="0"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Forekicks</a:t>
            </a:r>
            <a:endPar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00000"/>
                </a:solidFill>
                <a:latin typeface="Calibri"/>
              </a:rPr>
              <a:t>Tuesday’s – Upper Cape Cod Tech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Wednesday</a:t>
            </a:r>
            <a:r>
              <a:rPr lang="en-US" sz="2800" dirty="0">
                <a:solidFill>
                  <a:srgbClr val="000000"/>
                </a:solidFill>
                <a:latin typeface="Calibri"/>
              </a:rPr>
              <a:t>’s – Dedham American Legion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00000"/>
                </a:solidFill>
                <a:latin typeface="Calibri"/>
              </a:rPr>
              <a:t>Thursday’s – Woburn High School</a:t>
            </a: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p>
        </p:txBody>
      </p:sp>
    </p:spTree>
    <p:extLst>
      <p:ext uri="{BB962C8B-B14F-4D97-AF65-F5344CB8AC3E}">
        <p14:creationId xmlns:p14="http://schemas.microsoft.com/office/powerpoint/2010/main" val="158620488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F64B4F-5B47-0055-9D8E-5DBDE7D7154B}"/>
              </a:ext>
            </a:extLst>
          </p:cNvPr>
          <p:cNvSpPr/>
          <p:nvPr/>
        </p:nvSpPr>
        <p:spPr>
          <a:xfrm>
            <a:off x="2590800" y="16933"/>
            <a:ext cx="3549370"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Calibri"/>
                <a:ea typeface="+mn-ea"/>
                <a:cs typeface="Arial" panose="020B0604020202020204" pitchFamily="34" charset="0"/>
              </a:rPr>
              <a:t>Compliance</a:t>
            </a:r>
          </a:p>
        </p:txBody>
      </p:sp>
      <p:sp>
        <p:nvSpPr>
          <p:cNvPr id="7" name="TextBox 6">
            <a:extLst>
              <a:ext uri="{FF2B5EF4-FFF2-40B4-BE49-F238E27FC236}">
                <a16:creationId xmlns:a16="http://schemas.microsoft.com/office/drawing/2014/main" id="{361D637D-6378-A467-2AE8-A705875BDCE4}"/>
              </a:ext>
            </a:extLst>
          </p:cNvPr>
          <p:cNvSpPr txBox="1"/>
          <p:nvPr/>
        </p:nvSpPr>
        <p:spPr>
          <a:xfrm>
            <a:off x="152400" y="838200"/>
            <a:ext cx="8801100" cy="4678363"/>
          </a:xfrm>
          <a:prstGeom prst="rect">
            <a:avLst/>
          </a:prstGeom>
          <a:noFill/>
          <a:ln w="19050">
            <a:solidFill>
              <a:schemeClr val="tx1"/>
            </a:solidFill>
          </a:ln>
        </p:spPr>
        <p:txBody>
          <a:bodyPr>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Annual Meeting			3 live (2 makeup)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Regular season meetings		2 live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GoToMeeting				2 live (1 recorded)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Newbie Meeting			1 live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Recorded absence for regular meetings 	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7 points must be accumulated to be eligible for post-season assignments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Example:    Annual meeting    3	Annual Meeting recorded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2 regular season	4	2 regular season live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1800" b="0"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________________</a:t>
            </a: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1800" b="0" i="0" u="sng" strike="noStrike" kern="1200" cap="none" spc="0" normalizeH="0" baseline="0" noProof="0" dirty="0">
                <a:ln>
                  <a:noFill/>
                </a:ln>
                <a:solidFill>
                  <a:srgbClr val="000000"/>
                </a:solidFill>
                <a:effectLst/>
                <a:uLnTx/>
                <a:uFillTx/>
                <a:latin typeface="Calibri"/>
                <a:ea typeface="+mn-ea"/>
                <a:cs typeface="Arial" panose="020B0604020202020204" pitchFamily="34" charset="0"/>
              </a:rPr>
              <a:t>Newbie meeting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7      				7</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D7309A66-646A-57EF-5CDB-A91AB1EF235E}"/>
              </a:ext>
            </a:extLst>
          </p:cNvPr>
          <p:cNvPicPr>
            <a:picLocks noChangeAspect="1"/>
          </p:cNvPicPr>
          <p:nvPr/>
        </p:nvPicPr>
        <p:blipFill>
          <a:blip r:embed="rId3">
            <a:extLst>
              <a:ext uri="{28A0092B-C50C-407E-A947-70E740481C1C}">
                <a14:useLocalDpi xmlns:a14="http://schemas.microsoft.com/office/drawing/2010/main" val="0"/>
              </a:ext>
            </a:extLst>
          </a:blip>
          <a:srcRect l="12675" t="25639" r="13380" b="11539"/>
          <a:stretch>
            <a:fillRect/>
          </a:stretch>
        </p:blipFill>
        <p:spPr bwMode="auto">
          <a:xfrm>
            <a:off x="419100" y="457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6">
            <a:extLst>
              <a:ext uri="{FF2B5EF4-FFF2-40B4-BE49-F238E27FC236}">
                <a16:creationId xmlns:a16="http://schemas.microsoft.com/office/drawing/2014/main" id="{BFD38E38-BF12-B4C2-3298-4DE460AFC313}"/>
              </a:ext>
            </a:extLst>
          </p:cNvPr>
          <p:cNvSpPr txBox="1">
            <a:spLocks noChangeArrowheads="1"/>
          </p:cNvSpPr>
          <p:nvPr/>
        </p:nvSpPr>
        <p:spPr bwMode="auto">
          <a:xfrm>
            <a:off x="2944813" y="4648200"/>
            <a:ext cx="3214687"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Doug Davenport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potatochip@verizon.net</a:t>
            </a:r>
          </a:p>
        </p:txBody>
      </p:sp>
      <p:pic>
        <p:nvPicPr>
          <p:cNvPr id="20484" name="Picture 1">
            <a:extLst>
              <a:ext uri="{FF2B5EF4-FFF2-40B4-BE49-F238E27FC236}">
                <a16:creationId xmlns:a16="http://schemas.microsoft.com/office/drawing/2014/main" id="{90784A90-6F07-D9CF-8FA9-5BEFD7E05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18" b="16544"/>
          <a:stretch>
            <a:fillRect/>
          </a:stretch>
        </p:blipFill>
        <p:spPr bwMode="auto">
          <a:xfrm>
            <a:off x="88900" y="-152400"/>
            <a:ext cx="9050338"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5">
            <a:extLst>
              <a:ext uri="{FF2B5EF4-FFF2-40B4-BE49-F238E27FC236}">
                <a16:creationId xmlns:a16="http://schemas.microsoft.com/office/drawing/2014/main" id="{EF1525D3-3B56-B94C-2A13-92BCA0AE9CA0}"/>
              </a:ext>
            </a:extLst>
          </p:cNvPr>
          <p:cNvSpPr/>
          <p:nvPr/>
        </p:nvSpPr>
        <p:spPr bwMode="auto">
          <a:xfrm rot="15292057">
            <a:off x="2996617" y="2960181"/>
            <a:ext cx="978408" cy="484632"/>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Segoe" pitchFamily="34" charset="0"/>
              <a:ea typeface="+mn-ea"/>
              <a:cs typeface="+mn-cs"/>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60C8C-1205-4CCA-81FA-AF2849F08CDD}"/>
              </a:ext>
            </a:extLst>
          </p:cNvPr>
          <p:cNvSpPr>
            <a:spLocks noGrp="1"/>
          </p:cNvSpPr>
          <p:nvPr>
            <p:ph type="ctrTitle"/>
          </p:nvPr>
        </p:nvSpPr>
        <p:spPr>
          <a:xfrm>
            <a:off x="1143000" y="0"/>
            <a:ext cx="7043208" cy="1523494"/>
          </a:xfrm>
        </p:spPr>
        <p:txBody>
          <a:bodyPr/>
          <a:lstStyle/>
          <a:p>
            <a:pPr algn="ctr"/>
            <a:r>
              <a:rPr lang="en-US" dirty="0"/>
              <a:t>Compliance</a:t>
            </a:r>
          </a:p>
        </p:txBody>
      </p:sp>
      <p:sp>
        <p:nvSpPr>
          <p:cNvPr id="4" name="Text Placeholder 3">
            <a:extLst>
              <a:ext uri="{FF2B5EF4-FFF2-40B4-BE49-F238E27FC236}">
                <a16:creationId xmlns:a16="http://schemas.microsoft.com/office/drawing/2014/main" id="{95357BF7-4E29-DA48-4310-0D8074919B17}"/>
              </a:ext>
            </a:extLst>
          </p:cNvPr>
          <p:cNvSpPr>
            <a:spLocks noGrp="1"/>
          </p:cNvSpPr>
          <p:nvPr>
            <p:ph type="body" sz="quarter" idx="10"/>
          </p:nvPr>
        </p:nvSpPr>
        <p:spPr/>
        <p:txBody>
          <a:bodyPr/>
          <a:lstStyle/>
          <a:p>
            <a:endParaRPr lang="en-US" dirty="0"/>
          </a:p>
        </p:txBody>
      </p:sp>
      <p:sp>
        <p:nvSpPr>
          <p:cNvPr id="8" name="Rectangle 4">
            <a:extLst>
              <a:ext uri="{FF2B5EF4-FFF2-40B4-BE49-F238E27FC236}">
                <a16:creationId xmlns:a16="http://schemas.microsoft.com/office/drawing/2014/main" id="{36E79F11-D8E1-7CBA-B749-FF424DD42801}"/>
              </a:ext>
            </a:extLst>
          </p:cNvPr>
          <p:cNvSpPr>
            <a:spLocks noGrp="1" noChangeArrowheads="1"/>
          </p:cNvSpPr>
          <p:nvPr>
            <p:ph type="subTitle" idx="1"/>
          </p:nvPr>
        </p:nvSpPr>
        <p:spPr bwMode="auto">
          <a:xfrm>
            <a:off x="457200" y="1024272"/>
            <a:ext cx="8031163" cy="2437796"/>
          </a:xfrm>
          <a:prstGeom prst="rect">
            <a:avLst/>
          </a:prstGeom>
          <a:solidFill>
            <a:srgbClr val="F2F6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9350" rIns="9144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a:ln>
                  <a:noFill/>
                </a:ln>
                <a:solidFill>
                  <a:srgbClr val="054863"/>
                </a:solidFill>
                <a:effectLst/>
                <a:latin typeface="Roboto" panose="02000000000000000000" pitchFamily="2" charset="0"/>
              </a:rPr>
              <a:t>Dues payment    $110 yearly  ($114)    </a:t>
            </a:r>
            <a:r>
              <a:rPr kumimoji="0" lang="en-US" altLang="en-US" sz="1600" b="1" i="0" u="none" strike="noStrike" cap="none" normalizeH="0" baseline="0">
                <a:ln>
                  <a:noFill/>
                </a:ln>
                <a:solidFill>
                  <a:srgbClr val="C2185B"/>
                </a:solidFill>
                <a:effectLst/>
                <a:latin typeface="Roboto" panose="02000000000000000000" pitchFamily="2" charset="0"/>
              </a:rPr>
              <a:t>See instructions and Payment tab on home page</a:t>
            </a:r>
            <a:endParaRPr kumimoji="0" lang="en-US" altLang="en-US" sz="1600" b="1" i="0" u="none" strike="noStrike" cap="none" normalizeH="0" baseline="0">
              <a:ln>
                <a:noFill/>
              </a:ln>
              <a:solidFill>
                <a:srgbClr val="054863"/>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a:ln>
                  <a:noFill/>
                </a:ln>
                <a:solidFill>
                  <a:srgbClr val="054863"/>
                </a:solidFill>
                <a:effectLst/>
                <a:latin typeface="Roboto" panose="02000000000000000000" pitchFamily="2" charset="0"/>
              </a:rPr>
              <a:t>USLacrosse membership      $60    </a:t>
            </a:r>
            <a:r>
              <a:rPr kumimoji="0" lang="en-US" altLang="en-US" sz="1600" b="0" i="0" u="sng" strike="noStrike" cap="none" normalizeH="0" baseline="0">
                <a:ln>
                  <a:noFill/>
                </a:ln>
                <a:solidFill>
                  <a:srgbClr val="32691E"/>
                </a:solidFill>
                <a:effectLst/>
                <a:latin typeface="Calibri" panose="020F0502020204030204" pitchFamily="34" charset="0"/>
                <a:cs typeface="Calibri" panose="020F0502020204030204" pitchFamily="34" charset="0"/>
                <a:hlinkClick r:id="rId2"/>
              </a:rPr>
              <a:t>www.uslacrosse.org</a:t>
            </a:r>
            <a:r>
              <a:rPr kumimoji="0" lang="en-US" altLang="en-US" sz="1600" b="1" i="0" u="none" strike="noStrike" cap="none" normalizeH="0" baseline="0">
                <a:ln>
                  <a:noFill/>
                </a:ln>
                <a:solidFill>
                  <a:srgbClr val="32691E"/>
                </a:solidFill>
                <a:effectLst/>
                <a:latin typeface="Calibri" panose="020F0502020204030204" pitchFamily="34" charset="0"/>
                <a:cs typeface="Calibri" panose="020F0502020204030204" pitchFamily="34" charset="0"/>
              </a:rPr>
              <a:t> </a:t>
            </a:r>
            <a:r>
              <a:rPr kumimoji="0" lang="en-US" altLang="en-US" sz="1600" b="1" i="0" u="none" strike="noStrike" cap="none" normalizeH="0" baseline="0">
                <a:ln>
                  <a:noFill/>
                </a:ln>
                <a:solidFill>
                  <a:srgbClr val="054863"/>
                </a:solidFill>
                <a:effectLst/>
                <a:latin typeface="Calibri" panose="020F0502020204030204" pitchFamily="34" charset="0"/>
                <a:cs typeface="Calibri" panose="020F0502020204030204" pitchFamily="34" charset="0"/>
              </a:rPr>
              <a:t>  </a:t>
            </a:r>
            <a:endParaRPr kumimoji="0" lang="en-US" altLang="en-US" sz="1600" b="1" i="0" u="none" strike="noStrike" cap="none" normalizeH="0" baseline="0">
              <a:ln>
                <a:noFill/>
              </a:ln>
              <a:solidFill>
                <a:srgbClr val="054863"/>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a:ln>
                  <a:noFill/>
                </a:ln>
                <a:solidFill>
                  <a:srgbClr val="054863"/>
                </a:solidFill>
                <a:effectLst/>
                <a:latin typeface="Roboto" panose="02000000000000000000" pitchFamily="2" charset="0"/>
              </a:rPr>
              <a:t>MIAA registration  (yearly and for each sport you officate)          </a:t>
            </a:r>
            <a:r>
              <a:rPr kumimoji="0" lang="en-US" altLang="en-US" sz="1600" b="0" i="0" u="sng" strike="noStrike" cap="none" normalizeH="0" baseline="0">
                <a:ln>
                  <a:noFill/>
                </a:ln>
                <a:solidFill>
                  <a:srgbClr val="32691E"/>
                </a:solidFill>
                <a:effectLst/>
                <a:latin typeface="Roboto" panose="02000000000000000000" pitchFamily="2" charset="0"/>
                <a:hlinkClick r:id="rId3"/>
              </a:rPr>
              <a:t>https://app.arbitersports.com/registration/official?org=8012&amp;role=3&amp;GroupID=110185</a:t>
            </a:r>
            <a:r>
              <a:rPr kumimoji="0" lang="en-US" altLang="en-US" sz="1600" b="1" i="0" u="none" strike="noStrike" cap="none" normalizeH="0" baseline="0">
                <a:ln>
                  <a:noFill/>
                </a:ln>
                <a:solidFill>
                  <a:srgbClr val="32691E"/>
                </a:solidFill>
                <a:effectLst/>
                <a:latin typeface="Roboto" panose="02000000000000000000" pitchFamily="2" charset="0"/>
              </a:rPr>
              <a:t> </a:t>
            </a:r>
            <a:endParaRPr kumimoji="0" lang="en-US" altLang="en-US" sz="1600" b="1" i="0" u="none" strike="noStrike" cap="none" normalizeH="0" baseline="0">
              <a:ln>
                <a:noFill/>
              </a:ln>
              <a:solidFill>
                <a:srgbClr val="054863"/>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a:ln>
                  <a:noFill/>
                </a:ln>
                <a:solidFill>
                  <a:srgbClr val="054863"/>
                </a:solidFill>
                <a:effectLst/>
                <a:latin typeface="Roboto" panose="02000000000000000000" pitchFamily="2" charset="0"/>
              </a:rPr>
              <a:t>Refresher Lacrosse test      will be emailed to all via ClassMarker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B39EF53-F26F-FE81-6F92-94454D88F353}"/>
              </a:ext>
            </a:extLst>
          </p:cNvPr>
          <p:cNvSpPr txBox="1"/>
          <p:nvPr/>
        </p:nvSpPr>
        <p:spPr>
          <a:xfrm>
            <a:off x="655637" y="3462068"/>
            <a:ext cx="7620000" cy="954107"/>
          </a:xfrm>
          <a:prstGeom prst="rect">
            <a:avLst/>
          </a:prstGeom>
          <a:noFill/>
        </p:spPr>
        <p:txBody>
          <a:bodyPr wrap="square" rtlCol="0">
            <a:spAutoFit/>
          </a:bodyPr>
          <a:lstStyle/>
          <a:p>
            <a:r>
              <a:rPr lang="en-US" sz="1400" b="1" dirty="0"/>
              <a:t>Website updated after each week’s meeting during the season</a:t>
            </a:r>
          </a:p>
          <a:p>
            <a:pPr marL="285750" indent="-285750">
              <a:buFont typeface="Arial" panose="020B0604020202020204" pitchFamily="34" charset="0"/>
              <a:buChar char="•"/>
            </a:pPr>
            <a:r>
              <a:rPr lang="en-US" sz="1400" b="1" dirty="0"/>
              <a:t>If unable to attend meeting, email </a:t>
            </a:r>
            <a:r>
              <a:rPr lang="en-US" sz="1400" b="1" dirty="0">
                <a:hlinkClick r:id="rId4"/>
              </a:rPr>
              <a:t>potatochip@verizon.net</a:t>
            </a:r>
            <a:r>
              <a:rPr lang="en-US" sz="1400" b="1" dirty="0"/>
              <a:t> to be marked absent either the week before or after</a:t>
            </a:r>
          </a:p>
          <a:p>
            <a:pPr marL="285750" indent="-285750">
              <a:buFont typeface="Arial" panose="020B0604020202020204" pitchFamily="34" charset="0"/>
              <a:buChar char="•"/>
            </a:pPr>
            <a:r>
              <a:rPr lang="en-US" sz="1400" b="1" dirty="0"/>
              <a:t>If there is a discrepancy, email me as well.  The process is tedious. </a:t>
            </a:r>
          </a:p>
        </p:txBody>
      </p:sp>
      <p:sp>
        <p:nvSpPr>
          <p:cNvPr id="10" name="TextBox 9">
            <a:extLst>
              <a:ext uri="{FF2B5EF4-FFF2-40B4-BE49-F238E27FC236}">
                <a16:creationId xmlns:a16="http://schemas.microsoft.com/office/drawing/2014/main" id="{FD216274-64EB-6169-7D24-994E4353A745}"/>
              </a:ext>
            </a:extLst>
          </p:cNvPr>
          <p:cNvSpPr txBox="1"/>
          <p:nvPr/>
        </p:nvSpPr>
        <p:spPr>
          <a:xfrm>
            <a:off x="655637" y="4724400"/>
            <a:ext cx="8229600" cy="954107"/>
          </a:xfrm>
          <a:prstGeom prst="rect">
            <a:avLst/>
          </a:prstGeom>
          <a:noFill/>
        </p:spPr>
        <p:txBody>
          <a:bodyPr wrap="square" rtlCol="0">
            <a:spAutoFit/>
          </a:bodyPr>
          <a:lstStyle/>
          <a:p>
            <a:pPr algn="l">
              <a:buFont typeface="Arial" panose="020B0604020202020204" pitchFamily="34" charset="0"/>
              <a:buChar char="•"/>
            </a:pPr>
            <a:r>
              <a:rPr lang="en-US" sz="1400" b="1" i="0" dirty="0">
                <a:solidFill>
                  <a:srgbClr val="054863"/>
                </a:solidFill>
                <a:effectLst/>
                <a:highlight>
                  <a:srgbClr val="00FFFF"/>
                </a:highlight>
                <a:latin typeface="Roboto" panose="02000000000000000000" pitchFamily="2" charset="0"/>
              </a:rPr>
              <a:t>Meeting locations  C-Cape (Bourne)  M-Marlboro  D-Dedham  W-Woburn</a:t>
            </a:r>
          </a:p>
          <a:p>
            <a:pPr algn="l">
              <a:buFont typeface="Arial" panose="020B0604020202020204" pitchFamily="34" charset="0"/>
              <a:buChar char="•"/>
            </a:pPr>
            <a:r>
              <a:rPr lang="en-US" sz="1400" b="1" i="0" dirty="0">
                <a:solidFill>
                  <a:srgbClr val="054863"/>
                </a:solidFill>
                <a:effectLst/>
                <a:highlight>
                  <a:srgbClr val="00FFFF"/>
                </a:highlight>
                <a:latin typeface="Roboto" panose="02000000000000000000" pitchFamily="2" charset="0"/>
              </a:rPr>
              <a:t>Dues    O-On line payment    C-payment by check  V-Venmo   LOA-leave of absence (inactive)       </a:t>
            </a:r>
          </a:p>
          <a:p>
            <a:pPr algn="l">
              <a:buFont typeface="Arial" panose="020B0604020202020204" pitchFamily="34" charset="0"/>
              <a:buChar char="•"/>
            </a:pPr>
            <a:r>
              <a:rPr lang="en-US" sz="1400" b="1" i="0" dirty="0">
                <a:solidFill>
                  <a:srgbClr val="054863"/>
                </a:solidFill>
                <a:effectLst/>
                <a:highlight>
                  <a:srgbClr val="00FFFF"/>
                </a:highlight>
                <a:latin typeface="Roboto" panose="02000000000000000000" pitchFamily="2" charset="0"/>
              </a:rPr>
              <a:t>MIAA    X-icon visible in Arbiter     blank-no icon visible</a:t>
            </a:r>
          </a:p>
          <a:p>
            <a:pPr algn="l">
              <a:buFont typeface="Arial" panose="020B0604020202020204" pitchFamily="34" charset="0"/>
              <a:buChar char="•"/>
            </a:pPr>
            <a:r>
              <a:rPr lang="en-US" sz="1400" b="1" i="0" dirty="0">
                <a:solidFill>
                  <a:srgbClr val="054863"/>
                </a:solidFill>
                <a:effectLst/>
                <a:highlight>
                  <a:srgbClr val="00FFFF"/>
                </a:highlight>
                <a:latin typeface="Roboto" panose="02000000000000000000" pitchFamily="2" charset="0"/>
              </a:rPr>
              <a:t>points     must accumulate 7        a-reported absence</a:t>
            </a:r>
          </a:p>
        </p:txBody>
      </p:sp>
      <p:sp>
        <p:nvSpPr>
          <p:cNvPr id="11" name="TextBox 10">
            <a:extLst>
              <a:ext uri="{FF2B5EF4-FFF2-40B4-BE49-F238E27FC236}">
                <a16:creationId xmlns:a16="http://schemas.microsoft.com/office/drawing/2014/main" id="{00DA7E71-20A8-8EEA-41A4-4B78E6B019D9}"/>
              </a:ext>
            </a:extLst>
          </p:cNvPr>
          <p:cNvSpPr txBox="1"/>
          <p:nvPr/>
        </p:nvSpPr>
        <p:spPr>
          <a:xfrm>
            <a:off x="4033706" y="4355068"/>
            <a:ext cx="1066800" cy="369332"/>
          </a:xfrm>
          <a:prstGeom prst="rect">
            <a:avLst/>
          </a:prstGeom>
          <a:noFill/>
        </p:spPr>
        <p:txBody>
          <a:bodyPr wrap="square" rtlCol="0">
            <a:spAutoFit/>
          </a:bodyPr>
          <a:lstStyle/>
          <a:p>
            <a:r>
              <a:rPr lang="en-US" dirty="0" err="1">
                <a:highlight>
                  <a:srgbClr val="00FFFF"/>
                </a:highlight>
              </a:rPr>
              <a:t>Ledgar</a:t>
            </a:r>
            <a:endParaRPr lang="en-US" dirty="0">
              <a:highlight>
                <a:srgbClr val="00FFFF"/>
              </a:highlight>
            </a:endParaRPr>
          </a:p>
        </p:txBody>
      </p:sp>
    </p:spTree>
    <p:extLst>
      <p:ext uri="{BB962C8B-B14F-4D97-AF65-F5344CB8AC3E}">
        <p14:creationId xmlns:p14="http://schemas.microsoft.com/office/powerpoint/2010/main" val="412893092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77794C-F2B1-445F-D32E-235E12D04AB1}"/>
              </a:ext>
            </a:extLst>
          </p:cNvPr>
          <p:cNvSpPr/>
          <p:nvPr/>
        </p:nvSpPr>
        <p:spPr>
          <a:xfrm>
            <a:off x="4349750" y="376238"/>
            <a:ext cx="184150" cy="922337"/>
          </a:xfrm>
          <a:prstGeom prst="rect">
            <a:avLst/>
          </a:prstGeom>
          <a:noFill/>
        </p:spPr>
        <p:txBody>
          <a:bodyPr wrap="none">
            <a:spAutoFit/>
          </a:bodyPr>
          <a:lstStyle/>
          <a:p>
            <a:pPr algn="ctr" eaLnBrk="1" fontAlgn="auto" hangingPunct="1">
              <a:spcBef>
                <a:spcPts val="0"/>
              </a:spcBef>
              <a:spcAft>
                <a:spcPts val="0"/>
              </a:spcAft>
              <a:defRPr/>
            </a:pPr>
            <a:endParaRPr lang="en-US" sz="5400" b="1" dirty="0">
              <a:ln w="9525">
                <a:solidFill>
                  <a:schemeClr val="bg1"/>
                </a:solidFill>
                <a:prstDash val="solid"/>
              </a:ln>
              <a:effectLst>
                <a:outerShdw blurRad="12700" dist="38100" dir="2700000" algn="tl" rotWithShape="0">
                  <a:schemeClr val="bg1">
                    <a:lumMod val="50000"/>
                  </a:schemeClr>
                </a:outerShdw>
              </a:effectLst>
              <a:latin typeface="+mn-lt"/>
              <a:cs typeface="+mn-cs"/>
            </a:endParaRPr>
          </a:p>
        </p:txBody>
      </p:sp>
      <p:pic>
        <p:nvPicPr>
          <p:cNvPr id="6147" name="Picture 1">
            <a:extLst>
              <a:ext uri="{FF2B5EF4-FFF2-40B4-BE49-F238E27FC236}">
                <a16:creationId xmlns:a16="http://schemas.microsoft.com/office/drawing/2014/main" id="{47079F29-B8AD-BABB-0CE5-2339179DC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502"/>
            <a:ext cx="634047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a:extLst>
              <a:ext uri="{FF2B5EF4-FFF2-40B4-BE49-F238E27FC236}">
                <a16:creationId xmlns:a16="http://schemas.microsoft.com/office/drawing/2014/main" id="{9FC09CB1-A56E-6858-BE9F-2D821CE55CA9}"/>
              </a:ext>
            </a:extLst>
          </p:cNvPr>
          <p:cNvSpPr txBox="1">
            <a:spLocks noChangeArrowheads="1"/>
          </p:cNvSpPr>
          <p:nvPr/>
        </p:nvSpPr>
        <p:spPr bwMode="auto">
          <a:xfrm>
            <a:off x="2400300" y="1838944"/>
            <a:ext cx="4267200" cy="1508105"/>
          </a:xfrm>
          <a:prstGeom prst="rect">
            <a:avLst/>
          </a:prstGeom>
          <a:solidFill>
            <a:schemeClr val="bg2">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dirty="0">
                <a:solidFill>
                  <a:srgbClr val="000000"/>
                </a:solidFill>
                <a:latin typeface="Calibri" panose="020F0502020204030204" pitchFamily="34" charset="0"/>
              </a:rPr>
              <a:t>Jay Wright</a:t>
            </a:r>
          </a:p>
          <a:p>
            <a:pPr algn="ctr"/>
            <a:r>
              <a:rPr lang="en-US" altLang="en-US" sz="3200" dirty="0">
                <a:solidFill>
                  <a:srgbClr val="000000"/>
                </a:solidFill>
                <a:latin typeface="Calibri" panose="020F0502020204030204" pitchFamily="34" charset="0"/>
              </a:rPr>
              <a:t>Mentor Coordinator   </a:t>
            </a:r>
            <a:r>
              <a:rPr lang="en-US" altLang="en-US" sz="3200" dirty="0"/>
              <a:t> </a:t>
            </a:r>
          </a:p>
          <a:p>
            <a:pPr algn="ctr"/>
            <a:r>
              <a:rPr lang="en-US" altLang="en-US" sz="2800" u="sng" dirty="0">
                <a:solidFill>
                  <a:srgbClr val="0563C1"/>
                </a:solidFill>
                <a:latin typeface="Calibri" panose="020F0502020204030204" pitchFamily="34" charset="0"/>
                <a:hlinkClick r:id="rId4"/>
              </a:rPr>
              <a:t>jwright53@verizon.net</a:t>
            </a:r>
            <a:r>
              <a:rPr lang="en-US" altLang="en-US" sz="2800" dirty="0"/>
              <a:t> </a:t>
            </a:r>
          </a:p>
        </p:txBody>
      </p:sp>
      <p:sp>
        <p:nvSpPr>
          <p:cNvPr id="2" name="TextBox 1">
            <a:extLst>
              <a:ext uri="{FF2B5EF4-FFF2-40B4-BE49-F238E27FC236}">
                <a16:creationId xmlns:a16="http://schemas.microsoft.com/office/drawing/2014/main" id="{C29CF917-79F1-CEC9-616E-540B093164C2}"/>
              </a:ext>
            </a:extLst>
          </p:cNvPr>
          <p:cNvSpPr txBox="1"/>
          <p:nvPr/>
        </p:nvSpPr>
        <p:spPr>
          <a:xfrm>
            <a:off x="381000" y="3200400"/>
            <a:ext cx="8382000" cy="2062103"/>
          </a:xfrm>
          <a:prstGeom prst="rect">
            <a:avLst/>
          </a:prstGeom>
          <a:noFill/>
        </p:spPr>
        <p:txBody>
          <a:bodyPr wrap="square" rtlCol="0">
            <a:spAutoFit/>
          </a:bodyPr>
          <a:lstStyle/>
          <a:p>
            <a:r>
              <a:rPr lang="en-US" altLang="en-US" sz="3200" dirty="0"/>
              <a:t>Marlboro        </a:t>
            </a:r>
            <a:r>
              <a:rPr lang="en-US" altLang="en-US" sz="2400" b="1" dirty="0">
                <a:solidFill>
                  <a:srgbClr val="7030A0"/>
                </a:solidFill>
              </a:rPr>
              <a:t>Peter Hubbard  Jim Keenan</a:t>
            </a:r>
          </a:p>
          <a:p>
            <a:r>
              <a:rPr lang="en-US" altLang="en-US" sz="3200" dirty="0"/>
              <a:t>Cape              </a:t>
            </a:r>
            <a:r>
              <a:rPr lang="en-US" altLang="en-US" sz="2400" b="1" dirty="0">
                <a:solidFill>
                  <a:srgbClr val="7030A0"/>
                </a:solidFill>
              </a:rPr>
              <a:t>Steve </a:t>
            </a:r>
            <a:r>
              <a:rPr lang="en-US" altLang="en-US" sz="2400" b="1" dirty="0" err="1">
                <a:solidFill>
                  <a:srgbClr val="7030A0"/>
                </a:solidFill>
              </a:rPr>
              <a:t>Dipaolo</a:t>
            </a:r>
            <a:r>
              <a:rPr lang="en-US" altLang="en-US" sz="2400" b="1" dirty="0">
                <a:solidFill>
                  <a:srgbClr val="7030A0"/>
                </a:solidFill>
              </a:rPr>
              <a:t>  Roger Saraiva</a:t>
            </a:r>
          </a:p>
          <a:p>
            <a:r>
              <a:rPr lang="en-US" altLang="en-US" sz="3200" dirty="0"/>
              <a:t>Dedham         </a:t>
            </a:r>
            <a:r>
              <a:rPr lang="en-US" altLang="en-US" sz="2400" b="1" dirty="0">
                <a:solidFill>
                  <a:srgbClr val="7030A0"/>
                </a:solidFill>
              </a:rPr>
              <a:t>John Kelley  Jim Costelo</a:t>
            </a:r>
          </a:p>
          <a:p>
            <a:r>
              <a:rPr lang="en-US" altLang="en-US" sz="3200" dirty="0"/>
              <a:t>Woburn </a:t>
            </a:r>
            <a:r>
              <a:rPr lang="en-US" altLang="en-US" sz="1800" dirty="0"/>
              <a:t>                </a:t>
            </a:r>
            <a:r>
              <a:rPr lang="en-US" altLang="en-US" sz="2400" b="1" dirty="0">
                <a:solidFill>
                  <a:srgbClr val="7030A0"/>
                </a:solidFill>
              </a:rPr>
              <a:t>Ed Melaugh  Mike Donahue  Bill Bryant</a:t>
            </a:r>
          </a:p>
        </p:txBody>
      </p:sp>
      <p:sp>
        <p:nvSpPr>
          <p:cNvPr id="3" name="TextBox 2">
            <a:extLst>
              <a:ext uri="{FF2B5EF4-FFF2-40B4-BE49-F238E27FC236}">
                <a16:creationId xmlns:a16="http://schemas.microsoft.com/office/drawing/2014/main" id="{BCA6C299-68B8-5DB4-9919-E9E610FA8AF3}"/>
              </a:ext>
            </a:extLst>
          </p:cNvPr>
          <p:cNvSpPr txBox="1"/>
          <p:nvPr/>
        </p:nvSpPr>
        <p:spPr>
          <a:xfrm>
            <a:off x="27317" y="5282631"/>
            <a:ext cx="9116683" cy="369332"/>
          </a:xfrm>
          <a:prstGeom prst="rect">
            <a:avLst/>
          </a:prstGeom>
          <a:solidFill>
            <a:srgbClr val="92D050"/>
          </a:solidFill>
        </p:spPr>
        <p:txBody>
          <a:bodyPr wrap="square" rtlCol="0">
            <a:spAutoFit/>
          </a:bodyPr>
          <a:lstStyle/>
          <a:p>
            <a:r>
              <a:rPr lang="en-US" dirty="0"/>
              <a:t>Details, pairings will be forthcoming at WO March 15 week 1 regular season meetings </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F5DB2-06DB-DE91-DB98-C790A19A9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834060-463E-9CF0-29BF-F83B0D6DD4D6}"/>
              </a:ext>
            </a:extLst>
          </p:cNvPr>
          <p:cNvSpPr>
            <a:spLocks noGrp="1"/>
          </p:cNvSpPr>
          <p:nvPr>
            <p:ph type="title"/>
          </p:nvPr>
        </p:nvSpPr>
        <p:spPr>
          <a:xfrm>
            <a:off x="2552700" y="228600"/>
            <a:ext cx="38100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20483" name="Text Placeholder 2">
            <a:extLst>
              <a:ext uri="{FF2B5EF4-FFF2-40B4-BE49-F238E27FC236}">
                <a16:creationId xmlns:a16="http://schemas.microsoft.com/office/drawing/2014/main" id="{583B2051-E51A-7D37-2D68-52F14D86064D}"/>
              </a:ext>
            </a:extLst>
          </p:cNvPr>
          <p:cNvSpPr>
            <a:spLocks noGrp="1"/>
          </p:cNvSpPr>
          <p:nvPr>
            <p:ph type="body" idx="1"/>
          </p:nvPr>
        </p:nvSpPr>
        <p:spPr>
          <a:xfrm>
            <a:off x="381000" y="762000"/>
            <a:ext cx="8153400" cy="2523768"/>
          </a:xfrm>
        </p:spPr>
        <p:txBody>
          <a:bodyPr/>
          <a:lstStyle/>
          <a:p>
            <a:pPr marL="25400" indent="0">
              <a:spcBef>
                <a:spcPts val="638"/>
              </a:spcBef>
              <a:spcAft>
                <a:spcPct val="0"/>
              </a:spcAft>
              <a:buClr>
                <a:srgbClr val="000000"/>
              </a:buClr>
              <a:buFont typeface="Calibri" panose="020F0502020204030204" pitchFamily="34" charset="0"/>
              <a:buNone/>
            </a:pPr>
            <a:endParaRPr lang="en-US" altLang="en-US" b="1" dirty="0"/>
          </a:p>
          <a:p>
            <a:pPr marL="25400" indent="0">
              <a:spcBef>
                <a:spcPts val="638"/>
              </a:spcBef>
              <a:spcAft>
                <a:spcPct val="0"/>
              </a:spcAft>
              <a:buClr>
                <a:srgbClr val="000000"/>
              </a:buClr>
              <a:buFont typeface="Calibri" panose="020F0502020204030204" pitchFamily="34" charset="0"/>
              <a:buNone/>
            </a:pPr>
            <a:r>
              <a:rPr lang="en-US" altLang="en-US" b="1" dirty="0"/>
              <a:t>NEXT UP</a:t>
            </a:r>
          </a:p>
          <a:p>
            <a:pPr marL="25400" indent="0" algn="ctr">
              <a:spcBef>
                <a:spcPts val="638"/>
              </a:spcBef>
              <a:spcAft>
                <a:spcPct val="0"/>
              </a:spcAft>
              <a:buClr>
                <a:srgbClr val="000000"/>
              </a:buClr>
              <a:buFont typeface="Calibri" panose="020F0502020204030204" pitchFamily="34" charset="0"/>
              <a:buNone/>
            </a:pPr>
            <a:endParaRPr lang="en-US" altLang="en-US" sz="4800" b="1" dirty="0">
              <a:effectLst>
                <a:outerShdw blurRad="50800" dist="50800" dir="5400000" algn="ctr" rotWithShape="0">
                  <a:srgbClr val="FFC000"/>
                </a:outerShdw>
                <a:reflection blurRad="6350" stA="55000" endA="300" endPos="45500" dir="5400000" sy="-100000" algn="bl" rotWithShape="0"/>
              </a:effectLst>
            </a:endParaRPr>
          </a:p>
          <a:p>
            <a:pPr marL="25400" indent="0" algn="ctr">
              <a:spcBef>
                <a:spcPts val="638"/>
              </a:spcBef>
              <a:spcAft>
                <a:spcPct val="0"/>
              </a:spcAft>
              <a:buClr>
                <a:srgbClr val="000000"/>
              </a:buClr>
              <a:buFont typeface="Calibri" panose="020F0502020204030204" pitchFamily="34" charset="0"/>
              <a:buNone/>
            </a:pPr>
            <a:r>
              <a:rPr lang="en-US" altLang="en-US" sz="4800" b="1" dirty="0">
                <a:effectLst>
                  <a:outerShdw blurRad="50800" dist="50800" dir="5400000" algn="ctr" rotWithShape="0">
                    <a:srgbClr val="FFC000"/>
                  </a:outerShdw>
                  <a:reflection blurRad="6350" stA="55000" endA="300" endPos="45500" dir="5400000" sy="-100000" algn="bl" rotWithShape="0"/>
                </a:effectLst>
              </a:rPr>
              <a:t>Rule Changes</a:t>
            </a:r>
            <a:endParaRPr lang="en-US" altLang="en-US" b="1" dirty="0"/>
          </a:p>
        </p:txBody>
      </p:sp>
      <p:sp>
        <p:nvSpPr>
          <p:cNvPr id="3" name="TextBox 2">
            <a:extLst>
              <a:ext uri="{FF2B5EF4-FFF2-40B4-BE49-F238E27FC236}">
                <a16:creationId xmlns:a16="http://schemas.microsoft.com/office/drawing/2014/main" id="{2F221B98-87D2-37C9-9D29-6FC90A13B237}"/>
              </a:ext>
            </a:extLst>
          </p:cNvPr>
          <p:cNvSpPr txBox="1"/>
          <p:nvPr/>
        </p:nvSpPr>
        <p:spPr>
          <a:xfrm>
            <a:off x="2895600" y="3899927"/>
            <a:ext cx="3124200" cy="461665"/>
          </a:xfrm>
          <a:prstGeom prst="rect">
            <a:avLst/>
          </a:prstGeom>
          <a:noFill/>
        </p:spPr>
        <p:txBody>
          <a:bodyPr wrap="square">
            <a:spAutoFit/>
          </a:bodyPr>
          <a:lstStyle/>
          <a:p>
            <a:pPr marL="25400" indent="0" algn="ctr">
              <a:spcBef>
                <a:spcPts val="638"/>
              </a:spcBef>
              <a:spcAft>
                <a:spcPct val="0"/>
              </a:spcAft>
              <a:buClr>
                <a:srgbClr val="000000"/>
              </a:buClr>
              <a:buFont typeface="Calibri" panose="020F0502020204030204" pitchFamily="34" charset="0"/>
              <a:buNone/>
            </a:pPr>
            <a:r>
              <a:rPr lang="en-US" altLang="en-US" sz="2400" b="1" dirty="0"/>
              <a:t>Jim Carboneau</a:t>
            </a:r>
            <a:endParaRPr lang="en-US" altLang="en-US" sz="2400" b="1" dirty="0">
              <a:effectLst>
                <a:outerShdw blurRad="50800" dist="50800" dir="5400000" algn="ctr" rotWithShape="0">
                  <a:srgbClr val="FFC000"/>
                </a:outerShdw>
                <a:reflection blurRad="6350" stA="55000" endA="300" endPos="45500" dir="5400000" sy="-100000" algn="bl" rotWithShape="0"/>
              </a:effectLst>
            </a:endParaRPr>
          </a:p>
        </p:txBody>
      </p:sp>
    </p:spTree>
    <p:extLst>
      <p:ext uri="{BB962C8B-B14F-4D97-AF65-F5344CB8AC3E}">
        <p14:creationId xmlns:p14="http://schemas.microsoft.com/office/powerpoint/2010/main" val="135788183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Google Shape;77;p2">
            <a:extLst>
              <a:ext uri="{FF2B5EF4-FFF2-40B4-BE49-F238E27FC236}">
                <a16:creationId xmlns:a16="http://schemas.microsoft.com/office/drawing/2014/main" id="{7676D6B3-8171-6F16-929A-627EF1B44A9C}"/>
              </a:ext>
            </a:extLst>
          </p:cNvPr>
          <p:cNvSpPr txBox="1">
            <a:spLocks noGrp="1"/>
          </p:cNvSpPr>
          <p:nvPr>
            <p:ph type="title"/>
          </p:nvPr>
        </p:nvSpPr>
        <p:spPr>
          <a:xfrm>
            <a:off x="2743200" y="228600"/>
            <a:ext cx="3733800" cy="717163"/>
          </a:xfrm>
        </p:spPr>
        <p:txBody>
          <a:bodyPr>
            <a:normAutofit fontScale="90000"/>
          </a:bodyPr>
          <a:lstStyle/>
          <a:p>
            <a:pPr>
              <a:buSzPts val="4800"/>
              <a:defRPr/>
            </a:pPr>
            <a:r>
              <a:rPr lang="en-US" b="1" spc="0" dirty="0">
                <a:ln w="22225">
                  <a:solidFill>
                    <a:schemeClr val="accent2"/>
                  </a:solidFill>
                  <a:prstDash val="solid"/>
                </a:ln>
                <a:solidFill>
                  <a:srgbClr val="FF0000"/>
                </a:solidFill>
                <a:effectLst/>
              </a:rPr>
              <a:t>Annual Meeting</a:t>
            </a:r>
            <a:br>
              <a:rPr dirty="0"/>
            </a:br>
            <a:endParaRPr dirty="0">
              <a:solidFill>
                <a:schemeClr val="dk2"/>
              </a:solidFill>
            </a:endParaRPr>
          </a:p>
        </p:txBody>
      </p:sp>
      <p:sp>
        <p:nvSpPr>
          <p:cNvPr id="2" name="TextBox 1">
            <a:extLst>
              <a:ext uri="{FF2B5EF4-FFF2-40B4-BE49-F238E27FC236}">
                <a16:creationId xmlns:a16="http://schemas.microsoft.com/office/drawing/2014/main" id="{AB0C620E-17D8-3078-2155-10E283DF622C}"/>
              </a:ext>
            </a:extLst>
          </p:cNvPr>
          <p:cNvSpPr txBox="1"/>
          <p:nvPr/>
        </p:nvSpPr>
        <p:spPr>
          <a:xfrm>
            <a:off x="381000" y="804863"/>
            <a:ext cx="7924800" cy="7694414"/>
          </a:xfrm>
          <a:prstGeom prst="rect">
            <a:avLst/>
          </a:prstGeom>
          <a:noFill/>
        </p:spPr>
        <p:txBody>
          <a:bodyPr>
            <a:spAutoFit/>
          </a:bodyPr>
          <a:lstStyle/>
          <a:p>
            <a:pPr>
              <a:defRPr/>
            </a:pPr>
            <a:r>
              <a:rPr lang="en-US" sz="3600" b="1" dirty="0">
                <a:latin typeface="Calibri" panose="020F0502020204030204" pitchFamily="34" charset="0"/>
                <a:cs typeface="Calibri" panose="020F0502020204030204" pitchFamily="34" charset="0"/>
              </a:rPr>
              <a:t>AGENDA</a:t>
            </a:r>
          </a:p>
          <a:p>
            <a:pPr marL="342900" indent="-342900">
              <a:spcBef>
                <a:spcPts val="0"/>
              </a:spcBef>
              <a:spcAft>
                <a:spcPts val="0"/>
              </a:spcAft>
              <a:buFont typeface="Wingdings" panose="05000000000000000000" pitchFamily="2" charset="2"/>
              <a:buChar char=""/>
              <a:tabLst>
                <a:tab pos="457200" algn="l"/>
              </a:tabLst>
              <a:defRPr/>
            </a:pPr>
            <a:r>
              <a:rPr lang="en-US" sz="2800" b="1" dirty="0">
                <a:solidFill>
                  <a:srgbClr val="000000"/>
                </a:solidFill>
                <a:latin typeface="Calibri" panose="020F0502020204030204" pitchFamily="34" charset="0"/>
                <a:ea typeface="Arial" panose="020B0604020202020204" pitchFamily="34" charset="0"/>
              </a:rPr>
              <a:t>Opening Remarks 8:30AM – 10:00AM</a:t>
            </a:r>
          </a:p>
          <a:p>
            <a:pPr marL="800100" lvl="1" indent="-342900">
              <a:spcBef>
                <a:spcPts val="0"/>
              </a:spcBef>
              <a:spcAft>
                <a:spcPts val="0"/>
              </a:spcAft>
              <a:buFont typeface="Wingdings" panose="05000000000000000000" pitchFamily="2" charset="2"/>
              <a:buChar char=""/>
              <a:tabLst>
                <a:tab pos="457200" algn="l"/>
              </a:tabLst>
              <a:defRPr/>
            </a:pPr>
            <a:r>
              <a:rPr lang="en-US" sz="2800" b="1" dirty="0">
                <a:latin typeface="Calibri" panose="020F0502020204030204" pitchFamily="34" charset="0"/>
                <a:ea typeface="Times New Roman" panose="02020603050405020304" pitchFamily="18" charset="0"/>
              </a:rPr>
              <a:t>Recognition/Remembrance – Bill Doherty</a:t>
            </a:r>
            <a:endParaRPr lang="en-US" sz="1200" dirty="0">
              <a:latin typeface="Times New Roman" panose="02020603050405020304" pitchFamily="18" charset="0"/>
              <a:ea typeface="Times New Roman" panose="02020603050405020304" pitchFamily="18" charset="0"/>
            </a:endParaRPr>
          </a:p>
          <a:p>
            <a:pPr marL="800100" lvl="1" indent="-342900">
              <a:buFont typeface="Wingdings" panose="05000000000000000000" pitchFamily="2" charset="2"/>
              <a:buChar char=""/>
              <a:tabLst>
                <a:tab pos="457200" algn="l"/>
              </a:tabLst>
              <a:defRPr/>
            </a:pPr>
            <a:r>
              <a:rPr lang="en-US" sz="2800" b="1" dirty="0">
                <a:latin typeface="Calibri" panose="020F0502020204030204" pitchFamily="34" charset="0"/>
                <a:ea typeface="Times New Roman" panose="02020603050405020304" pitchFamily="18" charset="0"/>
              </a:rPr>
              <a:t>Business Updates – Fran Tarpey</a:t>
            </a:r>
          </a:p>
          <a:p>
            <a:pPr marL="800100" lvl="1" indent="-342900">
              <a:buFont typeface="Wingdings" panose="05000000000000000000" pitchFamily="2" charset="2"/>
              <a:buChar char=""/>
              <a:tabLst>
                <a:tab pos="457200" algn="l"/>
              </a:tabLst>
              <a:defRPr/>
            </a:pPr>
            <a:r>
              <a:rPr lang="en-US" sz="2800" b="1" dirty="0">
                <a:latin typeface="Calibri" panose="020F0502020204030204" pitchFamily="34" charset="0"/>
                <a:ea typeface="Times New Roman" panose="02020603050405020304" pitchFamily="18" charset="0"/>
              </a:rPr>
              <a:t>Organization Updates – Randy Wong</a:t>
            </a:r>
          </a:p>
          <a:p>
            <a:pPr marL="800100" lvl="1" indent="-342900">
              <a:buFont typeface="Wingdings" panose="05000000000000000000" pitchFamily="2" charset="2"/>
              <a:buChar char=""/>
              <a:tabLst>
                <a:tab pos="457200" algn="l"/>
              </a:tabLst>
              <a:defRPr/>
            </a:pPr>
            <a:r>
              <a:rPr lang="en-US" sz="2800" b="1" dirty="0">
                <a:latin typeface="Calibri" panose="020F0502020204030204" pitchFamily="34" charset="0"/>
                <a:ea typeface="Arial" panose="020B0604020202020204" pitchFamily="34" charset="0"/>
              </a:rPr>
              <a:t>Compliance Requirements – Doug Davenport</a:t>
            </a:r>
            <a:endParaRPr lang="en-US" sz="2800" b="1" dirty="0">
              <a:solidFill>
                <a:srgbClr val="000000"/>
              </a:solidFill>
              <a:latin typeface="Calibri" panose="020F0502020204030204" pitchFamily="34" charset="0"/>
              <a:ea typeface="Arial" panose="020B0604020202020204" pitchFamily="34" charset="0"/>
            </a:endParaRPr>
          </a:p>
          <a:p>
            <a:pPr marL="800100" lvl="1" indent="-342900">
              <a:spcBef>
                <a:spcPts val="0"/>
              </a:spcBef>
              <a:spcAft>
                <a:spcPts val="0"/>
              </a:spcAft>
              <a:buFont typeface="Wingdings" panose="05000000000000000000" pitchFamily="2" charset="2"/>
              <a:buChar char=""/>
              <a:tabLst>
                <a:tab pos="457200" algn="l"/>
              </a:tabLst>
              <a:defRPr/>
            </a:pPr>
            <a:r>
              <a:rPr lang="en-US" sz="2800" b="1" dirty="0">
                <a:solidFill>
                  <a:srgbClr val="000000"/>
                </a:solidFill>
                <a:latin typeface="Calibri" panose="020F0502020204030204" pitchFamily="34" charset="0"/>
                <a:ea typeface="Arial" panose="020B0604020202020204" pitchFamily="34" charset="0"/>
              </a:rPr>
              <a:t>New Rules/Points of Emphasis– Jim Carboneau</a:t>
            </a:r>
          </a:p>
          <a:p>
            <a:pPr marL="800100" lvl="1" indent="-342900">
              <a:spcBef>
                <a:spcPts val="0"/>
              </a:spcBef>
              <a:spcAft>
                <a:spcPts val="0"/>
              </a:spcAft>
              <a:buFont typeface="Wingdings" panose="05000000000000000000" pitchFamily="2" charset="2"/>
              <a:buChar char=""/>
              <a:tabLst>
                <a:tab pos="457200" algn="l"/>
              </a:tabLst>
              <a:defRPr/>
            </a:pPr>
            <a:r>
              <a:rPr lang="en-US" sz="2800" b="1" dirty="0">
                <a:solidFill>
                  <a:srgbClr val="000000"/>
                </a:solidFill>
                <a:latin typeface="Calibri" panose="020F0502020204030204" pitchFamily="34" charset="0"/>
                <a:ea typeface="Arial" panose="020B0604020202020204" pitchFamily="34" charset="0"/>
              </a:rPr>
              <a:t>Keynote Speaker – Bobby Benson</a:t>
            </a:r>
          </a:p>
          <a:p>
            <a:pPr marL="800100" lvl="1" indent="-342900">
              <a:spcBef>
                <a:spcPts val="0"/>
              </a:spcBef>
              <a:spcAft>
                <a:spcPts val="0"/>
              </a:spcAft>
              <a:buFont typeface="Wingdings" panose="05000000000000000000" pitchFamily="2" charset="2"/>
              <a:buChar char=""/>
              <a:tabLst>
                <a:tab pos="457200" algn="l"/>
              </a:tabLst>
              <a:defRPr/>
            </a:pPr>
            <a:r>
              <a:rPr lang="en-US" sz="2800" b="1" dirty="0">
                <a:solidFill>
                  <a:srgbClr val="000000"/>
                </a:solidFill>
                <a:latin typeface="Calibri" panose="020F0502020204030204" pitchFamily="34" charset="0"/>
                <a:ea typeface="Arial" panose="020B0604020202020204" pitchFamily="34" charset="0"/>
              </a:rPr>
              <a:t>You Make the Call – Chris Arouca/Bill Doherty</a:t>
            </a: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0E89-318B-893B-685D-96B9034D2398}"/>
              </a:ext>
            </a:extLst>
          </p:cNvPr>
          <p:cNvSpPr>
            <a:spLocks noGrp="1"/>
          </p:cNvSpPr>
          <p:nvPr>
            <p:ph type="title"/>
          </p:nvPr>
        </p:nvSpPr>
        <p:spPr/>
        <p:txBody>
          <a:bodyPr/>
          <a:lstStyle/>
          <a:p>
            <a:pPr>
              <a:defRPr/>
            </a:pPr>
            <a:r>
              <a:t>Approved MIAA Mercy Rule Change</a:t>
            </a:r>
          </a:p>
        </p:txBody>
      </p:sp>
      <p:sp>
        <p:nvSpPr>
          <p:cNvPr id="3" name="Text Placeholder 2">
            <a:extLst>
              <a:ext uri="{FF2B5EF4-FFF2-40B4-BE49-F238E27FC236}">
                <a16:creationId xmlns:a16="http://schemas.microsoft.com/office/drawing/2014/main" id="{977F1041-BD2A-48E6-31DD-7A43C6DC1D5F}"/>
              </a:ext>
            </a:extLst>
          </p:cNvPr>
          <p:cNvSpPr>
            <a:spLocks noGrp="1"/>
          </p:cNvSpPr>
          <p:nvPr>
            <p:ph type="body" sz="quarter" idx="10"/>
          </p:nvPr>
        </p:nvSpPr>
        <p:spPr>
          <a:xfrm>
            <a:off x="152400" y="1133475"/>
            <a:ext cx="8839200" cy="4591050"/>
          </a:xfrm>
        </p:spPr>
        <p:txBody>
          <a:bodyPr/>
          <a:lstStyle/>
          <a:p>
            <a:pPr marL="0" indent="0">
              <a:buFontTx/>
              <a:buNone/>
              <a:defRPr/>
            </a:pPr>
            <a:r>
              <a:rPr lang="en-US" sz="2000" b="1" dirty="0">
                <a:solidFill>
                  <a:schemeClr val="tx2">
                    <a:lumMod val="60000"/>
                    <a:lumOff val="40000"/>
                  </a:schemeClr>
                </a:solidFill>
              </a:rPr>
              <a:t>MIAA rule change –</a:t>
            </a:r>
            <a:r>
              <a:rPr lang="en-US" sz="2000" b="1" dirty="0"/>
              <a:t> </a:t>
            </a:r>
            <a:r>
              <a:rPr lang="en-US" sz="1600" dirty="0"/>
              <a:t>handbook</a:t>
            </a:r>
            <a:r>
              <a:rPr lang="en-US" sz="1600" b="1" dirty="0"/>
              <a:t> </a:t>
            </a:r>
            <a:r>
              <a:rPr lang="en-US" sz="1600" dirty="0"/>
              <a:t>item 22. Page 67</a:t>
            </a:r>
          </a:p>
          <a:p>
            <a:pPr marL="0" indent="0">
              <a:buFontTx/>
              <a:buNone/>
              <a:defRPr/>
            </a:pPr>
            <a:r>
              <a:rPr lang="en-US" sz="1600" dirty="0"/>
              <a:t>Part V, Rule 74: Lacrosse, by: MIAA Lacrosse Committee</a:t>
            </a:r>
            <a:br>
              <a:rPr lang="en-US" sz="1400" i="1" dirty="0">
                <a:solidFill>
                  <a:schemeClr val="tx2">
                    <a:lumMod val="40000"/>
                    <a:lumOff val="60000"/>
                  </a:schemeClr>
                </a:solidFill>
              </a:rPr>
            </a:br>
            <a:endParaRPr lang="en-US" sz="1400" i="1" dirty="0">
              <a:solidFill>
                <a:schemeClr val="tx2">
                  <a:lumMod val="40000"/>
                  <a:lumOff val="60000"/>
                </a:schemeClr>
              </a:solidFill>
            </a:endParaRPr>
          </a:p>
          <a:p>
            <a:pPr marL="0" indent="0">
              <a:buFontTx/>
              <a:buNone/>
              <a:defRPr/>
            </a:pPr>
            <a:r>
              <a:rPr lang="en-US" sz="1800" b="1" dirty="0">
                <a:solidFill>
                  <a:schemeClr val="accent3">
                    <a:lumMod val="75000"/>
                  </a:schemeClr>
                </a:solidFill>
              </a:rPr>
              <a:t>Previous Rule:</a:t>
            </a:r>
          </a:p>
          <a:p>
            <a:pPr>
              <a:buFont typeface="Arial" panose="020B0604020202020204" pitchFamily="34" charset="0"/>
              <a:buChar char="•"/>
              <a:defRPr/>
            </a:pPr>
            <a:r>
              <a:rPr lang="en-US" sz="1800" dirty="0"/>
              <a:t>74.6 - In Boys lacrosse, if a team is leading by 12 goals at the end of the third quarter – the fourth quarter will have running time. There will be no resumption of stop time once running time is started.</a:t>
            </a:r>
            <a:br>
              <a:rPr lang="en-US" sz="1800" dirty="0"/>
            </a:br>
            <a:endParaRPr lang="en-US" sz="1800" dirty="0"/>
          </a:p>
          <a:p>
            <a:pPr marL="0" indent="0">
              <a:buFontTx/>
              <a:buNone/>
              <a:defRPr/>
            </a:pPr>
            <a:r>
              <a:rPr lang="en-US" sz="1800" b="1" dirty="0">
                <a:solidFill>
                  <a:schemeClr val="accent3">
                    <a:lumMod val="75000"/>
                  </a:schemeClr>
                </a:solidFill>
              </a:rPr>
              <a:t>Approved Change:</a:t>
            </a:r>
          </a:p>
          <a:p>
            <a:pPr>
              <a:buFont typeface="Arial" panose="020B0604020202020204" pitchFamily="34" charset="0"/>
              <a:buChar char="•"/>
              <a:defRPr/>
            </a:pPr>
            <a:r>
              <a:rPr lang="en-US" sz="1800" dirty="0"/>
              <a:t>Remove previous rule from the MIAA Handbook and revert to NFHS Rule 3, Section 1 Art. 2</a:t>
            </a:r>
            <a:br>
              <a:rPr lang="en-US" sz="1800" dirty="0"/>
            </a:br>
            <a:r>
              <a:rPr lang="en-US" sz="1800" dirty="0"/>
              <a:t> </a:t>
            </a:r>
          </a:p>
          <a:p>
            <a:pPr marL="0" indent="0">
              <a:buFontTx/>
              <a:buNone/>
              <a:defRPr/>
            </a:pPr>
            <a:r>
              <a:rPr lang="en-US" sz="1800" b="1" dirty="0">
                <a:solidFill>
                  <a:schemeClr val="accent3">
                    <a:lumMod val="75000"/>
                  </a:schemeClr>
                </a:solidFill>
              </a:rPr>
              <a:t>What this means:</a:t>
            </a:r>
          </a:p>
          <a:p>
            <a:pPr>
              <a:buFont typeface="Arial" panose="020B0604020202020204" pitchFamily="34" charset="0"/>
              <a:buChar char="•"/>
              <a:defRPr/>
            </a:pPr>
            <a:r>
              <a:rPr lang="en-US" sz="1800" u="sng" dirty="0"/>
              <a:t>NFHS Rule 3 Section 1 Art. 2</a:t>
            </a:r>
            <a:r>
              <a:rPr lang="en-US" sz="1800" dirty="0"/>
              <a:t>: After the first half, any time the score differential reaches 12 goals or more, starting with the whistle resuming play, the clock will only be stopped for a team time-out, official's time-out or an injury time-out. All penalties that occur during a score differential situation will be running time. In this situation, running penalty time begins with the next whistle resuming play.</a:t>
            </a:r>
          </a:p>
        </p:txBody>
      </p:sp>
      <p:pic>
        <p:nvPicPr>
          <p:cNvPr id="6148" name="Picture 5">
            <a:extLst>
              <a:ext uri="{FF2B5EF4-FFF2-40B4-BE49-F238E27FC236}">
                <a16:creationId xmlns:a16="http://schemas.microsoft.com/office/drawing/2014/main" id="{E2A94BD4-91BB-D461-0C32-B36554749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525" y="895350"/>
            <a:ext cx="16160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135260-521B-5FC5-5A6F-2945852D85CE}"/>
              </a:ext>
            </a:extLst>
          </p:cNvPr>
          <p:cNvSpPr/>
          <p:nvPr/>
        </p:nvSpPr>
        <p:spPr>
          <a:xfrm>
            <a:off x="4349750" y="376238"/>
            <a:ext cx="184150" cy="922337"/>
          </a:xfrm>
          <a:prstGeom prst="rect">
            <a:avLst/>
          </a:prstGeom>
          <a:noFill/>
        </p:spPr>
        <p:txBody>
          <a:bodyPr wrap="none">
            <a:spAutoFit/>
          </a:bodyPr>
          <a:lstStyle/>
          <a:p>
            <a:pPr algn="ctr" eaLnBrk="1" fontAlgn="auto" hangingPunct="1">
              <a:spcBef>
                <a:spcPts val="0"/>
              </a:spcBef>
              <a:spcAft>
                <a:spcPts val="0"/>
              </a:spcAft>
              <a:defRPr/>
            </a:pPr>
            <a:endParaRPr lang="en-US" sz="5400" b="1" dirty="0">
              <a:ln w="9525">
                <a:solidFill>
                  <a:schemeClr val="bg1"/>
                </a:solidFill>
                <a:prstDash val="solid"/>
              </a:ln>
              <a:effectLst>
                <a:outerShdw blurRad="12700" dist="38100" dir="2700000" algn="tl" rotWithShape="0">
                  <a:schemeClr val="bg1">
                    <a:lumMod val="50000"/>
                  </a:schemeClr>
                </a:outerShdw>
              </a:effectLst>
              <a:latin typeface="+mn-lt"/>
              <a:cs typeface="+mn-cs"/>
            </a:endParaRPr>
          </a:p>
        </p:txBody>
      </p:sp>
      <p:sp>
        <p:nvSpPr>
          <p:cNvPr id="9219" name="TextBox 1">
            <a:extLst>
              <a:ext uri="{FF2B5EF4-FFF2-40B4-BE49-F238E27FC236}">
                <a16:creationId xmlns:a16="http://schemas.microsoft.com/office/drawing/2014/main" id="{0B3DA568-26E3-AB9B-B39B-B6BAC9235082}"/>
              </a:ext>
            </a:extLst>
          </p:cNvPr>
          <p:cNvSpPr txBox="1">
            <a:spLocks noChangeArrowheads="1"/>
          </p:cNvSpPr>
          <p:nvPr/>
        </p:nvSpPr>
        <p:spPr bwMode="auto">
          <a:xfrm>
            <a:off x="723900" y="376238"/>
            <a:ext cx="7620000" cy="535463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dirty="0"/>
          </a:p>
          <a:p>
            <a:pPr>
              <a:defRPr/>
            </a:pPr>
            <a:r>
              <a:rPr lang="en-US" altLang="en-US" dirty="0"/>
              <a:t> </a:t>
            </a:r>
            <a:r>
              <a:rPr lang="en-US" altLang="en-US" b="1" dirty="0"/>
              <a:t>1-12: </a:t>
            </a:r>
            <a:r>
              <a:rPr lang="en-US" altLang="en-US" dirty="0"/>
              <a:t>Requires a working horn be accessible at the sideline table. </a:t>
            </a:r>
          </a:p>
          <a:p>
            <a:pPr>
              <a:defRPr/>
            </a:pPr>
            <a:r>
              <a:rPr lang="en-US" altLang="en-US" b="1" dirty="0"/>
              <a:t>Rationale: </a:t>
            </a:r>
            <a:r>
              <a:rPr lang="en-US" altLang="en-US" dirty="0"/>
              <a:t>Allows a coach to call for a double horn from the field without delayed communication to the press box. </a:t>
            </a:r>
          </a:p>
          <a:p>
            <a:pPr>
              <a:defRPr/>
            </a:pPr>
            <a:r>
              <a:rPr lang="en-US" altLang="en-US" b="1" dirty="0"/>
              <a:t>3-5-1 &amp; 2 (NEW): </a:t>
            </a:r>
            <a:r>
              <a:rPr lang="en-US" altLang="en-US" dirty="0"/>
              <a:t>Establishes that an interrupted game that cannot be resumed on the same day is considered complete if 75% of playing time has elapsed. </a:t>
            </a:r>
          </a:p>
          <a:p>
            <a:pPr>
              <a:defRPr/>
            </a:pPr>
            <a:r>
              <a:rPr lang="en-US" altLang="en-US" b="1" dirty="0"/>
              <a:t>Rationale: </a:t>
            </a:r>
            <a:r>
              <a:rPr lang="en-US" altLang="en-US" dirty="0"/>
              <a:t>Provides a procedure for interrupted play to assist host management while allowing state associations to develop modifications to game-ending procedures. </a:t>
            </a:r>
          </a:p>
          <a:p>
            <a:pPr>
              <a:defRPr/>
            </a:pPr>
            <a:r>
              <a:rPr lang="en-US" altLang="en-US" b="1" dirty="0"/>
              <a:t>4-3-3e: </a:t>
            </a:r>
            <a:r>
              <a:rPr lang="en-US" altLang="en-US" dirty="0"/>
              <a:t>Allows an official to assess a delay of game penalty if player positioning on the face off must be adjusted repeatedly. </a:t>
            </a:r>
          </a:p>
          <a:p>
            <a:pPr>
              <a:defRPr/>
            </a:pPr>
            <a:r>
              <a:rPr lang="en-US" altLang="en-US" b="1" dirty="0"/>
              <a:t>Rationale: </a:t>
            </a:r>
            <a:r>
              <a:rPr lang="en-US" altLang="en-US" dirty="0"/>
              <a:t>Clarifies the current practice of penalizing faceoff players who need to be repeatedly adjusted. </a:t>
            </a:r>
          </a:p>
          <a:p>
            <a:pPr>
              <a:defRPr/>
            </a:pPr>
            <a:r>
              <a:rPr lang="en-US" altLang="en-US" b="1" dirty="0"/>
              <a:t>4-8: </a:t>
            </a:r>
            <a:r>
              <a:rPr lang="en-US" altLang="en-US" dirty="0"/>
              <a:t>Clarifies that a goal is scored if the ball is or becomes loose behind the plane regardless of who caused the ball to cross the line. </a:t>
            </a:r>
          </a:p>
          <a:p>
            <a:pPr>
              <a:defRPr/>
            </a:pPr>
            <a:r>
              <a:rPr lang="en-US" altLang="en-US" b="1" dirty="0"/>
              <a:t>Rationale: </a:t>
            </a:r>
            <a:r>
              <a:rPr lang="en-US" altLang="en-US" dirty="0"/>
              <a:t>Creates consistency in awarding a goal when the ball becomes loose behind the plane and when a ball is loose and crosses the plane of the plane of the goal line </a:t>
            </a:r>
          </a:p>
        </p:txBody>
      </p:sp>
      <p:sp>
        <p:nvSpPr>
          <p:cNvPr id="7172" name="TextBox 2">
            <a:extLst>
              <a:ext uri="{FF2B5EF4-FFF2-40B4-BE49-F238E27FC236}">
                <a16:creationId xmlns:a16="http://schemas.microsoft.com/office/drawing/2014/main" id="{707755C1-9C5B-0BDF-F5AA-4AE8A5FDC1DA}"/>
              </a:ext>
            </a:extLst>
          </p:cNvPr>
          <p:cNvSpPr txBox="1">
            <a:spLocks noChangeArrowheads="1"/>
          </p:cNvSpPr>
          <p:nvPr/>
        </p:nvSpPr>
        <p:spPr bwMode="auto">
          <a:xfrm>
            <a:off x="1979613" y="0"/>
            <a:ext cx="5108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a:solidFill>
                  <a:srgbClr val="0070C0"/>
                </a:solidFill>
              </a:rPr>
              <a:t>RULE  CHANGES 2026</a:t>
            </a:r>
          </a:p>
        </p:txBody>
      </p:sp>
      <p:pic>
        <p:nvPicPr>
          <p:cNvPr id="2" name="Graphic 1">
            <a:extLst>
              <a:ext uri="{FF2B5EF4-FFF2-40B4-BE49-F238E27FC236}">
                <a16:creationId xmlns:a16="http://schemas.microsoft.com/office/drawing/2014/main" id="{58DACF8B-92FA-F412-ECC1-4D72E5BC86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0712" y="-36076"/>
            <a:ext cx="1173288" cy="1364377"/>
          </a:xfrm>
          <a:prstGeom prst="rect">
            <a:avLst/>
          </a:prstGeom>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2B7F64-3E2F-945A-E51C-8E9A39270882}"/>
              </a:ext>
            </a:extLst>
          </p:cNvPr>
          <p:cNvSpPr/>
          <p:nvPr/>
        </p:nvSpPr>
        <p:spPr>
          <a:xfrm>
            <a:off x="4349750" y="376238"/>
            <a:ext cx="184150" cy="922337"/>
          </a:xfrm>
          <a:prstGeom prst="rect">
            <a:avLst/>
          </a:prstGeom>
          <a:noFill/>
        </p:spPr>
        <p:txBody>
          <a:bodyPr wrap="none">
            <a:spAutoFit/>
          </a:bodyPr>
          <a:lstStyle/>
          <a:p>
            <a:pPr algn="ctr" eaLnBrk="1" fontAlgn="auto" hangingPunct="1">
              <a:spcBef>
                <a:spcPts val="0"/>
              </a:spcBef>
              <a:spcAft>
                <a:spcPts val="0"/>
              </a:spcAft>
              <a:defRPr/>
            </a:pPr>
            <a:endParaRPr lang="en-US" sz="5400" b="1" dirty="0">
              <a:ln w="9525">
                <a:solidFill>
                  <a:schemeClr val="bg1"/>
                </a:solidFill>
                <a:prstDash val="solid"/>
              </a:ln>
              <a:effectLst>
                <a:outerShdw blurRad="12700" dist="38100" dir="2700000" algn="tl" rotWithShape="0">
                  <a:schemeClr val="bg1">
                    <a:lumMod val="50000"/>
                  </a:schemeClr>
                </a:outerShdw>
              </a:effectLst>
              <a:latin typeface="+mn-lt"/>
              <a:cs typeface="+mn-cs"/>
            </a:endParaRPr>
          </a:p>
        </p:txBody>
      </p:sp>
      <p:sp>
        <p:nvSpPr>
          <p:cNvPr id="11267" name="TextBox 1">
            <a:extLst>
              <a:ext uri="{FF2B5EF4-FFF2-40B4-BE49-F238E27FC236}">
                <a16:creationId xmlns:a16="http://schemas.microsoft.com/office/drawing/2014/main" id="{0F660087-21A9-3ED6-B134-EF912D345131}"/>
              </a:ext>
            </a:extLst>
          </p:cNvPr>
          <p:cNvSpPr txBox="1">
            <a:spLocks noChangeArrowheads="1"/>
          </p:cNvSpPr>
          <p:nvPr/>
        </p:nvSpPr>
        <p:spPr bwMode="auto">
          <a:xfrm>
            <a:off x="876300" y="-76200"/>
            <a:ext cx="7391400" cy="56324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dirty="0"/>
          </a:p>
          <a:p>
            <a:pPr>
              <a:defRPr/>
            </a:pPr>
            <a:r>
              <a:rPr lang="en-US" altLang="en-US" dirty="0"/>
              <a:t> </a:t>
            </a:r>
            <a:r>
              <a:rPr lang="en-US" altLang="en-US" b="1" dirty="0"/>
              <a:t>4-18-4 PENALTY; 5-6-2 (NEW): </a:t>
            </a:r>
            <a:r>
              <a:rPr lang="en-US" altLang="en-US" dirty="0"/>
              <a:t>Reclassifies the foul for a player, other than the properly equipped goalkeeper, that enters the crease with the intent to block a shot as a personal foul for illegal equipment. </a:t>
            </a:r>
          </a:p>
          <a:p>
            <a:pPr>
              <a:defRPr/>
            </a:pPr>
            <a:r>
              <a:rPr lang="en-US" altLang="en-US" b="1" dirty="0"/>
              <a:t>Rationale: </a:t>
            </a:r>
            <a:r>
              <a:rPr lang="en-US" altLang="en-US" dirty="0"/>
              <a:t>Minimizes risk by discouraging players from acting as a goalkeeper by making the penalty more severe and removing the official’s responsibility to remember if it was the first occurrence or subsequent attempts. </a:t>
            </a:r>
          </a:p>
          <a:p>
            <a:pPr>
              <a:defRPr/>
            </a:pPr>
            <a:r>
              <a:rPr lang="en-US" altLang="en-US" b="1" dirty="0"/>
              <a:t>4-22-1c: </a:t>
            </a:r>
            <a:r>
              <a:rPr lang="en-US" altLang="en-US" dirty="0"/>
              <a:t>Eliminates the five seconds awarded to a goalkeeper to re-enter the crease on any restart. </a:t>
            </a:r>
          </a:p>
          <a:p>
            <a:pPr>
              <a:defRPr/>
            </a:pPr>
            <a:r>
              <a:rPr lang="en-US" altLang="en-US" b="1" dirty="0"/>
              <a:t>Rationale: </a:t>
            </a:r>
            <a:r>
              <a:rPr lang="en-US" altLang="en-US" dirty="0"/>
              <a:t>Aligns treatment of the goalkeeper as a field player when it comes to injury or equipment issues while outside the crease while discouraging goalkeepers from leaving the crease and eliminating the need for an official to judge whether a goalkeeper has left the crease in an attempt to delay the game or for a legitimate purpose. </a:t>
            </a:r>
          </a:p>
          <a:p>
            <a:pPr>
              <a:defRPr/>
            </a:pPr>
            <a:r>
              <a:rPr lang="en-US" altLang="en-US" b="1" dirty="0"/>
              <a:t>6-3-2c: </a:t>
            </a:r>
            <a:r>
              <a:rPr lang="en-US" altLang="en-US" dirty="0"/>
              <a:t>Adds hooking, lifting, or pinning an opponent’s body with the crosse in describing illegal actions related to holding. </a:t>
            </a:r>
          </a:p>
          <a:p>
            <a:pPr>
              <a:defRPr/>
            </a:pPr>
            <a:r>
              <a:rPr lang="en-US" altLang="en-US" b="1" dirty="0"/>
              <a:t>Rationale: </a:t>
            </a:r>
            <a:r>
              <a:rPr lang="en-US" altLang="en-US" dirty="0"/>
              <a:t>Additional descriptors help define holding and create a clearer understanding of illegal actions trending in the game. </a:t>
            </a:r>
          </a:p>
          <a:p>
            <a:pPr>
              <a:defRPr/>
            </a:pPr>
            <a:endParaRPr lang="en-US" altLang="en-US" dirty="0"/>
          </a:p>
        </p:txBody>
      </p:sp>
      <p:pic>
        <p:nvPicPr>
          <p:cNvPr id="2" name="Graphic 1">
            <a:extLst>
              <a:ext uri="{FF2B5EF4-FFF2-40B4-BE49-F238E27FC236}">
                <a16:creationId xmlns:a16="http://schemas.microsoft.com/office/drawing/2014/main" id="{45D21D5E-E8DD-2155-5CA6-0D02F164E3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03369" y="27214"/>
            <a:ext cx="1173288" cy="1364377"/>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AB0000-6CB8-E2DE-5BA7-1969909DE98C}"/>
              </a:ext>
            </a:extLst>
          </p:cNvPr>
          <p:cNvSpPr/>
          <p:nvPr/>
        </p:nvSpPr>
        <p:spPr>
          <a:xfrm>
            <a:off x="4349750" y="376238"/>
            <a:ext cx="184150" cy="922337"/>
          </a:xfrm>
          <a:prstGeom prst="rect">
            <a:avLst/>
          </a:prstGeom>
          <a:noFill/>
        </p:spPr>
        <p:txBody>
          <a:bodyPr wrap="none">
            <a:spAutoFit/>
          </a:bodyPr>
          <a:lstStyle/>
          <a:p>
            <a:pPr algn="ctr" eaLnBrk="1" fontAlgn="auto" hangingPunct="1">
              <a:spcBef>
                <a:spcPts val="0"/>
              </a:spcBef>
              <a:spcAft>
                <a:spcPts val="0"/>
              </a:spcAft>
              <a:defRPr/>
            </a:pPr>
            <a:endParaRPr lang="en-US" sz="5400" b="1" dirty="0">
              <a:ln w="9525">
                <a:solidFill>
                  <a:schemeClr val="bg1"/>
                </a:solidFill>
                <a:prstDash val="solid"/>
              </a:ln>
              <a:effectLst>
                <a:outerShdw blurRad="12700" dist="38100" dir="2700000" algn="tl" rotWithShape="0">
                  <a:schemeClr val="bg1">
                    <a:lumMod val="50000"/>
                  </a:schemeClr>
                </a:outerShdw>
              </a:effectLst>
              <a:latin typeface="+mn-lt"/>
              <a:cs typeface="+mn-cs"/>
            </a:endParaRPr>
          </a:p>
        </p:txBody>
      </p:sp>
      <p:sp>
        <p:nvSpPr>
          <p:cNvPr id="13315" name="TextBox 1">
            <a:extLst>
              <a:ext uri="{FF2B5EF4-FFF2-40B4-BE49-F238E27FC236}">
                <a16:creationId xmlns:a16="http://schemas.microsoft.com/office/drawing/2014/main" id="{3139D235-7253-FEBB-2E4D-F9CF56885C6A}"/>
              </a:ext>
            </a:extLst>
          </p:cNvPr>
          <p:cNvSpPr txBox="1">
            <a:spLocks noChangeArrowheads="1"/>
          </p:cNvSpPr>
          <p:nvPr/>
        </p:nvSpPr>
        <p:spPr bwMode="auto">
          <a:xfrm>
            <a:off x="914400" y="685800"/>
            <a:ext cx="7239000" cy="2862263"/>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b="1" dirty="0"/>
              <a:t>6-5-2y: </a:t>
            </a:r>
            <a:r>
              <a:rPr lang="en-US" altLang="en-US" dirty="0"/>
              <a:t>Establishes that the loss of a helmet is an illegal procedure. </a:t>
            </a:r>
          </a:p>
          <a:p>
            <a:pPr>
              <a:defRPr/>
            </a:pPr>
            <a:r>
              <a:rPr lang="en-US" altLang="en-US" b="1" dirty="0"/>
              <a:t>Rationale: </a:t>
            </a:r>
            <a:r>
              <a:rPr lang="en-US" altLang="en-US" dirty="0"/>
              <a:t>Minimizes risk by increasing the penalty for a player losing a helmet during play encouraging players to ensure chin straps are properly worn and helmets are secure during play. </a:t>
            </a:r>
          </a:p>
          <a:p>
            <a:pPr>
              <a:defRPr/>
            </a:pPr>
            <a:endParaRPr lang="en-US" altLang="en-US" dirty="0"/>
          </a:p>
          <a:p>
            <a:pPr>
              <a:defRPr/>
            </a:pPr>
            <a:r>
              <a:rPr lang="en-US" altLang="en-US" b="1" dirty="0"/>
              <a:t>7-3: </a:t>
            </a:r>
            <a:r>
              <a:rPr lang="en-US" altLang="en-US" dirty="0"/>
              <a:t>Establishes consistency in penalty administration by moving the restart to laterally outside the goal area when the ball crosses the end line before or after the penalty occurs. </a:t>
            </a:r>
          </a:p>
          <a:p>
            <a:pPr>
              <a:defRPr/>
            </a:pPr>
            <a:r>
              <a:rPr lang="en-US" altLang="en-US" b="1" dirty="0"/>
              <a:t>Rationale: </a:t>
            </a:r>
            <a:r>
              <a:rPr lang="en-US" altLang="en-US" dirty="0"/>
              <a:t>Simplifies all restarts </a:t>
            </a:r>
            <a:r>
              <a:rPr lang="en-US" altLang="en-US" b="1" dirty="0"/>
              <a:t>after penalties </a:t>
            </a:r>
            <a:r>
              <a:rPr lang="en-US" altLang="en-US" dirty="0"/>
              <a:t>by administering them at the same restart point, regardless of any conditions. </a:t>
            </a:r>
          </a:p>
        </p:txBody>
      </p:sp>
      <p:sp>
        <p:nvSpPr>
          <p:cNvPr id="11268" name="TextBox 1">
            <a:extLst>
              <a:ext uri="{FF2B5EF4-FFF2-40B4-BE49-F238E27FC236}">
                <a16:creationId xmlns:a16="http://schemas.microsoft.com/office/drawing/2014/main" id="{557DD06C-08D5-BF62-FF0F-280523C310CC}"/>
              </a:ext>
            </a:extLst>
          </p:cNvPr>
          <p:cNvSpPr txBox="1">
            <a:spLocks noChangeArrowheads="1"/>
          </p:cNvSpPr>
          <p:nvPr/>
        </p:nvSpPr>
        <p:spPr bwMode="auto">
          <a:xfrm>
            <a:off x="1447800" y="44958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a:solidFill>
                  <a:srgbClr val="0070C0"/>
                </a:solidFill>
              </a:rPr>
              <a:t>NCAA – No changes for 2026  </a:t>
            </a:r>
          </a:p>
        </p:txBody>
      </p:sp>
      <p:pic>
        <p:nvPicPr>
          <p:cNvPr id="2" name="Graphic 1">
            <a:extLst>
              <a:ext uri="{FF2B5EF4-FFF2-40B4-BE49-F238E27FC236}">
                <a16:creationId xmlns:a16="http://schemas.microsoft.com/office/drawing/2014/main" id="{8FC5EB1C-8906-5D1E-73D5-DE695E93F5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0712" y="3611"/>
            <a:ext cx="1173288" cy="1364377"/>
          </a:xfrm>
          <a:prstGeom prst="rect">
            <a:avLst/>
          </a:prstGeom>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43B239-C404-F731-3AAE-7A95D7506EFA}"/>
              </a:ext>
            </a:extLst>
          </p:cNvPr>
          <p:cNvSpPr txBox="1"/>
          <p:nvPr/>
        </p:nvSpPr>
        <p:spPr>
          <a:xfrm>
            <a:off x="2514600" y="28575"/>
            <a:ext cx="4495800" cy="584200"/>
          </a:xfrm>
          <a:prstGeom prst="rect">
            <a:avLst/>
          </a:prstGeom>
          <a:noFill/>
        </p:spPr>
        <p:txBody>
          <a:bodyPr>
            <a:spAutoFit/>
          </a:bodyPr>
          <a:lstStyle/>
          <a:p>
            <a:pPr>
              <a:defRPr/>
            </a:pPr>
            <a:r>
              <a:rPr lang="en-US" sz="3200" b="1" dirty="0">
                <a:solidFill>
                  <a:schemeClr val="accent6">
                    <a:lumMod val="75000"/>
                  </a:schemeClr>
                </a:solidFill>
              </a:rPr>
              <a:t>Editorial Changes</a:t>
            </a:r>
          </a:p>
        </p:txBody>
      </p:sp>
      <p:sp>
        <p:nvSpPr>
          <p:cNvPr id="13315" name="TextBox 1">
            <a:extLst>
              <a:ext uri="{FF2B5EF4-FFF2-40B4-BE49-F238E27FC236}">
                <a16:creationId xmlns:a16="http://schemas.microsoft.com/office/drawing/2014/main" id="{FDD66395-2157-5B50-25A4-14AF4C4D6AC7}"/>
              </a:ext>
            </a:extLst>
          </p:cNvPr>
          <p:cNvSpPr txBox="1">
            <a:spLocks noChangeArrowheads="1"/>
          </p:cNvSpPr>
          <p:nvPr/>
        </p:nvSpPr>
        <p:spPr bwMode="auto">
          <a:xfrm>
            <a:off x="228600" y="457200"/>
            <a:ext cx="8610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1-2-9: </a:t>
            </a:r>
            <a:r>
              <a:rPr lang="en-US" altLang="en-US" dirty="0"/>
              <a:t>Requires all equipment to be kept in the bench area at least 6 yards away from the sideline. </a:t>
            </a:r>
          </a:p>
          <a:p>
            <a:r>
              <a:rPr lang="en-US" altLang="en-US" b="1" dirty="0"/>
              <a:t>1-3-2, 1-4: </a:t>
            </a:r>
            <a:r>
              <a:rPr lang="en-US" altLang="en-US" dirty="0"/>
              <a:t>Recommends a flat-iron goal for all surfaces keeping up with trends in equipment and minimizing risk of injury. </a:t>
            </a:r>
          </a:p>
          <a:p>
            <a:r>
              <a:rPr lang="en-US" altLang="en-US" b="1" dirty="0"/>
              <a:t>1-7-3 thru 6: </a:t>
            </a:r>
            <a:r>
              <a:rPr lang="en-US" altLang="en-US" dirty="0"/>
              <a:t>Reorganizes crosse construction rules by clearly identifying what is illegal and what must be fixed without penalty. </a:t>
            </a:r>
          </a:p>
          <a:p>
            <a:r>
              <a:rPr lang="en-US" altLang="en-US" b="1" dirty="0"/>
              <a:t>1-9-2a(1): </a:t>
            </a:r>
            <a:r>
              <a:rPr lang="en-US" altLang="en-US" dirty="0"/>
              <a:t>Allows undergarments on the top or bottom to be white, gray, black or one of the team’s official colors. </a:t>
            </a:r>
          </a:p>
          <a:p>
            <a:r>
              <a:rPr lang="en-US" altLang="en-US" b="1" dirty="0"/>
              <a:t>2-5-2: </a:t>
            </a:r>
            <a:r>
              <a:rPr lang="en-US" altLang="en-US" dirty="0"/>
              <a:t>Updates the recommended officials’ uniform. </a:t>
            </a:r>
          </a:p>
          <a:p>
            <a:r>
              <a:rPr lang="en-US" altLang="en-US" b="1" dirty="0"/>
              <a:t>4-3-1 EXCEPTION </a:t>
            </a:r>
            <a:r>
              <a:rPr lang="en-US" altLang="en-US" dirty="0"/>
              <a:t>Adds new note to rule exception for a faceoff clarifying where the ball is </a:t>
            </a:r>
          </a:p>
          <a:p>
            <a:r>
              <a:rPr lang="en-US" altLang="en-US" b="1" dirty="0"/>
              <a:t>NOTE (NEW): </a:t>
            </a:r>
            <a:r>
              <a:rPr lang="en-US" altLang="en-US" dirty="0"/>
              <a:t>awarded when the offended team has three players serving penalty time. </a:t>
            </a:r>
          </a:p>
          <a:p>
            <a:r>
              <a:rPr lang="en-US" altLang="en-US" b="1" dirty="0"/>
              <a:t>4-19-1: </a:t>
            </a:r>
            <a:r>
              <a:rPr lang="en-US" altLang="en-US" dirty="0"/>
              <a:t>Clarifies that a goal will be disallowed if a player jumps without possession, catches a pass, shoots and lands in the crease. </a:t>
            </a:r>
          </a:p>
          <a:p>
            <a:r>
              <a:rPr lang="en-US" altLang="en-US" b="1" dirty="0"/>
              <a:t>4-24: </a:t>
            </a:r>
            <a:r>
              <a:rPr lang="en-US" altLang="en-US" dirty="0"/>
              <a:t>Restructures language for clarity. </a:t>
            </a:r>
          </a:p>
          <a:p>
            <a:r>
              <a:rPr lang="en-US" altLang="en-US" b="1" dirty="0"/>
              <a:t>7-6: </a:t>
            </a:r>
            <a:r>
              <a:rPr lang="en-US" altLang="en-US" dirty="0"/>
              <a:t>Restructures language for clarity. </a:t>
            </a:r>
          </a:p>
          <a:p>
            <a:r>
              <a:rPr lang="en-US" altLang="en-US" b="1" dirty="0"/>
              <a:t>Official Lacrosse </a:t>
            </a:r>
            <a:r>
              <a:rPr lang="en-US" altLang="en-US" dirty="0"/>
              <a:t>Adds new signal for Check Involving the Head/Neck or Defenseless Player. </a:t>
            </a:r>
          </a:p>
          <a:p>
            <a:r>
              <a:rPr lang="en-US" altLang="en-US" b="1" dirty="0"/>
              <a:t>Signals: </a:t>
            </a:r>
            <a:endParaRPr lang="en-US" altLang="en-US" dirty="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AD7F-0130-A803-BF4E-67D1A337C6A1}"/>
              </a:ext>
            </a:extLst>
          </p:cNvPr>
          <p:cNvSpPr>
            <a:spLocks noGrp="1"/>
          </p:cNvSpPr>
          <p:nvPr>
            <p:ph type="title"/>
          </p:nvPr>
        </p:nvSpPr>
        <p:spPr/>
        <p:txBody>
          <a:bodyPr/>
          <a:lstStyle/>
          <a:p>
            <a:r>
              <a:rPr lang="en-US" dirty="0"/>
              <a:t>Points of Emphasis</a:t>
            </a:r>
          </a:p>
        </p:txBody>
      </p:sp>
      <p:sp>
        <p:nvSpPr>
          <p:cNvPr id="3" name="Text Placeholder 2">
            <a:extLst>
              <a:ext uri="{FF2B5EF4-FFF2-40B4-BE49-F238E27FC236}">
                <a16:creationId xmlns:a16="http://schemas.microsoft.com/office/drawing/2014/main" id="{2040EA1B-F557-1DFC-B3A0-E12881679ED3}"/>
              </a:ext>
            </a:extLst>
          </p:cNvPr>
          <p:cNvSpPr>
            <a:spLocks noGrp="1"/>
          </p:cNvSpPr>
          <p:nvPr>
            <p:ph type="body" sz="quarter" idx="10"/>
          </p:nvPr>
        </p:nvSpPr>
        <p:spPr>
          <a:xfrm>
            <a:off x="381000" y="1411552"/>
            <a:ext cx="8382000" cy="2609945"/>
          </a:xfrm>
        </p:spPr>
        <p:txBody>
          <a:bodyPr/>
          <a:lstStyle/>
          <a:p>
            <a:r>
              <a:rPr lang="en-US" dirty="0"/>
              <a:t>Properly Wearing Equipment</a:t>
            </a:r>
          </a:p>
          <a:p>
            <a:r>
              <a:rPr lang="en-US" dirty="0"/>
              <a:t>Personal Foul – Contact with the Head/Neck</a:t>
            </a:r>
          </a:p>
          <a:p>
            <a:r>
              <a:rPr lang="en-US" dirty="0"/>
              <a:t>Sportsmanship and Role of Head Coach</a:t>
            </a:r>
          </a:p>
          <a:p>
            <a:r>
              <a:rPr lang="en-US" dirty="0"/>
              <a:t>Pregame Responsibilities</a:t>
            </a:r>
          </a:p>
          <a:p>
            <a:pPr marL="0" indent="0">
              <a:buNone/>
            </a:pPr>
            <a:endParaRPr lang="en-US" dirty="0"/>
          </a:p>
        </p:txBody>
      </p:sp>
    </p:spTree>
    <p:extLst>
      <p:ext uri="{BB962C8B-B14F-4D97-AF65-F5344CB8AC3E}">
        <p14:creationId xmlns:p14="http://schemas.microsoft.com/office/powerpoint/2010/main" val="382454110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12216-FE7B-CE2F-A578-A5F796578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9879D-756F-1E81-653B-B929E30EBDD1}"/>
              </a:ext>
            </a:extLst>
          </p:cNvPr>
          <p:cNvSpPr>
            <a:spLocks noGrp="1"/>
          </p:cNvSpPr>
          <p:nvPr>
            <p:ph type="title"/>
          </p:nvPr>
        </p:nvSpPr>
        <p:spPr>
          <a:xfrm>
            <a:off x="2654779" y="381000"/>
            <a:ext cx="3834442"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20483" name="Text Placeholder 2">
            <a:extLst>
              <a:ext uri="{FF2B5EF4-FFF2-40B4-BE49-F238E27FC236}">
                <a16:creationId xmlns:a16="http://schemas.microsoft.com/office/drawing/2014/main" id="{1DA447C9-2905-F717-F146-15776E6C6184}"/>
              </a:ext>
            </a:extLst>
          </p:cNvPr>
          <p:cNvSpPr>
            <a:spLocks noGrp="1"/>
          </p:cNvSpPr>
          <p:nvPr>
            <p:ph type="body" idx="1"/>
          </p:nvPr>
        </p:nvSpPr>
        <p:spPr>
          <a:xfrm>
            <a:off x="381000" y="762000"/>
            <a:ext cx="8153400" cy="2523768"/>
          </a:xfrm>
        </p:spPr>
        <p:txBody>
          <a:bodyPr/>
          <a:lstStyle/>
          <a:p>
            <a:pPr marL="25400" indent="0">
              <a:spcBef>
                <a:spcPts val="638"/>
              </a:spcBef>
              <a:spcAft>
                <a:spcPct val="0"/>
              </a:spcAft>
              <a:buClr>
                <a:srgbClr val="000000"/>
              </a:buClr>
              <a:buFont typeface="Calibri" panose="020F0502020204030204" pitchFamily="34" charset="0"/>
              <a:buNone/>
            </a:pPr>
            <a:endParaRPr lang="en-US" altLang="en-US" b="1" dirty="0"/>
          </a:p>
          <a:p>
            <a:pPr marL="25400" indent="0">
              <a:spcBef>
                <a:spcPts val="638"/>
              </a:spcBef>
              <a:spcAft>
                <a:spcPct val="0"/>
              </a:spcAft>
              <a:buClr>
                <a:srgbClr val="000000"/>
              </a:buClr>
              <a:buFont typeface="Calibri" panose="020F0502020204030204" pitchFamily="34" charset="0"/>
              <a:buNone/>
            </a:pPr>
            <a:r>
              <a:rPr lang="en-US" altLang="en-US" b="1" dirty="0"/>
              <a:t>NEXT UP</a:t>
            </a:r>
          </a:p>
          <a:p>
            <a:pPr marL="25400" indent="0" algn="ctr">
              <a:spcBef>
                <a:spcPts val="638"/>
              </a:spcBef>
              <a:spcAft>
                <a:spcPct val="0"/>
              </a:spcAft>
              <a:buClr>
                <a:srgbClr val="000000"/>
              </a:buClr>
              <a:buFont typeface="Calibri" panose="020F0502020204030204" pitchFamily="34" charset="0"/>
              <a:buNone/>
            </a:pPr>
            <a:endParaRPr lang="en-US" altLang="en-US" sz="4800" b="1" dirty="0">
              <a:effectLst>
                <a:outerShdw blurRad="50800" dist="50800" dir="5400000" algn="ctr" rotWithShape="0">
                  <a:srgbClr val="FFC000"/>
                </a:outerShdw>
                <a:reflection blurRad="6350" stA="55000" endA="300" endPos="45500" dir="5400000" sy="-100000" algn="bl" rotWithShape="0"/>
              </a:effectLst>
            </a:endParaRPr>
          </a:p>
          <a:p>
            <a:pPr marL="25400" indent="0" algn="ctr">
              <a:spcBef>
                <a:spcPts val="638"/>
              </a:spcBef>
              <a:spcAft>
                <a:spcPct val="0"/>
              </a:spcAft>
              <a:buClr>
                <a:srgbClr val="000000"/>
              </a:buClr>
              <a:buFont typeface="Calibri" panose="020F0502020204030204" pitchFamily="34" charset="0"/>
              <a:buNone/>
            </a:pPr>
            <a:r>
              <a:rPr lang="en-US" altLang="en-US" sz="4800" b="1" dirty="0">
                <a:effectLst>
                  <a:outerShdw blurRad="50800" dist="50800" dir="5400000" algn="ctr" rotWithShape="0">
                    <a:srgbClr val="FFC000"/>
                  </a:outerShdw>
                  <a:reflection blurRad="6350" stA="55000" endA="300" endPos="45500" dir="5400000" sy="-100000" algn="bl" rotWithShape="0"/>
                </a:effectLst>
              </a:rPr>
              <a:t>Keynote Speaker</a:t>
            </a:r>
            <a:endParaRPr lang="en-US" altLang="en-US" b="1" dirty="0"/>
          </a:p>
        </p:txBody>
      </p:sp>
      <p:sp>
        <p:nvSpPr>
          <p:cNvPr id="3" name="TextBox 2">
            <a:extLst>
              <a:ext uri="{FF2B5EF4-FFF2-40B4-BE49-F238E27FC236}">
                <a16:creationId xmlns:a16="http://schemas.microsoft.com/office/drawing/2014/main" id="{06C9A710-8606-B692-0918-8B10FD128B75}"/>
              </a:ext>
            </a:extLst>
          </p:cNvPr>
          <p:cNvSpPr txBox="1"/>
          <p:nvPr/>
        </p:nvSpPr>
        <p:spPr>
          <a:xfrm>
            <a:off x="2895600" y="3899927"/>
            <a:ext cx="3124200" cy="461665"/>
          </a:xfrm>
          <a:prstGeom prst="rect">
            <a:avLst/>
          </a:prstGeom>
          <a:noFill/>
        </p:spPr>
        <p:txBody>
          <a:bodyPr wrap="square">
            <a:spAutoFit/>
          </a:bodyPr>
          <a:lstStyle/>
          <a:p>
            <a:pPr marL="25400" indent="0" algn="ctr">
              <a:spcBef>
                <a:spcPts val="638"/>
              </a:spcBef>
              <a:spcAft>
                <a:spcPct val="0"/>
              </a:spcAft>
              <a:buClr>
                <a:srgbClr val="000000"/>
              </a:buClr>
              <a:buFont typeface="Calibri" panose="020F0502020204030204" pitchFamily="34" charset="0"/>
              <a:buNone/>
            </a:pPr>
            <a:r>
              <a:rPr lang="en-US" altLang="en-US" sz="2400" b="1" dirty="0"/>
              <a:t>Bobby Benson</a:t>
            </a:r>
            <a:endParaRPr lang="en-US" altLang="en-US" sz="2400" b="1" dirty="0">
              <a:effectLst>
                <a:outerShdw blurRad="50800" dist="50800" dir="5400000" algn="ctr" rotWithShape="0">
                  <a:srgbClr val="FFC000"/>
                </a:outerShdw>
                <a:reflection blurRad="6350" stA="55000" endA="300" endPos="45500" dir="5400000" sy="-100000" algn="bl" rotWithShape="0"/>
              </a:effectLst>
            </a:endParaRPr>
          </a:p>
        </p:txBody>
      </p:sp>
    </p:spTree>
    <p:extLst>
      <p:ext uri="{BB962C8B-B14F-4D97-AF65-F5344CB8AC3E}">
        <p14:creationId xmlns:p14="http://schemas.microsoft.com/office/powerpoint/2010/main" val="386310729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375B-D40F-48B4-A42E-D44048FF2933}"/>
              </a:ext>
            </a:extLst>
          </p:cNvPr>
          <p:cNvSpPr>
            <a:spLocks noGrp="1"/>
          </p:cNvSpPr>
          <p:nvPr>
            <p:ph type="title"/>
          </p:nvPr>
        </p:nvSpPr>
        <p:spPr/>
        <p:txBody>
          <a:bodyPr/>
          <a:lstStyle/>
          <a:p>
            <a:r>
              <a:rPr lang="en-US" dirty="0"/>
              <a:t>Keynote Speaker – Bobby Benson</a:t>
            </a:r>
          </a:p>
        </p:txBody>
      </p:sp>
      <p:sp>
        <p:nvSpPr>
          <p:cNvPr id="3" name="Text Placeholder 2">
            <a:extLst>
              <a:ext uri="{FF2B5EF4-FFF2-40B4-BE49-F238E27FC236}">
                <a16:creationId xmlns:a16="http://schemas.microsoft.com/office/drawing/2014/main" id="{2AC4E42E-F263-06B9-B298-F1036A31A0D8}"/>
              </a:ext>
            </a:extLst>
          </p:cNvPr>
          <p:cNvSpPr>
            <a:spLocks noGrp="1"/>
          </p:cNvSpPr>
          <p:nvPr>
            <p:ph type="body" sz="quarter" idx="10"/>
          </p:nvPr>
        </p:nvSpPr>
        <p:spPr>
          <a:xfrm>
            <a:off x="381000" y="1411552"/>
            <a:ext cx="8382000" cy="3151632"/>
          </a:xfrm>
        </p:spPr>
        <p:txBody>
          <a:bodyPr/>
          <a:lstStyle/>
          <a:p>
            <a:r>
              <a:rPr lang="en-US" dirty="0"/>
              <a:t>Head Coach: Providence College</a:t>
            </a:r>
          </a:p>
          <a:p>
            <a:r>
              <a:rPr lang="en-US" dirty="0"/>
              <a:t>Assistant Coach: US National Team</a:t>
            </a:r>
          </a:p>
          <a:p>
            <a:r>
              <a:rPr lang="en-US" dirty="0"/>
              <a:t>Coach: Westwood Youth Lacrosse</a:t>
            </a:r>
          </a:p>
          <a:p>
            <a:r>
              <a:rPr lang="en-US" dirty="0"/>
              <a:t>Former Offensive Coord: Maryland</a:t>
            </a:r>
          </a:p>
          <a:p>
            <a:r>
              <a:rPr lang="en-US" dirty="0"/>
              <a:t>Former Offensive Coord: Johns Hopkins</a:t>
            </a:r>
          </a:p>
          <a:p>
            <a:r>
              <a:rPr lang="en-US" dirty="0"/>
              <a:t>Player – 3x All American at Johns Hopkins </a:t>
            </a:r>
          </a:p>
        </p:txBody>
      </p:sp>
      <p:pic>
        <p:nvPicPr>
          <p:cNvPr id="1030" name="Picture 6">
            <a:extLst>
              <a:ext uri="{FF2B5EF4-FFF2-40B4-BE49-F238E27FC236}">
                <a16:creationId xmlns:a16="http://schemas.microsoft.com/office/drawing/2014/main" id="{D0909504-7E47-CC9D-A486-888245233A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15" r="38462" b="895"/>
          <a:stretch>
            <a:fillRect/>
          </a:stretch>
        </p:blipFill>
        <p:spPr bwMode="auto">
          <a:xfrm>
            <a:off x="7660706" y="1141899"/>
            <a:ext cx="1483293" cy="342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18439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E9D77-1EFA-F74A-DFA7-BB131B94B4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06450-97FC-35DB-5D93-74D59DAB9DF0}"/>
              </a:ext>
            </a:extLst>
          </p:cNvPr>
          <p:cNvSpPr>
            <a:spLocks noGrp="1"/>
          </p:cNvSpPr>
          <p:nvPr>
            <p:ph type="title"/>
          </p:nvPr>
        </p:nvSpPr>
        <p:spPr>
          <a:xfrm>
            <a:off x="2533650" y="304800"/>
            <a:ext cx="38481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20483" name="Text Placeholder 2">
            <a:extLst>
              <a:ext uri="{FF2B5EF4-FFF2-40B4-BE49-F238E27FC236}">
                <a16:creationId xmlns:a16="http://schemas.microsoft.com/office/drawing/2014/main" id="{28E462E6-4B5F-E0DF-4463-F5BCF402285C}"/>
              </a:ext>
            </a:extLst>
          </p:cNvPr>
          <p:cNvSpPr>
            <a:spLocks noGrp="1"/>
          </p:cNvSpPr>
          <p:nvPr>
            <p:ph type="body" idx="1"/>
          </p:nvPr>
        </p:nvSpPr>
        <p:spPr>
          <a:xfrm>
            <a:off x="381000" y="762000"/>
            <a:ext cx="8153400" cy="2523768"/>
          </a:xfrm>
        </p:spPr>
        <p:txBody>
          <a:bodyPr/>
          <a:lstStyle/>
          <a:p>
            <a:pPr marL="25400" indent="0">
              <a:spcBef>
                <a:spcPts val="638"/>
              </a:spcBef>
              <a:spcAft>
                <a:spcPct val="0"/>
              </a:spcAft>
              <a:buClr>
                <a:srgbClr val="000000"/>
              </a:buClr>
              <a:buFont typeface="Calibri" panose="020F0502020204030204" pitchFamily="34" charset="0"/>
              <a:buNone/>
            </a:pPr>
            <a:endParaRPr lang="en-US" altLang="en-US" b="1" dirty="0"/>
          </a:p>
          <a:p>
            <a:pPr marL="25400" indent="0">
              <a:spcBef>
                <a:spcPts val="638"/>
              </a:spcBef>
              <a:spcAft>
                <a:spcPct val="0"/>
              </a:spcAft>
              <a:buClr>
                <a:srgbClr val="000000"/>
              </a:buClr>
              <a:buFont typeface="Calibri" panose="020F0502020204030204" pitchFamily="34" charset="0"/>
              <a:buNone/>
            </a:pPr>
            <a:r>
              <a:rPr lang="en-US" altLang="en-US" b="1" dirty="0"/>
              <a:t>NEXT UP</a:t>
            </a:r>
          </a:p>
          <a:p>
            <a:pPr marL="25400" indent="0" algn="ctr">
              <a:spcBef>
                <a:spcPts val="638"/>
              </a:spcBef>
              <a:spcAft>
                <a:spcPct val="0"/>
              </a:spcAft>
              <a:buClr>
                <a:srgbClr val="000000"/>
              </a:buClr>
              <a:buFont typeface="Calibri" panose="020F0502020204030204" pitchFamily="34" charset="0"/>
              <a:buNone/>
            </a:pPr>
            <a:endParaRPr lang="en-US" altLang="en-US" sz="4800" b="1" dirty="0">
              <a:effectLst>
                <a:outerShdw blurRad="50800" dist="50800" dir="5400000" algn="ctr" rotWithShape="0">
                  <a:srgbClr val="FFC000"/>
                </a:outerShdw>
                <a:reflection blurRad="6350" stA="55000" endA="300" endPos="45500" dir="5400000" sy="-100000" algn="bl" rotWithShape="0"/>
              </a:effectLst>
            </a:endParaRPr>
          </a:p>
          <a:p>
            <a:pPr marL="25400" indent="0" algn="ctr">
              <a:spcBef>
                <a:spcPts val="638"/>
              </a:spcBef>
              <a:spcAft>
                <a:spcPct val="0"/>
              </a:spcAft>
              <a:buClr>
                <a:srgbClr val="000000"/>
              </a:buClr>
              <a:buFont typeface="Calibri" panose="020F0502020204030204" pitchFamily="34" charset="0"/>
              <a:buNone/>
            </a:pPr>
            <a:r>
              <a:rPr lang="en-US" altLang="en-US" sz="4800" b="1" dirty="0">
                <a:effectLst>
                  <a:outerShdw blurRad="50800" dist="50800" dir="5400000" algn="ctr" rotWithShape="0">
                    <a:srgbClr val="FFC000"/>
                  </a:outerShdw>
                  <a:reflection blurRad="6350" stA="55000" endA="300" endPos="45500" dir="5400000" sy="-100000" algn="bl" rotWithShape="0"/>
                </a:effectLst>
              </a:rPr>
              <a:t>You Make the Call</a:t>
            </a:r>
            <a:endParaRPr lang="en-US" altLang="en-US" b="1" dirty="0"/>
          </a:p>
        </p:txBody>
      </p:sp>
      <p:sp>
        <p:nvSpPr>
          <p:cNvPr id="3" name="TextBox 2">
            <a:extLst>
              <a:ext uri="{FF2B5EF4-FFF2-40B4-BE49-F238E27FC236}">
                <a16:creationId xmlns:a16="http://schemas.microsoft.com/office/drawing/2014/main" id="{0C56BC83-F885-61AE-865E-B7501012029F}"/>
              </a:ext>
            </a:extLst>
          </p:cNvPr>
          <p:cNvSpPr txBox="1"/>
          <p:nvPr/>
        </p:nvSpPr>
        <p:spPr>
          <a:xfrm>
            <a:off x="2895600" y="3899927"/>
            <a:ext cx="3124200" cy="907941"/>
          </a:xfrm>
          <a:prstGeom prst="rect">
            <a:avLst/>
          </a:prstGeom>
          <a:noFill/>
        </p:spPr>
        <p:txBody>
          <a:bodyPr wrap="square">
            <a:spAutoFit/>
          </a:bodyPr>
          <a:lstStyle/>
          <a:p>
            <a:pPr marL="25400" indent="0" algn="ctr">
              <a:spcBef>
                <a:spcPts val="638"/>
              </a:spcBef>
              <a:spcAft>
                <a:spcPct val="0"/>
              </a:spcAft>
              <a:buClr>
                <a:srgbClr val="000000"/>
              </a:buClr>
              <a:buFont typeface="Calibri" panose="020F0502020204030204" pitchFamily="34" charset="0"/>
              <a:buNone/>
            </a:pPr>
            <a:r>
              <a:rPr lang="en-US" altLang="en-US" sz="2400" b="1" dirty="0"/>
              <a:t>Bill Doherty </a:t>
            </a:r>
          </a:p>
          <a:p>
            <a:pPr marL="25400" indent="0" algn="ctr">
              <a:spcBef>
                <a:spcPts val="638"/>
              </a:spcBef>
              <a:spcAft>
                <a:spcPct val="0"/>
              </a:spcAft>
              <a:buClr>
                <a:srgbClr val="000000"/>
              </a:buClr>
              <a:buFont typeface="Calibri" panose="020F0502020204030204" pitchFamily="34" charset="0"/>
              <a:buNone/>
            </a:pPr>
            <a:r>
              <a:rPr lang="en-US" altLang="en-US" sz="2400" b="1" dirty="0"/>
              <a:t>Chris Arouca</a:t>
            </a:r>
          </a:p>
        </p:txBody>
      </p:sp>
    </p:spTree>
    <p:extLst>
      <p:ext uri="{BB962C8B-B14F-4D97-AF65-F5344CB8AC3E}">
        <p14:creationId xmlns:p14="http://schemas.microsoft.com/office/powerpoint/2010/main" val="420772583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3AE9-902F-3646-D3C9-28FACC664F9A}"/>
              </a:ext>
            </a:extLst>
          </p:cNvPr>
          <p:cNvSpPr>
            <a:spLocks noGrp="1"/>
          </p:cNvSpPr>
          <p:nvPr>
            <p:ph type="title"/>
          </p:nvPr>
        </p:nvSpPr>
        <p:spPr/>
        <p:txBody>
          <a:bodyPr/>
          <a:lstStyle/>
          <a:p>
            <a:r>
              <a:rPr lang="en-US" dirty="0"/>
              <a:t>You Make the Call</a:t>
            </a:r>
          </a:p>
        </p:txBody>
      </p:sp>
      <p:sp>
        <p:nvSpPr>
          <p:cNvPr id="3" name="Text Placeholder 2">
            <a:extLst>
              <a:ext uri="{FF2B5EF4-FFF2-40B4-BE49-F238E27FC236}">
                <a16:creationId xmlns:a16="http://schemas.microsoft.com/office/drawing/2014/main" id="{397A0CA2-7DF7-0533-6A2F-DC9F27F64C03}"/>
              </a:ext>
            </a:extLst>
          </p:cNvPr>
          <p:cNvSpPr>
            <a:spLocks noGrp="1"/>
          </p:cNvSpPr>
          <p:nvPr>
            <p:ph type="body" sz="quarter" idx="10"/>
          </p:nvPr>
        </p:nvSpPr>
        <p:spPr>
          <a:xfrm>
            <a:off x="381000" y="1411552"/>
            <a:ext cx="8382000" cy="3053144"/>
          </a:xfrm>
        </p:spPr>
        <p:txBody>
          <a:bodyPr/>
          <a:lstStyle/>
          <a:p>
            <a:r>
              <a:rPr lang="en-US" dirty="0"/>
              <a:t>Videos are not meant to embarrass an Official of Team</a:t>
            </a:r>
          </a:p>
          <a:p>
            <a:r>
              <a:rPr lang="en-US" dirty="0"/>
              <a:t>Will Play the Video 3 times</a:t>
            </a:r>
          </a:p>
          <a:p>
            <a:r>
              <a:rPr lang="en-US" dirty="0"/>
              <a:t>Discuss with people near you</a:t>
            </a:r>
          </a:p>
          <a:p>
            <a:r>
              <a:rPr lang="en-US" dirty="0"/>
              <a:t>Vote</a:t>
            </a:r>
          </a:p>
          <a:p>
            <a:r>
              <a:rPr lang="en-US" dirty="0"/>
              <a:t>Further Discussion</a:t>
            </a:r>
          </a:p>
        </p:txBody>
      </p:sp>
    </p:spTree>
    <p:extLst>
      <p:ext uri="{BB962C8B-B14F-4D97-AF65-F5344CB8AC3E}">
        <p14:creationId xmlns:p14="http://schemas.microsoft.com/office/powerpoint/2010/main" val="162005284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Google Shape;77;p2">
            <a:extLst>
              <a:ext uri="{FF2B5EF4-FFF2-40B4-BE49-F238E27FC236}">
                <a16:creationId xmlns:a16="http://schemas.microsoft.com/office/drawing/2014/main" id="{38567B40-C1E3-1304-3132-21A59D3EDCC6}"/>
              </a:ext>
            </a:extLst>
          </p:cNvPr>
          <p:cNvSpPr txBox="1">
            <a:spLocks noGrp="1"/>
          </p:cNvSpPr>
          <p:nvPr>
            <p:ph type="title"/>
          </p:nvPr>
        </p:nvSpPr>
        <p:spPr>
          <a:xfrm>
            <a:off x="2386012" y="228600"/>
            <a:ext cx="3733800" cy="717163"/>
          </a:xfrm>
        </p:spPr>
        <p:txBody>
          <a:bodyPr>
            <a:normAutofit fontScale="90000"/>
          </a:bodyPr>
          <a:lstStyle/>
          <a:p>
            <a:pPr>
              <a:buSzPts val="4800"/>
              <a:defRPr/>
            </a:pPr>
            <a:r>
              <a:rPr lang="en-US" b="1" spc="0" dirty="0">
                <a:ln w="22225">
                  <a:solidFill>
                    <a:schemeClr val="accent2"/>
                  </a:solidFill>
                  <a:prstDash val="solid"/>
                </a:ln>
                <a:solidFill>
                  <a:srgbClr val="FF0000"/>
                </a:solidFill>
                <a:effectLst/>
              </a:rPr>
              <a:t>Annual Meeting</a:t>
            </a:r>
            <a:br>
              <a:rPr dirty="0"/>
            </a:br>
            <a:endParaRPr dirty="0">
              <a:solidFill>
                <a:schemeClr val="dk2"/>
              </a:solidFill>
            </a:endParaRPr>
          </a:p>
        </p:txBody>
      </p:sp>
      <p:sp>
        <p:nvSpPr>
          <p:cNvPr id="2" name="TextBox 1">
            <a:extLst>
              <a:ext uri="{FF2B5EF4-FFF2-40B4-BE49-F238E27FC236}">
                <a16:creationId xmlns:a16="http://schemas.microsoft.com/office/drawing/2014/main" id="{AB26C32E-21F0-8FD2-35E0-ED71E102D51B}"/>
              </a:ext>
            </a:extLst>
          </p:cNvPr>
          <p:cNvSpPr txBox="1"/>
          <p:nvPr/>
        </p:nvSpPr>
        <p:spPr>
          <a:xfrm>
            <a:off x="381000" y="804863"/>
            <a:ext cx="7743825" cy="8124825"/>
          </a:xfrm>
          <a:prstGeom prst="rect">
            <a:avLst/>
          </a:prstGeom>
          <a:noFill/>
        </p:spPr>
        <p:txBody>
          <a:bodyPr>
            <a:spAutoFit/>
          </a:bodyPr>
          <a:lstStyle/>
          <a:p>
            <a:pPr>
              <a:defRPr/>
            </a:pPr>
            <a:r>
              <a:rPr lang="en-US" sz="3600" b="1" dirty="0">
                <a:latin typeface="Calibri" panose="020F0502020204030204" pitchFamily="34" charset="0"/>
                <a:cs typeface="Calibri" panose="020F0502020204030204" pitchFamily="34" charset="0"/>
              </a:rPr>
              <a:t>AGENDA </a:t>
            </a:r>
          </a:p>
          <a:p>
            <a:pPr marL="342900" indent="-342900">
              <a:spcBef>
                <a:spcPts val="0"/>
              </a:spcBef>
              <a:spcAft>
                <a:spcPts val="0"/>
              </a:spcAft>
              <a:buFont typeface="Wingdings" panose="05000000000000000000" pitchFamily="2" charset="2"/>
              <a:buChar char=""/>
              <a:tabLst>
                <a:tab pos="457200" algn="l"/>
              </a:tabLst>
              <a:defRPr/>
            </a:pPr>
            <a:r>
              <a:rPr lang="en-US" sz="2800" b="1" dirty="0">
                <a:solidFill>
                  <a:srgbClr val="000000"/>
                </a:solidFill>
                <a:latin typeface="Calibri" panose="020F0502020204030204" pitchFamily="34" charset="0"/>
                <a:ea typeface="Arial" panose="020B0604020202020204" pitchFamily="34" charset="0"/>
              </a:rPr>
              <a:t>At 10:00 AM</a:t>
            </a:r>
          </a:p>
          <a:p>
            <a:pPr marL="800100" lvl="1" indent="-342900">
              <a:spcBef>
                <a:spcPts val="0"/>
              </a:spcBef>
              <a:spcAft>
                <a:spcPts val="0"/>
              </a:spcAft>
              <a:buFont typeface="Wingdings" panose="05000000000000000000" pitchFamily="2" charset="2"/>
              <a:buChar char=""/>
              <a:tabLst>
                <a:tab pos="457200" algn="l"/>
              </a:tabLst>
              <a:defRPr/>
            </a:pPr>
            <a:r>
              <a:rPr lang="en-US" sz="2800" b="1" dirty="0">
                <a:solidFill>
                  <a:srgbClr val="000000"/>
                </a:solidFill>
                <a:latin typeface="Calibri" panose="020F0502020204030204" pitchFamily="34" charset="0"/>
                <a:ea typeface="Arial" panose="020B0604020202020204" pitchFamily="34" charset="0"/>
              </a:rPr>
              <a:t>Break Out Sessions for Veterans in Auditorium and Classrooms</a:t>
            </a:r>
          </a:p>
          <a:p>
            <a:pPr marL="800100" lvl="1" indent="-342900">
              <a:spcBef>
                <a:spcPts val="0"/>
              </a:spcBef>
              <a:spcAft>
                <a:spcPts val="0"/>
              </a:spcAft>
              <a:buFont typeface="Wingdings" panose="05000000000000000000" pitchFamily="2" charset="2"/>
              <a:buChar char=""/>
              <a:tabLst>
                <a:tab pos="457200" algn="l"/>
              </a:tabLst>
              <a:defRPr/>
            </a:pPr>
            <a:r>
              <a:rPr lang="en-US" sz="2800" b="1" dirty="0">
                <a:solidFill>
                  <a:srgbClr val="000000"/>
                </a:solidFill>
                <a:latin typeface="Calibri" panose="020F0502020204030204" pitchFamily="34" charset="0"/>
                <a:ea typeface="Arial" panose="020B0604020202020204" pitchFamily="34" charset="0"/>
              </a:rPr>
              <a:t>New Candidates to Classroom for brief Arbiter Overview and then Main Gym for Stations</a:t>
            </a:r>
          </a:p>
          <a:p>
            <a:pPr marL="342900" indent="-342900">
              <a:spcBef>
                <a:spcPts val="0"/>
              </a:spcBef>
              <a:spcAft>
                <a:spcPts val="0"/>
              </a:spcAft>
              <a:buFont typeface="Wingdings" panose="05000000000000000000" pitchFamily="2" charset="2"/>
              <a:buChar char=""/>
              <a:tabLst>
                <a:tab pos="457200" algn="l"/>
              </a:tabLst>
              <a:defRPr/>
            </a:pPr>
            <a:r>
              <a:rPr lang="en-US" sz="2800" b="1" dirty="0">
                <a:latin typeface="Calibri" panose="020F0502020204030204" pitchFamily="34" charset="0"/>
                <a:ea typeface="Arial" panose="020B0604020202020204" pitchFamily="34" charset="0"/>
              </a:rPr>
              <a:t>At 12:25 PM All Back to Main Theater for Raffle and Q&amp;A</a:t>
            </a:r>
            <a:r>
              <a:rPr lang="en-US" sz="2800" b="1" dirty="0">
                <a:solidFill>
                  <a:srgbClr val="000000"/>
                </a:solidFill>
                <a:latin typeface="Calibri" panose="020F0502020204030204" pitchFamily="34" charset="0"/>
                <a:ea typeface="Arial" panose="020B0604020202020204" pitchFamily="34" charset="0"/>
              </a:rPr>
              <a:t>    </a:t>
            </a:r>
          </a:p>
          <a:p>
            <a:pPr marL="342900" indent="-342900">
              <a:spcBef>
                <a:spcPts val="0"/>
              </a:spcBef>
              <a:spcAft>
                <a:spcPts val="0"/>
              </a:spcAft>
              <a:buFont typeface="Wingdings" panose="05000000000000000000" pitchFamily="2" charset="2"/>
              <a:buChar char=""/>
              <a:tabLst>
                <a:tab pos="457200" algn="l"/>
              </a:tabLst>
              <a:defRPr/>
            </a:pPr>
            <a:r>
              <a:rPr lang="en-US" sz="2800" b="1" dirty="0">
                <a:solidFill>
                  <a:srgbClr val="000000"/>
                </a:solidFill>
                <a:latin typeface="Calibri" panose="020F0502020204030204" pitchFamily="34" charset="0"/>
                <a:ea typeface="Arial" panose="020B0604020202020204" pitchFamily="34" charset="0"/>
              </a:rPr>
              <a:t>At 12:45 Adjourn      </a:t>
            </a:r>
            <a:endParaRPr lang="en-US" sz="1200" dirty="0">
              <a:latin typeface="Times New Roman" panose="02020603050405020304" pitchFamily="18" charset="0"/>
              <a:ea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C16CD-110B-579E-31A7-E3199B64E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DE943-6357-1964-8E2E-282203089A69}"/>
              </a:ext>
            </a:extLst>
          </p:cNvPr>
          <p:cNvSpPr>
            <a:spLocks noGrp="1"/>
          </p:cNvSpPr>
          <p:nvPr>
            <p:ph type="title"/>
          </p:nvPr>
        </p:nvSpPr>
        <p:spPr/>
        <p:txBody>
          <a:bodyPr/>
          <a:lstStyle/>
          <a:p>
            <a:r>
              <a:rPr lang="en-US" dirty="0"/>
              <a:t>You Make the Call 1</a:t>
            </a:r>
          </a:p>
        </p:txBody>
      </p:sp>
      <p:sp>
        <p:nvSpPr>
          <p:cNvPr id="3" name="Text Placeholder 2">
            <a:extLst>
              <a:ext uri="{FF2B5EF4-FFF2-40B4-BE49-F238E27FC236}">
                <a16:creationId xmlns:a16="http://schemas.microsoft.com/office/drawing/2014/main" id="{0B2FFD45-EF6F-FD3E-AB2B-8955373C6D8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4203584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DD5AE-7784-1229-E197-525506B38F27}"/>
              </a:ext>
            </a:extLst>
          </p:cNvPr>
          <p:cNvSpPr>
            <a:spLocks noGrp="1"/>
          </p:cNvSpPr>
          <p:nvPr>
            <p:ph type="title"/>
          </p:nvPr>
        </p:nvSpPr>
        <p:spPr/>
        <p:txBody>
          <a:bodyPr/>
          <a:lstStyle/>
          <a:p>
            <a:r>
              <a:rPr lang="en-US" dirty="0"/>
              <a:t>You Make the Call 2</a:t>
            </a:r>
          </a:p>
        </p:txBody>
      </p:sp>
      <p:sp>
        <p:nvSpPr>
          <p:cNvPr id="3" name="Text Placeholder 2">
            <a:extLst>
              <a:ext uri="{FF2B5EF4-FFF2-40B4-BE49-F238E27FC236}">
                <a16:creationId xmlns:a16="http://schemas.microsoft.com/office/drawing/2014/main" id="{A3CF862D-5ECC-6133-96C7-B1B40B8E575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9954229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6B2CC-7627-C18B-1CA3-1A58B2A5F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D5686-8110-E296-47CB-E51952F51A43}"/>
              </a:ext>
            </a:extLst>
          </p:cNvPr>
          <p:cNvSpPr>
            <a:spLocks noGrp="1"/>
          </p:cNvSpPr>
          <p:nvPr>
            <p:ph type="title"/>
          </p:nvPr>
        </p:nvSpPr>
        <p:spPr>
          <a:xfrm>
            <a:off x="381000" y="230188"/>
            <a:ext cx="8382000" cy="1329595"/>
          </a:xfrm>
        </p:spPr>
        <p:txBody>
          <a:bodyPr/>
          <a:lstStyle/>
          <a:p>
            <a:r>
              <a:rPr lang="en-US" dirty="0"/>
              <a:t>You Make the Call 3</a:t>
            </a:r>
            <a:br>
              <a:rPr lang="en-US" dirty="0"/>
            </a:br>
            <a:endParaRPr lang="en-US" dirty="0"/>
          </a:p>
        </p:txBody>
      </p:sp>
      <p:sp>
        <p:nvSpPr>
          <p:cNvPr id="3" name="Text Placeholder 2">
            <a:extLst>
              <a:ext uri="{FF2B5EF4-FFF2-40B4-BE49-F238E27FC236}">
                <a16:creationId xmlns:a16="http://schemas.microsoft.com/office/drawing/2014/main" id="{F762170B-18AA-B60D-1674-9953C0697D0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6084754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3BFE8-1B42-959A-F715-7E671C2F0D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6AC61-CDAD-5227-EAD3-974A6360ED14}"/>
              </a:ext>
            </a:extLst>
          </p:cNvPr>
          <p:cNvSpPr>
            <a:spLocks noGrp="1"/>
          </p:cNvSpPr>
          <p:nvPr>
            <p:ph type="title"/>
          </p:nvPr>
        </p:nvSpPr>
        <p:spPr/>
        <p:txBody>
          <a:bodyPr/>
          <a:lstStyle/>
          <a:p>
            <a:r>
              <a:rPr lang="en-US" dirty="0"/>
              <a:t>You Make the Call 4</a:t>
            </a:r>
          </a:p>
        </p:txBody>
      </p:sp>
      <p:sp>
        <p:nvSpPr>
          <p:cNvPr id="3" name="Text Placeholder 2">
            <a:extLst>
              <a:ext uri="{FF2B5EF4-FFF2-40B4-BE49-F238E27FC236}">
                <a16:creationId xmlns:a16="http://schemas.microsoft.com/office/drawing/2014/main" id="{AD75296B-5FDC-17D6-7ED4-F84E7B08AD4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7641724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01401-CFFA-D80C-E7B1-4A8BBA048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5DDF1-177F-268D-7E8A-F4E191719C11}"/>
              </a:ext>
            </a:extLst>
          </p:cNvPr>
          <p:cNvSpPr>
            <a:spLocks noGrp="1"/>
          </p:cNvSpPr>
          <p:nvPr>
            <p:ph type="title"/>
          </p:nvPr>
        </p:nvSpPr>
        <p:spPr>
          <a:xfrm>
            <a:off x="2628900" y="305002"/>
            <a:ext cx="38862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20483" name="Text Placeholder 2">
            <a:extLst>
              <a:ext uri="{FF2B5EF4-FFF2-40B4-BE49-F238E27FC236}">
                <a16:creationId xmlns:a16="http://schemas.microsoft.com/office/drawing/2014/main" id="{441E4199-B0D3-5D10-3E8A-1E4AC957CE98}"/>
              </a:ext>
            </a:extLst>
          </p:cNvPr>
          <p:cNvSpPr>
            <a:spLocks noGrp="1"/>
          </p:cNvSpPr>
          <p:nvPr>
            <p:ph type="body" idx="1"/>
          </p:nvPr>
        </p:nvSpPr>
        <p:spPr>
          <a:xfrm>
            <a:off x="190500" y="997073"/>
            <a:ext cx="8534400" cy="4521238"/>
          </a:xfrm>
        </p:spPr>
        <p:txBody>
          <a:bodyPr/>
          <a:lstStyle/>
          <a:p>
            <a:pPr marL="25400" indent="0">
              <a:spcBef>
                <a:spcPts val="638"/>
              </a:spcBef>
              <a:spcAft>
                <a:spcPct val="0"/>
              </a:spcAft>
              <a:buClr>
                <a:srgbClr val="000000"/>
              </a:buClr>
              <a:buFont typeface="Calibri" panose="020F0502020204030204" pitchFamily="34" charset="0"/>
              <a:buNone/>
            </a:pPr>
            <a:r>
              <a:rPr lang="en-US" altLang="en-US" b="1" dirty="0"/>
              <a:t>NEXT UP</a:t>
            </a:r>
          </a:p>
          <a:p>
            <a:pPr marL="0" indent="0" defTabSz="914363" eaLnBrk="1" fontAlgn="auto" hangingPunct="1">
              <a:lnSpc>
                <a:spcPct val="80000"/>
              </a:lnSpc>
              <a:spcBef>
                <a:spcPct val="20000"/>
              </a:spcBef>
              <a:buClrTx/>
              <a:buSzTx/>
              <a:buNone/>
              <a:defRPr/>
            </a:pPr>
            <a:endParaRPr lang="en-US" altLang="en-US" sz="2800" b="1" dirty="0"/>
          </a:p>
          <a:p>
            <a:pPr marL="0" indent="0" defTabSz="914363" eaLnBrk="1" fontAlgn="auto" hangingPunct="1">
              <a:lnSpc>
                <a:spcPct val="80000"/>
              </a:lnSpc>
              <a:spcBef>
                <a:spcPct val="20000"/>
              </a:spcBef>
              <a:buClrTx/>
              <a:buSzTx/>
              <a:buNone/>
              <a:defRPr/>
            </a:pPr>
            <a:r>
              <a:rPr lang="en-US" altLang="en-US" sz="2800" b="1" dirty="0"/>
              <a:t>Veterans</a:t>
            </a:r>
          </a:p>
          <a:p>
            <a:pPr marL="0" indent="0" defTabSz="914363" eaLnBrk="1" fontAlgn="auto" hangingPunct="1">
              <a:lnSpc>
                <a:spcPct val="80000"/>
              </a:lnSpc>
              <a:spcBef>
                <a:spcPct val="20000"/>
              </a:spcBef>
              <a:buClrTx/>
              <a:buSzTx/>
              <a:buNone/>
              <a:defRPr/>
            </a:pPr>
            <a:r>
              <a:rPr lang="en-US" altLang="en-US" sz="2800" dirty="0"/>
              <a:t>Breakout sessions – Auditorium, Rooms 38 &amp; 39</a:t>
            </a:r>
          </a:p>
          <a:p>
            <a:pPr marL="0" indent="0" defTabSz="914363" eaLnBrk="1" fontAlgn="auto" hangingPunct="1">
              <a:lnSpc>
                <a:spcPct val="80000"/>
              </a:lnSpc>
              <a:spcBef>
                <a:spcPct val="20000"/>
              </a:spcBef>
              <a:buClrTx/>
              <a:buSzTx/>
              <a:buNone/>
              <a:defRPr/>
            </a:pPr>
            <a:endParaRPr lang="en-US" altLang="en-US" sz="2800" dirty="0"/>
          </a:p>
          <a:p>
            <a:pPr marL="0" indent="0" defTabSz="914363" eaLnBrk="1" fontAlgn="auto" hangingPunct="1">
              <a:lnSpc>
                <a:spcPct val="80000"/>
              </a:lnSpc>
              <a:spcBef>
                <a:spcPct val="20000"/>
              </a:spcBef>
              <a:buClrTx/>
              <a:buSzTx/>
              <a:buNone/>
              <a:defRPr/>
            </a:pPr>
            <a:r>
              <a:rPr lang="en-US" altLang="en-US" sz="2800" b="1" dirty="0"/>
              <a:t>New Officials</a:t>
            </a:r>
          </a:p>
          <a:p>
            <a:pPr marL="0" indent="0" defTabSz="914363" eaLnBrk="1" fontAlgn="auto" hangingPunct="1">
              <a:lnSpc>
                <a:spcPct val="80000"/>
              </a:lnSpc>
              <a:spcBef>
                <a:spcPct val="20000"/>
              </a:spcBef>
              <a:buClrTx/>
              <a:buSzTx/>
              <a:buNone/>
              <a:defRPr/>
            </a:pPr>
            <a:r>
              <a:rPr lang="en-US" altLang="en-US" sz="2800" dirty="0"/>
              <a:t>Arbiter training – Room 37</a:t>
            </a:r>
          </a:p>
          <a:p>
            <a:pPr marL="0" indent="0" defTabSz="914363" eaLnBrk="1" fontAlgn="auto" hangingPunct="1">
              <a:lnSpc>
                <a:spcPct val="80000"/>
              </a:lnSpc>
              <a:spcBef>
                <a:spcPct val="20000"/>
              </a:spcBef>
              <a:buClrTx/>
              <a:buSzTx/>
              <a:buNone/>
              <a:defRPr/>
            </a:pPr>
            <a:r>
              <a:rPr lang="en-US" altLang="en-US" sz="2800" dirty="0"/>
              <a:t>Followed by Field Training - Gym</a:t>
            </a:r>
          </a:p>
          <a:p>
            <a:pPr marL="0" indent="0" defTabSz="914363" eaLnBrk="1" fontAlgn="auto" hangingPunct="1">
              <a:lnSpc>
                <a:spcPct val="80000"/>
              </a:lnSpc>
              <a:spcBef>
                <a:spcPct val="20000"/>
              </a:spcBef>
              <a:buClrTx/>
              <a:buSzTx/>
              <a:buNone/>
              <a:defRPr/>
            </a:pPr>
            <a:endParaRPr lang="en-US" altLang="en-US" sz="2800" dirty="0"/>
          </a:p>
          <a:p>
            <a:pPr marL="0" indent="0" defTabSz="914363" eaLnBrk="1" fontAlgn="auto" hangingPunct="1">
              <a:lnSpc>
                <a:spcPct val="80000"/>
              </a:lnSpc>
              <a:spcBef>
                <a:spcPct val="20000"/>
              </a:spcBef>
              <a:buClrTx/>
              <a:buSzTx/>
              <a:buNone/>
              <a:defRPr/>
            </a:pPr>
            <a:r>
              <a:rPr lang="en-US" altLang="en-US" sz="2800" dirty="0"/>
              <a:t>Return to Auditorium – 12:25 PM</a:t>
            </a:r>
          </a:p>
        </p:txBody>
      </p:sp>
    </p:spTree>
    <p:extLst>
      <p:ext uri="{BB962C8B-B14F-4D97-AF65-F5344CB8AC3E}">
        <p14:creationId xmlns:p14="http://schemas.microsoft.com/office/powerpoint/2010/main" val="191016802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EBDB7-F6FF-7CDA-BFC1-2D946ABCF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A2347D-2E02-7EC9-CF6A-12B75FA681AA}"/>
              </a:ext>
            </a:extLst>
          </p:cNvPr>
          <p:cNvSpPr>
            <a:spLocks noGrp="1"/>
          </p:cNvSpPr>
          <p:nvPr>
            <p:ph type="title"/>
          </p:nvPr>
        </p:nvSpPr>
        <p:spPr>
          <a:xfrm>
            <a:off x="2552700" y="228600"/>
            <a:ext cx="38100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20483" name="Text Placeholder 2">
            <a:extLst>
              <a:ext uri="{FF2B5EF4-FFF2-40B4-BE49-F238E27FC236}">
                <a16:creationId xmlns:a16="http://schemas.microsoft.com/office/drawing/2014/main" id="{052FD506-5C13-771C-702C-C4184BB61A85}"/>
              </a:ext>
            </a:extLst>
          </p:cNvPr>
          <p:cNvSpPr>
            <a:spLocks noGrp="1"/>
          </p:cNvSpPr>
          <p:nvPr>
            <p:ph type="body" idx="1"/>
          </p:nvPr>
        </p:nvSpPr>
        <p:spPr>
          <a:xfrm>
            <a:off x="190500" y="997073"/>
            <a:ext cx="8534400" cy="1560427"/>
          </a:xfrm>
        </p:spPr>
        <p:txBody>
          <a:bodyPr/>
          <a:lstStyle/>
          <a:p>
            <a:pPr marL="25400" indent="0">
              <a:spcBef>
                <a:spcPts val="638"/>
              </a:spcBef>
              <a:spcAft>
                <a:spcPct val="0"/>
              </a:spcAft>
              <a:buClr>
                <a:srgbClr val="000000"/>
              </a:buClr>
              <a:buFont typeface="Calibri" panose="020F0502020204030204" pitchFamily="34" charset="0"/>
              <a:buNone/>
            </a:pPr>
            <a:r>
              <a:rPr lang="en-US" altLang="en-US" b="1" dirty="0"/>
              <a:t>Raffle </a:t>
            </a:r>
          </a:p>
          <a:p>
            <a:pPr marL="25400" indent="0">
              <a:spcBef>
                <a:spcPts val="638"/>
              </a:spcBef>
              <a:spcAft>
                <a:spcPct val="0"/>
              </a:spcAft>
              <a:buClr>
                <a:srgbClr val="000000"/>
              </a:buClr>
              <a:buFont typeface="Calibri" panose="020F0502020204030204" pitchFamily="34" charset="0"/>
              <a:buNone/>
            </a:pPr>
            <a:r>
              <a:rPr lang="en-US" altLang="en-US" b="1" dirty="0"/>
              <a:t>Tips for success….</a:t>
            </a:r>
          </a:p>
          <a:p>
            <a:pPr marL="25400" indent="0">
              <a:spcBef>
                <a:spcPts val="638"/>
              </a:spcBef>
              <a:spcAft>
                <a:spcPct val="0"/>
              </a:spcAft>
              <a:buClr>
                <a:srgbClr val="000000"/>
              </a:buClr>
              <a:buFont typeface="Calibri" panose="020F0502020204030204" pitchFamily="34" charset="0"/>
              <a:buNone/>
            </a:pPr>
            <a:r>
              <a:rPr lang="en-US" altLang="en-US" b="1" dirty="0"/>
              <a:t>Closing remarks --  Fran Tarpey</a:t>
            </a:r>
          </a:p>
        </p:txBody>
      </p:sp>
    </p:spTree>
    <p:extLst>
      <p:ext uri="{BB962C8B-B14F-4D97-AF65-F5344CB8AC3E}">
        <p14:creationId xmlns:p14="http://schemas.microsoft.com/office/powerpoint/2010/main" val="34841488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74C5-BC1B-FD3B-F82D-6D7053608BB4}"/>
              </a:ext>
            </a:extLst>
          </p:cNvPr>
          <p:cNvSpPr>
            <a:spLocks noGrp="1"/>
          </p:cNvSpPr>
          <p:nvPr>
            <p:ph type="title"/>
          </p:nvPr>
        </p:nvSpPr>
        <p:spPr>
          <a:xfrm>
            <a:off x="2667000" y="228600"/>
            <a:ext cx="38100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3" name="Text Placeholder 2">
            <a:extLst>
              <a:ext uri="{FF2B5EF4-FFF2-40B4-BE49-F238E27FC236}">
                <a16:creationId xmlns:a16="http://schemas.microsoft.com/office/drawing/2014/main" id="{AF3E8B3A-F54C-ACB7-1009-22BD7D28CC64}"/>
              </a:ext>
            </a:extLst>
          </p:cNvPr>
          <p:cNvSpPr>
            <a:spLocks noGrp="1"/>
          </p:cNvSpPr>
          <p:nvPr>
            <p:ph type="body" idx="1"/>
          </p:nvPr>
        </p:nvSpPr>
        <p:spPr>
          <a:xfrm>
            <a:off x="457200" y="914400"/>
            <a:ext cx="8686800" cy="5644622"/>
          </a:xfrm>
        </p:spPr>
        <p:txBody>
          <a:bodyPr/>
          <a:lstStyle/>
          <a:p>
            <a:pPr marL="25400" indent="0">
              <a:buFont typeface="Calibri"/>
              <a:buNone/>
              <a:defRPr/>
            </a:pPr>
            <a:r>
              <a:rPr lang="en-US" b="1" dirty="0"/>
              <a:t>RECOGNITION</a:t>
            </a:r>
          </a:p>
          <a:p>
            <a:pPr marL="25400" indent="0">
              <a:buFont typeface="Calibri"/>
              <a:buNone/>
              <a:defRPr/>
            </a:pPr>
            <a:endParaRPr lang="en-US" b="1" dirty="0"/>
          </a:p>
          <a:p>
            <a:pPr marL="25400" indent="0">
              <a:buFont typeface="Calibri"/>
              <a:buNone/>
              <a:defRPr/>
            </a:pPr>
            <a:r>
              <a:rPr lang="en-US" b="1" dirty="0"/>
              <a:t>Dave Pinciaro – Eastern Mass Hall of Fame Inductee Class of 2026</a:t>
            </a:r>
          </a:p>
          <a:p>
            <a:pPr marL="25400" indent="0">
              <a:buFont typeface="Calibri"/>
              <a:buNone/>
              <a:defRPr/>
            </a:pPr>
            <a:endParaRPr lang="en-US" b="1" dirty="0"/>
          </a:p>
          <a:p>
            <a:pPr marL="25400" indent="0">
              <a:buFont typeface="Calibri"/>
              <a:buNone/>
              <a:defRPr/>
            </a:pPr>
            <a:r>
              <a:rPr lang="en-US" b="1" dirty="0"/>
              <a:t>NILOA – 2026 Frenchy Julian Award Winner</a:t>
            </a:r>
          </a:p>
          <a:p>
            <a:pPr marL="25400" indent="0">
              <a:buFont typeface="Calibri"/>
              <a:buNone/>
              <a:defRPr/>
            </a:pPr>
            <a:endParaRPr lang="en-US" b="1" dirty="0"/>
          </a:p>
          <a:p>
            <a:pPr marL="25400" indent="0">
              <a:buFont typeface="Calibri"/>
              <a:buNone/>
              <a:defRPr/>
            </a:pPr>
            <a:r>
              <a:rPr lang="en-US" b="1" dirty="0"/>
              <a:t>MIAA --  George Shaheen Game Official of the year</a:t>
            </a:r>
          </a:p>
          <a:p>
            <a:pPr marL="25400" indent="0">
              <a:buFont typeface="Calibri"/>
              <a:buNone/>
              <a:defRPr/>
            </a:pPr>
            <a:r>
              <a:rPr lang="en-US" b="1" dirty="0"/>
              <a:t>                 WMLOA</a:t>
            </a:r>
          </a:p>
          <a:p>
            <a:pPr marL="25400" indent="0">
              <a:buFont typeface="Calibri"/>
              <a:buNone/>
              <a:defRPr/>
            </a:pPr>
            <a:endParaRPr lang="en-US" b="1" dirty="0"/>
          </a:p>
          <a:p>
            <a:pPr marL="25400" indent="0">
              <a:buFont typeface="Calibri"/>
              <a:buNone/>
              <a:defRPr/>
            </a:pPr>
            <a:endParaRPr lang="en-US" b="1"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CC5125-F7DF-862C-7D38-1187FEEC0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F9454-99CC-F56E-AA0A-7DD2BF005E00}"/>
              </a:ext>
            </a:extLst>
          </p:cNvPr>
          <p:cNvSpPr>
            <a:spLocks noGrp="1"/>
          </p:cNvSpPr>
          <p:nvPr>
            <p:ph type="title"/>
          </p:nvPr>
        </p:nvSpPr>
        <p:spPr>
          <a:xfrm>
            <a:off x="2590800" y="152400"/>
            <a:ext cx="3962400" cy="609398"/>
          </a:xfrm>
        </p:spPr>
        <p:txBody>
          <a:bodyPr/>
          <a:lstStyle/>
          <a:p>
            <a:pPr>
              <a:defRPr/>
            </a:pPr>
            <a:r>
              <a:rPr sz="4400" b="1" spc="0" dirty="0">
                <a:ln w="22225">
                  <a:solidFill>
                    <a:schemeClr val="accent2"/>
                  </a:solidFill>
                  <a:prstDash val="solid"/>
                </a:ln>
                <a:solidFill>
                  <a:srgbClr val="FF0000"/>
                </a:solidFill>
                <a:effectLst/>
              </a:rPr>
              <a:t>Annual Meeting</a:t>
            </a:r>
          </a:p>
        </p:txBody>
      </p:sp>
      <p:sp>
        <p:nvSpPr>
          <p:cNvPr id="3" name="Text Placeholder 2">
            <a:extLst>
              <a:ext uri="{FF2B5EF4-FFF2-40B4-BE49-F238E27FC236}">
                <a16:creationId xmlns:a16="http://schemas.microsoft.com/office/drawing/2014/main" id="{023BF1F0-5343-2C5D-4C74-2FB0C987D879}"/>
              </a:ext>
            </a:extLst>
          </p:cNvPr>
          <p:cNvSpPr>
            <a:spLocks noGrp="1"/>
          </p:cNvSpPr>
          <p:nvPr>
            <p:ph type="body" idx="1"/>
          </p:nvPr>
        </p:nvSpPr>
        <p:spPr>
          <a:xfrm>
            <a:off x="304800" y="816530"/>
            <a:ext cx="8534400" cy="5567678"/>
          </a:xfrm>
        </p:spPr>
        <p:txBody>
          <a:bodyPr/>
          <a:lstStyle/>
          <a:p>
            <a:pPr marL="25400" indent="0">
              <a:buFont typeface="Calibri"/>
              <a:buNone/>
              <a:defRPr/>
            </a:pPr>
            <a:r>
              <a:rPr lang="en-US" b="1" dirty="0"/>
              <a:t>RECOGNITION</a:t>
            </a:r>
          </a:p>
          <a:p>
            <a:pPr marL="25400" indent="0">
              <a:buFont typeface="Calibri"/>
              <a:buNone/>
              <a:defRPr/>
            </a:pPr>
            <a:endParaRPr lang="en-US" b="1" dirty="0"/>
          </a:p>
          <a:p>
            <a:pPr marL="25400" indent="0">
              <a:buFont typeface="Calibri"/>
              <a:buNone/>
              <a:defRPr/>
            </a:pPr>
            <a:r>
              <a:rPr lang="en-US" b="1" dirty="0"/>
              <a:t>Eric Campbell – Alternate for Division 1 NCAA Semifinals and Division 1 NCAA Championship</a:t>
            </a:r>
          </a:p>
          <a:p>
            <a:pPr marL="25400" indent="0">
              <a:buFont typeface="Calibri"/>
              <a:buNone/>
              <a:defRPr/>
            </a:pPr>
            <a:endParaRPr lang="en-US" b="1" dirty="0"/>
          </a:p>
          <a:p>
            <a:pPr marL="25400" indent="0">
              <a:buFont typeface="Calibri"/>
              <a:buNone/>
              <a:defRPr/>
            </a:pPr>
            <a:r>
              <a:rPr lang="en-US" b="1" dirty="0"/>
              <a:t>Tom Kitterick – Alternate for Division 2 &amp; 3 NCAA National Championship</a:t>
            </a:r>
          </a:p>
          <a:p>
            <a:pPr marL="25400" indent="0">
              <a:buFont typeface="Calibri"/>
              <a:buNone/>
              <a:defRPr/>
            </a:pPr>
            <a:endParaRPr lang="en-US" b="1" dirty="0"/>
          </a:p>
          <a:p>
            <a:pPr marL="25400" indent="0">
              <a:buFont typeface="Calibri"/>
              <a:buNone/>
              <a:defRPr/>
            </a:pPr>
            <a:endParaRPr lang="en-US" b="1" dirty="0"/>
          </a:p>
          <a:p>
            <a:pPr marL="25400" indent="0">
              <a:buFont typeface="Calibri"/>
              <a:buNone/>
              <a:defRPr/>
            </a:pPr>
            <a:endParaRPr lang="en-US" b="1" dirty="0"/>
          </a:p>
          <a:p>
            <a:pPr marL="25400" indent="0">
              <a:buFont typeface="Calibri"/>
              <a:buNone/>
              <a:defRPr/>
            </a:pPr>
            <a:endParaRPr lang="en-US" b="1" dirty="0"/>
          </a:p>
        </p:txBody>
      </p:sp>
    </p:spTree>
    <p:extLst>
      <p:ext uri="{BB962C8B-B14F-4D97-AF65-F5344CB8AC3E}">
        <p14:creationId xmlns:p14="http://schemas.microsoft.com/office/powerpoint/2010/main" val="65053074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EAF5-EEC5-878E-1CC9-583FA27F77FA}"/>
              </a:ext>
            </a:extLst>
          </p:cNvPr>
          <p:cNvSpPr>
            <a:spLocks noGrp="1"/>
          </p:cNvSpPr>
          <p:nvPr>
            <p:ph type="title"/>
          </p:nvPr>
        </p:nvSpPr>
        <p:spPr>
          <a:xfrm>
            <a:off x="2438400" y="152400"/>
            <a:ext cx="4267200" cy="609398"/>
          </a:xfrm>
        </p:spPr>
        <p:txBody>
          <a:bodyPr/>
          <a:lstStyle/>
          <a:p>
            <a:pPr>
              <a:defRPr/>
            </a:pPr>
            <a:r>
              <a:rPr sz="4400" b="1" spc="0" dirty="0">
                <a:ln w="22225">
                  <a:solidFill>
                    <a:schemeClr val="accent2"/>
                  </a:solidFill>
                  <a:prstDash val="solid"/>
                </a:ln>
                <a:solidFill>
                  <a:srgbClr val="FF0000"/>
                </a:solidFill>
                <a:effectLst/>
              </a:rPr>
              <a:t>Annual Meeting</a:t>
            </a:r>
          </a:p>
        </p:txBody>
      </p:sp>
      <p:sp>
        <p:nvSpPr>
          <p:cNvPr id="3" name="Text Placeholder 2">
            <a:extLst>
              <a:ext uri="{FF2B5EF4-FFF2-40B4-BE49-F238E27FC236}">
                <a16:creationId xmlns:a16="http://schemas.microsoft.com/office/drawing/2014/main" id="{CFE7DCED-3CE7-D3BC-DAEB-BED74504B8CA}"/>
              </a:ext>
            </a:extLst>
          </p:cNvPr>
          <p:cNvSpPr>
            <a:spLocks noGrp="1"/>
          </p:cNvSpPr>
          <p:nvPr>
            <p:ph type="body" idx="1"/>
          </p:nvPr>
        </p:nvSpPr>
        <p:spPr>
          <a:xfrm>
            <a:off x="381000" y="942975"/>
            <a:ext cx="8382000" cy="4972050"/>
          </a:xfrm>
        </p:spPr>
        <p:txBody>
          <a:bodyPr/>
          <a:lstStyle/>
          <a:p>
            <a:pPr marL="25400" indent="0">
              <a:buFont typeface="Calibri"/>
              <a:buNone/>
              <a:defRPr/>
            </a:pPr>
            <a:r>
              <a:rPr lang="en-US" b="1" dirty="0"/>
              <a:t>RECOGNITION</a:t>
            </a:r>
          </a:p>
          <a:p>
            <a:pPr>
              <a:buFont typeface="Wingdings" panose="05000000000000000000" pitchFamily="2" charset="2"/>
              <a:buChar char="ü"/>
              <a:defRPr/>
            </a:pPr>
            <a:r>
              <a:rPr lang="en-US" b="1" dirty="0"/>
              <a:t>Executive Board for their ongoing service and contributions to our success</a:t>
            </a:r>
          </a:p>
          <a:p>
            <a:pPr>
              <a:buFont typeface="Wingdings" panose="05000000000000000000" pitchFamily="2" charset="2"/>
              <a:buChar char="ü"/>
              <a:defRPr/>
            </a:pPr>
            <a:r>
              <a:rPr lang="en-US" b="1" dirty="0"/>
              <a:t>Many Volunteers who have helped in many ways in the off-season and in-season</a:t>
            </a:r>
          </a:p>
          <a:p>
            <a:pPr>
              <a:buFont typeface="Wingdings" panose="05000000000000000000" pitchFamily="2" charset="2"/>
              <a:buChar char="ü"/>
              <a:defRPr/>
            </a:pPr>
            <a:r>
              <a:rPr lang="en-US" b="1" dirty="0"/>
              <a:t>Many Volunteers who helped with the planning and execution of our Annual Meeting</a:t>
            </a:r>
          </a:p>
          <a:p>
            <a:pPr>
              <a:buFont typeface="Wingdings" panose="05000000000000000000" pitchFamily="2" charset="2"/>
              <a:buChar char="ü"/>
              <a:defRPr/>
            </a:pPr>
            <a:r>
              <a:rPr lang="en-US" b="1" dirty="0"/>
              <a:t>50+ New Candidates</a:t>
            </a:r>
          </a:p>
          <a:p>
            <a:pPr>
              <a:buFont typeface="Wingdings" panose="05000000000000000000" pitchFamily="2" charset="2"/>
              <a:buChar char="ü"/>
              <a:defRPr/>
            </a:pPr>
            <a:r>
              <a:rPr lang="en-US" b="1" dirty="0"/>
              <a:t>Our Members – 380+ </a:t>
            </a:r>
          </a:p>
          <a:p>
            <a:pPr>
              <a:buFont typeface="Wingdings" panose="05000000000000000000" pitchFamily="2" charset="2"/>
              <a:buChar char="ü"/>
              <a:defRPr/>
            </a:pPr>
            <a:endParaRPr lang="en-US"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E51BA-15B3-21D5-A26F-D3814EFDD9EB}"/>
              </a:ext>
            </a:extLst>
          </p:cNvPr>
          <p:cNvSpPr>
            <a:spLocks noGrp="1"/>
          </p:cNvSpPr>
          <p:nvPr>
            <p:ph type="title"/>
          </p:nvPr>
        </p:nvSpPr>
        <p:spPr>
          <a:xfrm>
            <a:off x="2362200" y="152400"/>
            <a:ext cx="42672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3" name="Text Placeholder 2">
            <a:extLst>
              <a:ext uri="{FF2B5EF4-FFF2-40B4-BE49-F238E27FC236}">
                <a16:creationId xmlns:a16="http://schemas.microsoft.com/office/drawing/2014/main" id="{C4C5C79A-0897-92AC-058C-E9571D31469B}"/>
              </a:ext>
            </a:extLst>
          </p:cNvPr>
          <p:cNvSpPr>
            <a:spLocks noGrp="1"/>
          </p:cNvSpPr>
          <p:nvPr>
            <p:ph type="body" idx="1"/>
          </p:nvPr>
        </p:nvSpPr>
        <p:spPr>
          <a:xfrm>
            <a:off x="381000" y="933450"/>
            <a:ext cx="8382000" cy="4813625"/>
          </a:xfrm>
        </p:spPr>
        <p:txBody>
          <a:bodyPr/>
          <a:lstStyle/>
          <a:p>
            <a:pPr marL="25400" indent="0">
              <a:buFont typeface="Calibri"/>
              <a:buNone/>
              <a:defRPr/>
            </a:pPr>
            <a:r>
              <a:rPr lang="en-US" b="1" dirty="0"/>
              <a:t>Business and Other Updates</a:t>
            </a:r>
          </a:p>
          <a:p>
            <a:pPr>
              <a:buFont typeface="Wingdings" panose="05000000000000000000" pitchFamily="2" charset="2"/>
              <a:buChar char="q"/>
              <a:defRPr/>
            </a:pPr>
            <a:r>
              <a:rPr lang="en-US" sz="2800" b="1" dirty="0"/>
              <a:t>Scholarship Program – Submit Applications now to Paul </a:t>
            </a:r>
            <a:r>
              <a:rPr lang="en-US" sz="2800" b="1" dirty="0" err="1"/>
              <a:t>Cinquegrano</a:t>
            </a:r>
            <a:endParaRPr lang="en-US" sz="2800" b="1" dirty="0"/>
          </a:p>
          <a:p>
            <a:pPr marL="508000" lvl="1" indent="0">
              <a:buFont typeface="Calibri"/>
              <a:buNone/>
              <a:defRPr/>
            </a:pPr>
            <a:r>
              <a:rPr lang="en-US" sz="2400" b="1" dirty="0"/>
              <a:t>2025 Winners</a:t>
            </a:r>
          </a:p>
          <a:p>
            <a:pPr marL="508000" lvl="1" indent="0">
              <a:buFont typeface="Calibri"/>
              <a:buNone/>
              <a:defRPr/>
            </a:pPr>
            <a:endParaRPr lang="en-US" sz="2400" b="1" dirty="0"/>
          </a:p>
          <a:p>
            <a:pPr marL="508000" lvl="1" indent="0">
              <a:buFont typeface="Calibri"/>
              <a:buNone/>
              <a:defRPr/>
            </a:pPr>
            <a:r>
              <a:rPr lang="en-US" sz="2400" b="1" dirty="0"/>
              <a:t>Winner 1</a:t>
            </a:r>
          </a:p>
          <a:p>
            <a:pPr marL="508000" lvl="1" indent="0">
              <a:buFont typeface="Calibri"/>
              <a:buNone/>
              <a:defRPr/>
            </a:pPr>
            <a:r>
              <a:rPr lang="en-US" sz="2400" b="1" dirty="0"/>
              <a:t>Winner 2</a:t>
            </a:r>
          </a:p>
          <a:p>
            <a:pPr marL="508000" lvl="1" indent="0">
              <a:buFont typeface="Calibri"/>
              <a:buNone/>
              <a:defRPr/>
            </a:pPr>
            <a:r>
              <a:rPr lang="en-US" sz="2400" b="1" dirty="0"/>
              <a:t>Winner 3</a:t>
            </a:r>
          </a:p>
          <a:p>
            <a:pPr marL="508000" lvl="1" indent="0">
              <a:buFont typeface="Calibri"/>
              <a:buNone/>
              <a:defRPr/>
            </a:pPr>
            <a:r>
              <a:rPr lang="en-US" sz="2400" b="1" dirty="0"/>
              <a:t>Winner 4</a:t>
            </a:r>
          </a:p>
          <a:p>
            <a:pPr marL="25400" indent="0">
              <a:buNone/>
              <a:defRPr/>
            </a:pPr>
            <a:endParaRPr lang="en-US" sz="2800" b="1" dirty="0"/>
          </a:p>
          <a:p>
            <a:pPr marL="25400" indent="0">
              <a:buFont typeface="Calibri"/>
              <a:buNone/>
              <a:defRPr/>
            </a:pPr>
            <a:endParaRPr lang="en-US"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353BC-F010-5318-0FB4-2EC3DA80593C}"/>
              </a:ext>
            </a:extLst>
          </p:cNvPr>
          <p:cNvSpPr>
            <a:spLocks noGrp="1"/>
          </p:cNvSpPr>
          <p:nvPr>
            <p:ph type="title"/>
          </p:nvPr>
        </p:nvSpPr>
        <p:spPr>
          <a:xfrm>
            <a:off x="2514600" y="152400"/>
            <a:ext cx="4114800" cy="609398"/>
          </a:xfrm>
        </p:spPr>
        <p:txBody>
          <a:bodyPr/>
          <a:lstStyle/>
          <a:p>
            <a:pPr>
              <a:defRPr/>
            </a:pPr>
            <a:r>
              <a:rPr lang="en-US" sz="4400" b="1" spc="0" dirty="0">
                <a:ln w="22225">
                  <a:solidFill>
                    <a:schemeClr val="accent2"/>
                  </a:solidFill>
                  <a:prstDash val="solid"/>
                </a:ln>
                <a:solidFill>
                  <a:srgbClr val="FF0000"/>
                </a:solidFill>
                <a:effectLst/>
              </a:rPr>
              <a:t>Annual Meeting</a:t>
            </a:r>
            <a:endParaRPr sz="4400" b="1" dirty="0"/>
          </a:p>
        </p:txBody>
      </p:sp>
      <p:sp>
        <p:nvSpPr>
          <p:cNvPr id="3" name="Text Placeholder 2">
            <a:extLst>
              <a:ext uri="{FF2B5EF4-FFF2-40B4-BE49-F238E27FC236}">
                <a16:creationId xmlns:a16="http://schemas.microsoft.com/office/drawing/2014/main" id="{29012DE5-B997-0692-EFA6-3809B8196279}"/>
              </a:ext>
            </a:extLst>
          </p:cNvPr>
          <p:cNvSpPr>
            <a:spLocks noGrp="1"/>
          </p:cNvSpPr>
          <p:nvPr>
            <p:ph type="body" idx="1"/>
          </p:nvPr>
        </p:nvSpPr>
        <p:spPr>
          <a:xfrm>
            <a:off x="381000" y="933450"/>
            <a:ext cx="8382000" cy="3674852"/>
          </a:xfrm>
        </p:spPr>
        <p:txBody>
          <a:bodyPr/>
          <a:lstStyle/>
          <a:p>
            <a:pPr marL="25400" indent="0">
              <a:buFont typeface="Calibri"/>
              <a:buNone/>
              <a:defRPr/>
            </a:pPr>
            <a:r>
              <a:rPr lang="en-US" b="1" dirty="0"/>
              <a:t>Business and Other Updates</a:t>
            </a:r>
            <a:endParaRPr lang="en-US" sz="2800" b="1" dirty="0"/>
          </a:p>
          <a:p>
            <a:pPr>
              <a:buFont typeface="Wingdings" panose="05000000000000000000" pitchFamily="2" charset="2"/>
              <a:buChar char="q"/>
              <a:defRPr/>
            </a:pPr>
            <a:r>
              <a:rPr lang="en-US" sz="2800" b="1" dirty="0"/>
              <a:t>Pay for MIAA Schools  Varsity $104  </a:t>
            </a:r>
            <a:r>
              <a:rPr lang="en-US" sz="2800" b="1" dirty="0" err="1"/>
              <a:t>Subvarsity</a:t>
            </a:r>
            <a:r>
              <a:rPr lang="en-US" sz="2800" b="1" dirty="0"/>
              <a:t> $78</a:t>
            </a:r>
          </a:p>
          <a:p>
            <a:pPr>
              <a:buFont typeface="Wingdings" panose="05000000000000000000" pitchFamily="2" charset="2"/>
              <a:buChar char="q"/>
              <a:defRPr/>
            </a:pPr>
            <a:r>
              <a:rPr lang="en-US" sz="2800" b="1" dirty="0"/>
              <a:t>Pay for Private HS  Varsity $125</a:t>
            </a:r>
          </a:p>
          <a:p>
            <a:pPr>
              <a:buFont typeface="Wingdings" panose="05000000000000000000" pitchFamily="2" charset="2"/>
              <a:buChar char="q"/>
              <a:defRPr/>
            </a:pPr>
            <a:r>
              <a:rPr lang="en-US" sz="2800" b="1" dirty="0"/>
              <a:t>Pay for “Town” Youth – MYL, CTL, OCLL, TPL  $85 for full games, $70 for one-hour games</a:t>
            </a:r>
          </a:p>
          <a:p>
            <a:pPr>
              <a:buFont typeface="Wingdings" panose="05000000000000000000" pitchFamily="2" charset="2"/>
              <a:buChar char="q"/>
              <a:defRPr/>
            </a:pPr>
            <a:r>
              <a:rPr lang="en-US" sz="2800" b="1" dirty="0"/>
              <a:t>Pay PYL Youth Games (Fitchburg) – Club spring league $65 per game</a:t>
            </a:r>
          </a:p>
          <a:p>
            <a:pPr marL="25400" indent="0">
              <a:buFont typeface="Calibri"/>
              <a:buNone/>
              <a:defRPr/>
            </a:pPr>
            <a:endParaRPr lang="en-US"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hite with Blue Bar Segoe Templat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7ba5c36-b7cf-4793-bbc2-bd5b3a9f95ca}"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1_White with Blue Bar Segoe Template</Template>
  <TotalTime>3966</TotalTime>
  <Words>3878</Words>
  <Application>Microsoft Office PowerPoint</Application>
  <PresentationFormat>On-screen Show (4:3)</PresentationFormat>
  <Paragraphs>371</Paragraphs>
  <Slides>45</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Calibri</vt:lpstr>
      <vt:lpstr>Courier New</vt:lpstr>
      <vt:lpstr>Roboto</vt:lpstr>
      <vt:lpstr>Segoe</vt:lpstr>
      <vt:lpstr>Tahoma</vt:lpstr>
      <vt:lpstr>Times New Roman</vt:lpstr>
      <vt:lpstr>Wingdings</vt:lpstr>
      <vt:lpstr>1_White with Blue Bar Segoe Template</vt:lpstr>
      <vt:lpstr>White with Courier font for code slides</vt:lpstr>
      <vt:lpstr>PowerPoint Presentation</vt:lpstr>
      <vt:lpstr>PowerPoint Presentation</vt:lpstr>
      <vt:lpstr>Annual Meeting </vt:lpstr>
      <vt:lpstr>Annual Meeting </vt:lpstr>
      <vt:lpstr>Annual Meeting</vt:lpstr>
      <vt:lpstr>Annual Meeting</vt:lpstr>
      <vt:lpstr>Annual Meeting</vt:lpstr>
      <vt:lpstr>Annual Meeting</vt:lpstr>
      <vt:lpstr>Annual Meeting</vt:lpstr>
      <vt:lpstr>Annual Meeting</vt:lpstr>
      <vt:lpstr>Annual Meeting</vt:lpstr>
      <vt:lpstr>Annual Meeting</vt:lpstr>
      <vt:lpstr>Annual Meeting</vt:lpstr>
      <vt:lpstr>Annual Meeting</vt:lpstr>
      <vt:lpstr> What’s new for 2026</vt:lpstr>
      <vt:lpstr>Annual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Compliance</vt:lpstr>
      <vt:lpstr>PowerPoint Presentation</vt:lpstr>
      <vt:lpstr>Annual Meeting</vt:lpstr>
      <vt:lpstr>Approved MIAA Mercy Rule Change</vt:lpstr>
      <vt:lpstr>PowerPoint Presentation</vt:lpstr>
      <vt:lpstr>PowerPoint Presentation</vt:lpstr>
      <vt:lpstr>PowerPoint Presentation</vt:lpstr>
      <vt:lpstr>PowerPoint Presentation</vt:lpstr>
      <vt:lpstr>Points of Emphasis</vt:lpstr>
      <vt:lpstr>Annual Meeting</vt:lpstr>
      <vt:lpstr>Keynote Speaker – Bobby Benson</vt:lpstr>
      <vt:lpstr>Annual Meeting</vt:lpstr>
      <vt:lpstr>You Make the Call</vt:lpstr>
      <vt:lpstr>You Make the Call 1</vt:lpstr>
      <vt:lpstr>You Make the Call 2</vt:lpstr>
      <vt:lpstr>You Make the Call 3 </vt:lpstr>
      <vt:lpstr>You Make the Call 4</vt:lpstr>
      <vt:lpstr>Annual Meeting</vt:lpstr>
      <vt:lpstr>Annual Meeting</vt:lpstr>
    </vt:vector>
  </TitlesOfParts>
  <Company>Oracle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EMLOA Presentation Template</dc:title>
  <dc:creator>Rick Catalano</dc:creator>
  <cp:lastModifiedBy>doug davenport</cp:lastModifiedBy>
  <cp:revision>106</cp:revision>
  <dcterms:created xsi:type="dcterms:W3CDTF">2017-01-13T20:06:46Z</dcterms:created>
  <dcterms:modified xsi:type="dcterms:W3CDTF">2026-02-19T23:22:38Z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TC102867899990</vt:lpwstr>
  </property>
</Properties>
</file>