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428" y="2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d8bda79be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g2d8bda79be0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g2d8bda79be0_2_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g2d8bda79be0_2_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60" name="Google Shape;60;g2d8bda79be0_2_0: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61" name="Google Shape;61;g2d8bda79be0_2_0: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8bda79be0_2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d8bda79be0_2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2d8bda79be0_2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8bda79be0_2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d8bda79be0_2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2d8bda79be0_2_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d8bda79be0_2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d8bda79be0_2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2d8bda79be0_2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8bda79be0_2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d8bda79be0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2d8bda79be0_2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8bda79be0_2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d8bda79be0_2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2d8bda79be0_2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d8bda79be0_2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2d8bda79be0_2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d8bda79be0_2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8bda79be0_2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d8bda79be0_2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2d8bda79be0_2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d8bda79be0_2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d8bda79be0_2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2d8bda79be0_2_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d8bda79be0_2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d8bda79be0_2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2d8bda79be0_2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8bda79be0_2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d8bda79be0_2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d8bda79be0_2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8bda79be0_2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2d8bda79be0_2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g2d8bda79be0_2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d8bda79be0_2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d8bda79be0_2_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2d8bda79be0_2_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d8bda79be0_2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d8bda79be0_2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2d8bda79be0_2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d8bda79be0_2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2d8bda79be0_2_1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d8bda79be0_2_1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d8bda79be0_2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d8bda79be0_2_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2d8bda79be0_2_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d8bda79be0_2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d8bda79be0_2_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2d8bda79be0_2_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8bda79be0_2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d8bda79be0_2_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d8bda79be0_2_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d8bda79be0_2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d8bda79be0_2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2d8bda79be0_2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8bda79be0_2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d8bda79be0_2_1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d8bda79be0_2_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d8bda79be0_2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d8bda79be0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d8bda79be0_2_1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d8bda79be0_2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d8bda79be0_2_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2d8bda79be0_2_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8bda79be0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2d8bda79be0_2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2d8bda79be0_2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d8bda79be0_2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d8bda79be0_2_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d8bda79be0_2_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d8bda79be0_2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d8bda79be0_2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d8bda79be0_2_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d8bda79be0_2_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d8bda79be0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d8bda79be0_2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d8bda79be0_2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d8bda79be0_2_2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2d8bda79be0_2_2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d8bda79be0_2_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d8bda79be0_2_2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2d8bda79be0_2_2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d8bda79be0_2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2d8bda79be0_2_2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2d8bda79be0_2_2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d8bda79be0_2_2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2d8bda79be0_2_2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2d8bda79be0_2_2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d8bda79be0_2_2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2d8bda79be0_2_2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2d8bda79be0_2_2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8bda79be0_2_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d8bda79be0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d8bda79be0_2_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d8bda79be0_2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2d8bda79be0_2_2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2d8bda79be0_2_2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d8bda79be0_2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2d8bda79be0_2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2d8bda79be0_2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d8bda79be0_2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d8bda79be0_2_2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2d8bda79be0_2_2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d8bda79be0_2_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2d8bda79be0_2_2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g2d8bda79be0_2_2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d8bda79be0_2_2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d8bda79be0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2d8bda79be0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d8bda79be0_2_3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d8bda79be0_2_3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d8bda79be0_2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2d8bda79be0_2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d8bda79be0_2_3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2d8bda79be0_2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d8bda79be0_2_3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g2d8bda79be0_2_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d8bda79be0_2_3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2d8bda79be0_2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d8bda79be0_2_4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d8bda79be0_2_4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g2d8bda79be0_2_4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d8bda79be0_2_4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g2d8bda79be0_2_4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g2d8bda79be0_2_4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d8bda79be0_2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2d8bda79be0_2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g2d8bda79be0_2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b03c03f54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b03c03f54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gb03c03f54e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6854dbd4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26854dbd45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g26854dbd45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d8bda79be0_2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2d8bda79be0_2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2d8bda79be0_2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d8bda79be0_2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d8bda79be0_2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2d8bda79be0_2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6" name="Google Shape;73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1" name="Google Shape;76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8bda79be0_2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d8bda79be0_2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d8bda79be0_2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7" name="Google Shape;77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1" name="Google Shape;80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2" name="Google Shape;832;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9" name="Google Shape;839;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d8bda79be0_2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d8bda79be0_2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2d8bda79be0_2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3" name="Google Shape;85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9" name="Google Shape;87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2" name="Google Shape;90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5" name="Google Shape;92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8" name="Google Shape;94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1" name="Google Shape;971;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5" name="Google Shape;995;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12"/>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13"/>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1" name="Google Shape;51;p13"/>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EBC11"/>
              </a:buClr>
              <a:buSzPts val="3200"/>
              <a:buFont typeface="Calibri"/>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400"/>
              </a:spcBef>
              <a:spcAft>
                <a:spcPts val="0"/>
              </a:spcAft>
              <a:buClr>
                <a:srgbClr val="888888"/>
              </a:buClr>
              <a:buSzPts val="2000"/>
              <a:buNone/>
              <a:defRPr sz="2000">
                <a:solidFill>
                  <a:srgbClr val="888888"/>
                </a:solidFill>
                <a:latin typeface="Calibri"/>
                <a:ea typeface="Calibri"/>
                <a:cs typeface="Calibri"/>
                <a:sym typeface="Calibri"/>
              </a:defRPr>
            </a:lvl1pPr>
            <a:lvl2pPr marL="914400" lvl="1" indent="-228600" algn="l">
              <a:lnSpc>
                <a:spcPct val="90000"/>
              </a:lnSpc>
              <a:spcBef>
                <a:spcPts val="360"/>
              </a:spcBef>
              <a:spcAft>
                <a:spcPts val="0"/>
              </a:spcAft>
              <a:buClr>
                <a:srgbClr val="888888"/>
              </a:buClr>
              <a:buSzPts val="1800"/>
              <a:buNone/>
              <a:defRPr sz="1800">
                <a:solidFill>
                  <a:srgbClr val="888888"/>
                </a:solidFill>
              </a:defRPr>
            </a:lvl2pPr>
            <a:lvl3pPr marL="1371600" lvl="2" indent="-228600" algn="l">
              <a:lnSpc>
                <a:spcPct val="90000"/>
              </a:lnSpc>
              <a:spcBef>
                <a:spcPts val="320"/>
              </a:spcBef>
              <a:spcAft>
                <a:spcPts val="0"/>
              </a:spcAft>
              <a:buClr>
                <a:srgbClr val="888888"/>
              </a:buClr>
              <a:buSzPts val="1600"/>
              <a:buNone/>
              <a:defRPr sz="1600">
                <a:solidFill>
                  <a:srgbClr val="888888"/>
                </a:solidFill>
              </a:defRPr>
            </a:lvl3pPr>
            <a:lvl4pPr marL="1828800" lvl="3" indent="-228600" algn="l">
              <a:lnSpc>
                <a:spcPct val="90000"/>
              </a:lnSpc>
              <a:spcBef>
                <a:spcPts val="280"/>
              </a:spcBef>
              <a:spcAft>
                <a:spcPts val="0"/>
              </a:spcAft>
              <a:buClr>
                <a:srgbClr val="888888"/>
              </a:buClr>
              <a:buSzPts val="1400"/>
              <a:buNone/>
              <a:defRPr sz="1400">
                <a:solidFill>
                  <a:srgbClr val="888888"/>
                </a:solidFill>
              </a:defRPr>
            </a:lvl4pPr>
            <a:lvl5pPr marL="2286000" lvl="4" indent="-228600" algn="l">
              <a:lnSpc>
                <a:spcPct val="9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3" name="Google Shape;23;p4"/>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4" name="Google Shape;24;p4"/>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 name="Google Shape;25;p4"/>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 name="Google Shape;34;p7"/>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8"/>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1"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8wZtg60SNpmv7r-aRJQtJaF9FEEnAzOO/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Uy-h_Ltgn9-xxignDtBFtCOLfNzfd1XA/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5bQ0Xk6YyBWPcUcD38DSkLDEBlC83K4c/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drive.google.com/file/d/1zQc2KzOqQKzNRS61oKlcyo_kIn82zwx2/vie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HOTW5I96YvBA2q_nOh_9S1RocT_BzEeh/vie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PNjqZnyf1J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c1.peakpx.com/wallpaper/234/846/320/lacrosse-stick-competition-game-wallpaper-preview.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rive.google.com/file/d/1CusqRfuibha1RQdZ2PvdIa1wfUsPjACA/vie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rive.google.com/file/d/1xY2OHwbSVitntLiSqhw4vZhe1DN_QUl1/vie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lickr.com/photos/trainor/235289724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hyperlink" Target="http://www.usalacrosse.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drive.google.com/file/d/1CmidicCCg7Qpz6Kh-vdLkmVTn65-N8Gb/view"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drive.google.com/file/d/18wZtg60SNpmv7r-aRJQtJaF9FEEnAzOO/view"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9.xml.rels><?xml version="1.0" encoding="UTF-8" standalone="yes"?>
<Relationships xmlns="http://schemas.openxmlformats.org/package/2006/relationships"><Relationship Id="rId3" Type="http://schemas.openxmlformats.org/officeDocument/2006/relationships/hyperlink" Target="http://drive.google.com/file/d/1Uy-h_Ltgn9-xxignDtBFtCOLfNzfd1XA/view"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drive.google.com/file/d/15bQ0Xk6YyBWPcUcD38DSkLDEBlC83K4c/view"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drive.google.com/file/d/1zQc2KzOqQKzNRS61oKlcyo_kIn82zwx2/view"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drive.google.com/file/d/1HOTW5I96YvBA2q_nOh_9S1RocT_BzEeh/view"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youtube.com/watch?v=PNjqZnyf1J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CmidicCCg7Qpz6Kh-vdLkmVTn65-N8Gb/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c1.peakpx.com/wallpaper/234/846/320/lacrosse-stick-competition-game-wallpaper-preview.jp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drive.google.com/file/d/1CusqRfuibha1RQdZ2PvdIa1wfUsPjACA/view"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drive.google.com/file/d/1xY2OHwbSVitntLiSqhw4vZhe1DN_QUl1/view"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flickr.com/photos/trainor/2352897241"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783259" y="314738"/>
            <a:ext cx="10189540"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2</a:t>
            </a:r>
            <a:endParaRPr/>
          </a:p>
          <a:p>
            <a:pPr marL="0" lvl="0" indent="0" algn="l" rtl="0">
              <a:lnSpc>
                <a:spcPct val="90000"/>
              </a:lnSpc>
              <a:spcBef>
                <a:spcPts val="0"/>
              </a:spcBef>
              <a:spcAft>
                <a:spcPts val="0"/>
              </a:spcAft>
              <a:buClr>
                <a:srgbClr val="2E59B0"/>
              </a:buClr>
              <a:buSzPts val="5400"/>
              <a:buFont typeface="Calibri"/>
              <a:buNone/>
            </a:pPr>
            <a:r>
              <a:rPr lang="en-US"/>
              <a:t>Personal &amp; Technical Fouls</a:t>
            </a:r>
            <a:endParaRPr/>
          </a:p>
          <a:p>
            <a:pPr marL="0" lvl="0" indent="0" algn="l" rtl="0">
              <a:lnSpc>
                <a:spcPct val="90000"/>
              </a:lnSpc>
              <a:spcBef>
                <a:spcPts val="0"/>
              </a:spcBef>
              <a:spcAft>
                <a:spcPts val="0"/>
              </a:spcAft>
              <a:buClr>
                <a:srgbClr val="2E59B0"/>
              </a:buClr>
              <a:buSzPts val="5400"/>
              <a:buFont typeface="Calibri"/>
              <a:buNone/>
            </a:pPr>
            <a:endParaRPr/>
          </a:p>
          <a:p>
            <a:pPr marL="0" lvl="0" indent="0" algn="l" rtl="0">
              <a:lnSpc>
                <a:spcPct val="90000"/>
              </a:lnSpc>
              <a:spcBef>
                <a:spcPts val="0"/>
              </a:spcBef>
              <a:spcAft>
                <a:spcPts val="0"/>
              </a:spcAft>
              <a:buClr>
                <a:srgbClr val="2E59B0"/>
              </a:buClr>
              <a:buSzPts val="5400"/>
              <a:buFont typeface="Calibri"/>
              <a:buNone/>
            </a:pPr>
            <a:endParaRPr/>
          </a:p>
          <a:p>
            <a:pPr marL="0" lvl="0" indent="0" algn="l" rtl="0">
              <a:lnSpc>
                <a:spcPct val="90000"/>
              </a:lnSpc>
              <a:spcBef>
                <a:spcPts val="0"/>
              </a:spcBef>
              <a:spcAft>
                <a:spcPts val="0"/>
              </a:spcAft>
              <a:buClr>
                <a:srgbClr val="2E59B0"/>
              </a:buClr>
              <a:buSzPts val="5400"/>
              <a:buFont typeface="Calibri"/>
              <a:buNone/>
            </a:pPr>
            <a:r>
              <a:rPr lang="en-US"/>
              <a:t>2026 EMLOA </a:t>
            </a:r>
            <a:endParaRPr/>
          </a:p>
          <a:p>
            <a:pPr marL="0" lvl="0" indent="0" algn="l" rtl="0">
              <a:lnSpc>
                <a:spcPct val="90000"/>
              </a:lnSpc>
              <a:spcBef>
                <a:spcPts val="0"/>
              </a:spcBef>
              <a:spcAft>
                <a:spcPts val="0"/>
              </a:spcAft>
              <a:buClr>
                <a:srgbClr val="2E59B0"/>
              </a:buClr>
              <a:buSzPts val="5400"/>
              <a:buFont typeface="Calibri"/>
              <a:buNone/>
            </a:pPr>
            <a:r>
              <a:rPr lang="en-US"/>
              <a:t>New Candidates</a:t>
            </a:r>
            <a:endParaRPr/>
          </a:p>
          <a:p>
            <a:pPr marL="0" lvl="0" indent="0" algn="l" rtl="0">
              <a:lnSpc>
                <a:spcPct val="90000"/>
              </a:lnSpc>
              <a:spcBef>
                <a:spcPts val="0"/>
              </a:spcBef>
              <a:spcAft>
                <a:spcPts val="0"/>
              </a:spcAft>
              <a:buClr>
                <a:srgbClr val="2E59B0"/>
              </a:buClr>
              <a:buSzPts val="5400"/>
              <a:buFont typeface="Calibri"/>
              <a:buNone/>
            </a:pP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32" name="Google Shape;132;p2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33" name="Google Shape;133;p24">
            <a:hlinkClick r:id="rId3"/>
          </p:cNvPr>
          <p:cNvPicPr preferRelativeResize="0"/>
          <p:nvPr/>
        </p:nvPicPr>
        <p:blipFill rotWithShape="1">
          <a:blip r:embed="rId4">
            <a:alphaModFix/>
          </a:blip>
          <a:srcRect/>
          <a:stretch/>
        </p:blipFill>
        <p:spPr>
          <a:xfrm>
            <a:off x="554250" y="1177725"/>
            <a:ext cx="8018250" cy="4510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pic>
        <p:nvPicPr>
          <p:cNvPr id="140" name="Google Shape;140;p25">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Cross - 2 minutes locked</a:t>
            </a:r>
            <a:endParaRPr/>
          </a:p>
        </p:txBody>
      </p:sp>
      <p:sp>
        <p:nvSpPr>
          <p:cNvPr id="147" name="Google Shape;147;p2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Deep Pocket</a:t>
            </a:r>
            <a:endParaRPr/>
          </a:p>
          <a:p>
            <a:pPr marL="457200" lvl="0" indent="-431800" algn="l" rtl="0">
              <a:lnSpc>
                <a:spcPct val="90000"/>
              </a:lnSpc>
              <a:spcBef>
                <a:spcPts val="0"/>
              </a:spcBef>
              <a:spcAft>
                <a:spcPts val="0"/>
              </a:spcAft>
              <a:buSzPts val="3200"/>
              <a:buChar char="❏"/>
            </a:pPr>
            <a:r>
              <a:rPr lang="en-US"/>
              <a:t>Pinched Head</a:t>
            </a:r>
            <a:endParaRPr/>
          </a:p>
          <a:p>
            <a:pPr marL="457200" lvl="0" indent="-431800" algn="l" rtl="0">
              <a:lnSpc>
                <a:spcPct val="90000"/>
              </a:lnSpc>
              <a:spcBef>
                <a:spcPts val="0"/>
              </a:spcBef>
              <a:spcAft>
                <a:spcPts val="0"/>
              </a:spcAft>
              <a:buSzPts val="3200"/>
              <a:buChar char="❏"/>
            </a:pPr>
            <a:r>
              <a:rPr lang="en-US"/>
              <a:t>Doesn’t meet measurements requirements</a:t>
            </a:r>
            <a:endParaRPr/>
          </a:p>
          <a:p>
            <a:pPr marL="457200" lvl="0" indent="-431800" algn="l" rtl="0">
              <a:lnSpc>
                <a:spcPct val="90000"/>
              </a:lnSpc>
              <a:spcBef>
                <a:spcPts val="0"/>
              </a:spcBef>
              <a:spcAft>
                <a:spcPts val="0"/>
              </a:spcAft>
              <a:buSzPts val="3200"/>
              <a:buChar char="❏"/>
            </a:pPr>
            <a:r>
              <a:rPr lang="en-US"/>
              <a:t>“4 inch” shooting strings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Butt end and long strings can be fixed  </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Slashing </a:t>
            </a:r>
            <a:endParaRPr/>
          </a:p>
        </p:txBody>
      </p:sp>
      <p:sp>
        <p:nvSpPr>
          <p:cNvPr id="154" name="Google Shape;154;p2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Swinging a crosse at an opponent’s cross</a:t>
            </a:r>
            <a:endParaRPr/>
          </a:p>
          <a:p>
            <a:pPr marL="0" lvl="0" indent="0" algn="l" rtl="0">
              <a:lnSpc>
                <a:spcPct val="90000"/>
              </a:lnSpc>
              <a:spcBef>
                <a:spcPts val="640"/>
              </a:spcBef>
              <a:spcAft>
                <a:spcPts val="0"/>
              </a:spcAft>
              <a:buSzPts val="3200"/>
              <a:buNone/>
            </a:pPr>
            <a:r>
              <a:rPr lang="en-US"/>
              <a:t>or body with deliberate viciousness or</a:t>
            </a:r>
            <a:endParaRPr/>
          </a:p>
          <a:p>
            <a:pPr marL="0" lvl="0" indent="0" algn="l" rtl="0">
              <a:lnSpc>
                <a:spcPct val="90000"/>
              </a:lnSpc>
              <a:spcBef>
                <a:spcPts val="640"/>
              </a:spcBef>
              <a:spcAft>
                <a:spcPts val="0"/>
              </a:spcAft>
              <a:buSzPts val="3200"/>
              <a:buNone/>
            </a:pPr>
            <a:r>
              <a:rPr lang="en-US"/>
              <a:t>reckless abandon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Striking an opponent’s body</a:t>
            </a:r>
            <a:endParaRPr/>
          </a:p>
        </p:txBody>
      </p:sp>
      <p:pic>
        <p:nvPicPr>
          <p:cNvPr id="155" name="Google Shape;155;p27"/>
          <p:cNvPicPr preferRelativeResize="0"/>
          <p:nvPr/>
        </p:nvPicPr>
        <p:blipFill rotWithShape="1">
          <a:blip r:embed="rId3">
            <a:alphaModFix/>
          </a:blip>
          <a:srcRect/>
          <a:stretch/>
        </p:blipFill>
        <p:spPr>
          <a:xfrm>
            <a:off x="7216675" y="115225"/>
            <a:ext cx="1828800" cy="2476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 1-3 minutes</a:t>
            </a:r>
            <a:endParaRPr/>
          </a:p>
        </p:txBody>
      </p:sp>
      <p:pic>
        <p:nvPicPr>
          <p:cNvPr id="162" name="Google Shape;162;p28">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Tripping: 1-3 minutes	</a:t>
            </a:r>
            <a:endParaRPr/>
          </a:p>
        </p:txBody>
      </p:sp>
      <p:sp>
        <p:nvSpPr>
          <p:cNvPr id="169" name="Google Shape;169;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70" name="Google Shape;170;p29"/>
          <p:cNvPicPr preferRelativeResize="0"/>
          <p:nvPr/>
        </p:nvPicPr>
        <p:blipFill rotWithShape="1">
          <a:blip r:embed="rId3">
            <a:alphaModFix/>
          </a:blip>
          <a:srcRect/>
          <a:stretch/>
        </p:blipFill>
        <p:spPr>
          <a:xfrm>
            <a:off x="7621500" y="0"/>
            <a:ext cx="1437775" cy="2005800"/>
          </a:xfrm>
          <a:prstGeom prst="rect">
            <a:avLst/>
          </a:prstGeom>
          <a:noFill/>
          <a:ln>
            <a:noFill/>
          </a:ln>
        </p:spPr>
      </p:pic>
      <p:pic>
        <p:nvPicPr>
          <p:cNvPr id="171" name="Google Shape;171;p29">
            <a:hlinkClick r:id="rId4"/>
          </p:cNvPr>
          <p:cNvPicPr preferRelativeResize="0"/>
          <p:nvPr/>
        </p:nvPicPr>
        <p:blipFill rotWithShape="1">
          <a:blip r:embed="rId5">
            <a:alphaModFix/>
          </a:blip>
          <a:srcRect/>
          <a:stretch/>
        </p:blipFill>
        <p:spPr>
          <a:xfrm>
            <a:off x="152425" y="1412875"/>
            <a:ext cx="7602998" cy="4276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78" name="Google Shape;178;p3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Excessively violent push or hold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Deliberately running through screen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Avoidable contact that is deliberate and excessively violent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Check with gloved hand that’s not a punch</a:t>
            </a:r>
            <a:endParaRPr/>
          </a:p>
        </p:txBody>
      </p:sp>
      <p:pic>
        <p:nvPicPr>
          <p:cNvPr id="179" name="Google Shape;179;p30"/>
          <p:cNvPicPr preferRelativeResize="0"/>
          <p:nvPr/>
        </p:nvPicPr>
        <p:blipFill rotWithShape="1">
          <a:blip r:embed="rId3">
            <a:alphaModFix/>
          </a:blip>
          <a:srcRect/>
          <a:stretch/>
        </p:blipFill>
        <p:spPr>
          <a:xfrm>
            <a:off x="6591300" y="304325"/>
            <a:ext cx="2552700" cy="278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86" name="Google Shape;186;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87" name="Google Shape;187;p31">
            <a:hlinkClick r:id="rId3"/>
          </p:cNvPr>
          <p:cNvPicPr preferRelativeResize="0"/>
          <p:nvPr/>
        </p:nvPicPr>
        <p:blipFill rotWithShape="1">
          <a:blip r:embed="rId4">
            <a:alphaModFix/>
          </a:blip>
          <a:srcRect/>
          <a:stretch/>
        </p:blipFill>
        <p:spPr>
          <a:xfrm>
            <a:off x="165800" y="1053693"/>
            <a:ext cx="8232576" cy="4630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194" name="Google Shape;194;p32"/>
          <p:cNvSpPr txBox="1">
            <a:spLocks noGrp="1"/>
          </p:cNvSpPr>
          <p:nvPr>
            <p:ph type="body" idx="1"/>
          </p:nvPr>
        </p:nvSpPr>
        <p:spPr>
          <a:xfrm>
            <a:off x="381000" y="1412875"/>
            <a:ext cx="8382000" cy="4194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AutoNum type="arabicPeriod"/>
            </a:pPr>
            <a:r>
              <a:rPr lang="en-US"/>
              <a:t>Enter in an argument w/ an official</a:t>
            </a:r>
            <a:endParaRPr/>
          </a:p>
          <a:p>
            <a:pPr marL="457200" lvl="0" indent="-431800" algn="l" rtl="0">
              <a:lnSpc>
                <a:spcPct val="90000"/>
              </a:lnSpc>
              <a:spcBef>
                <a:spcPts val="0"/>
              </a:spcBef>
              <a:spcAft>
                <a:spcPts val="0"/>
              </a:spcAft>
              <a:buSzPts val="3200"/>
              <a:buAutoNum type="arabicPeriod"/>
            </a:pPr>
            <a:r>
              <a:rPr lang="en-US"/>
              <a:t>Threatening, profane or obscene language</a:t>
            </a:r>
            <a:endParaRPr/>
          </a:p>
          <a:p>
            <a:pPr marL="457200" lvl="0" indent="-431800" algn="l" rtl="0">
              <a:lnSpc>
                <a:spcPct val="90000"/>
              </a:lnSpc>
              <a:spcBef>
                <a:spcPts val="0"/>
              </a:spcBef>
              <a:spcAft>
                <a:spcPts val="0"/>
              </a:spcAft>
              <a:buSzPts val="3200"/>
              <a:buAutoNum type="arabicPeriod"/>
            </a:pPr>
            <a:r>
              <a:rPr lang="en-US"/>
              <a:t>Deliberately uses fingers on faceoff</a:t>
            </a:r>
            <a:endParaRPr/>
          </a:p>
          <a:p>
            <a:pPr marL="0" lvl="0" indent="0" algn="l" rtl="0">
              <a:lnSpc>
                <a:spcPct val="90000"/>
              </a:lnSpc>
              <a:spcBef>
                <a:spcPts val="640"/>
              </a:spcBef>
              <a:spcAft>
                <a:spcPts val="0"/>
              </a:spcAft>
              <a:buSzPts val="3200"/>
              <a:buNone/>
            </a:pPr>
            <a:r>
              <a:rPr lang="en-US" i="1"/>
              <a:t>All are 1-3 minute locked in fouls</a:t>
            </a:r>
            <a:endParaRPr i="1"/>
          </a:p>
          <a:p>
            <a:pPr marL="0" lvl="0" indent="0" algn="l" rtl="0">
              <a:lnSpc>
                <a:spcPct val="90000"/>
              </a:lnSpc>
              <a:spcBef>
                <a:spcPts val="640"/>
              </a:spcBef>
              <a:spcAft>
                <a:spcPts val="0"/>
              </a:spcAft>
              <a:buSzPts val="3200"/>
              <a:buNone/>
            </a:pPr>
            <a:endParaRPr i="1"/>
          </a:p>
          <a:p>
            <a:pPr marL="457200" lvl="0" indent="-431800" algn="l" rtl="0">
              <a:lnSpc>
                <a:spcPct val="90000"/>
              </a:lnSpc>
              <a:spcBef>
                <a:spcPts val="640"/>
              </a:spcBef>
              <a:spcAft>
                <a:spcPts val="0"/>
              </a:spcAft>
              <a:buSzPts val="3200"/>
              <a:buAutoNum type="arabicPeriod"/>
            </a:pPr>
            <a:r>
              <a:rPr lang="en-US"/>
              <a:t>Repeatedly commits same tech. foul</a:t>
            </a:r>
            <a:endParaRPr/>
          </a:p>
          <a:p>
            <a:pPr marL="457200" lvl="0" indent="-431800" algn="l" rtl="0">
              <a:lnSpc>
                <a:spcPct val="90000"/>
              </a:lnSpc>
              <a:spcBef>
                <a:spcPts val="0"/>
              </a:spcBef>
              <a:spcAft>
                <a:spcPts val="0"/>
              </a:spcAft>
              <a:buSzPts val="3200"/>
              <a:buAutoNum type="arabicPeriod"/>
            </a:pPr>
            <a:r>
              <a:rPr lang="en-US"/>
              <a:t>Failure to return to field</a:t>
            </a:r>
            <a:endParaRPr/>
          </a:p>
          <a:p>
            <a:pPr marL="457200" lvl="0" indent="-431800" algn="l" rtl="0">
              <a:lnSpc>
                <a:spcPct val="90000"/>
              </a:lnSpc>
              <a:spcBef>
                <a:spcPts val="0"/>
              </a:spcBef>
              <a:spcAft>
                <a:spcPts val="0"/>
              </a:spcAft>
              <a:buSzPts val="3200"/>
              <a:buAutoNum type="arabicPeriod"/>
            </a:pPr>
            <a:r>
              <a:rPr lang="en-US"/>
              <a:t>Deliberately failing to comply w/sub rules</a:t>
            </a:r>
            <a:endParaRPr/>
          </a:p>
        </p:txBody>
      </p:sp>
      <p:pic>
        <p:nvPicPr>
          <p:cNvPr id="195" name="Google Shape;195;p32"/>
          <p:cNvPicPr preferRelativeResize="0"/>
          <p:nvPr/>
        </p:nvPicPr>
        <p:blipFill rotWithShape="1">
          <a:blip r:embed="rId3">
            <a:alphaModFix/>
          </a:blip>
          <a:srcRect/>
          <a:stretch/>
        </p:blipFill>
        <p:spPr>
          <a:xfrm>
            <a:off x="6525150" y="2735975"/>
            <a:ext cx="2618850" cy="1156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202" name="Google Shape;202;p3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03" name="Google Shape;203;p33" descr="The Ref makes a bad call and gets it.    By CrackaJack2011">
            <a:hlinkClick r:id="rId3"/>
          </p:cNvPr>
          <p:cNvPicPr preferRelativeResize="0"/>
          <p:nvPr/>
        </p:nvPicPr>
        <p:blipFill rotWithShape="1">
          <a:blip r:embed="rId4">
            <a:alphaModFix/>
          </a:blip>
          <a:srcRect/>
          <a:stretch/>
        </p:blipFill>
        <p:spPr>
          <a:xfrm>
            <a:off x="1552550" y="1164413"/>
            <a:ext cx="6038900" cy="4529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Course Outline</a:t>
            </a:r>
            <a:endParaRPr/>
          </a:p>
        </p:txBody>
      </p:sp>
      <p:sp>
        <p:nvSpPr>
          <p:cNvPr id="70" name="Google Shape;70;p1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Week 1: Organization, Lax 101, Common Terms &amp; Rules 1, 3, &amp; 4</a:t>
            </a:r>
            <a:endParaRPr/>
          </a:p>
          <a:p>
            <a:pPr marL="457200" lvl="0" indent="-431800" algn="l" rtl="0">
              <a:lnSpc>
                <a:spcPct val="90000"/>
              </a:lnSpc>
              <a:spcBef>
                <a:spcPts val="0"/>
              </a:spcBef>
              <a:spcAft>
                <a:spcPts val="0"/>
              </a:spcAft>
              <a:buSzPts val="3200"/>
              <a:buChar char="❏"/>
            </a:pPr>
            <a:r>
              <a:rPr lang="en-US"/>
              <a:t>Week 1A: Annual Meeting</a:t>
            </a:r>
            <a:endParaRPr/>
          </a:p>
          <a:p>
            <a:pPr marL="457200" lvl="0" indent="-431800" algn="l" rtl="0">
              <a:lnSpc>
                <a:spcPct val="90000"/>
              </a:lnSpc>
              <a:spcBef>
                <a:spcPts val="0"/>
              </a:spcBef>
              <a:spcAft>
                <a:spcPts val="0"/>
              </a:spcAft>
              <a:buSzPts val="3200"/>
              <a:buChar char="❏"/>
            </a:pPr>
            <a:r>
              <a:rPr lang="en-US"/>
              <a:t>Week 2: Fouls - Personal &amp; Technical</a:t>
            </a:r>
            <a:endParaRPr/>
          </a:p>
          <a:p>
            <a:pPr marL="457200" lvl="0" indent="-431800" algn="l" rtl="0">
              <a:lnSpc>
                <a:spcPct val="90000"/>
              </a:lnSpc>
              <a:spcBef>
                <a:spcPts val="0"/>
              </a:spcBef>
              <a:spcAft>
                <a:spcPts val="0"/>
              </a:spcAft>
              <a:buSzPts val="3200"/>
              <a:buChar char="❏"/>
            </a:pPr>
            <a:r>
              <a:rPr lang="en-US"/>
              <a:t>Week 3 - Mechanics, Positioning &amp; Game Management</a:t>
            </a:r>
            <a:endParaRPr/>
          </a:p>
          <a:p>
            <a:pPr marL="0" lvl="0" indent="0" algn="l" rtl="0">
              <a:lnSpc>
                <a:spcPct val="90000"/>
              </a:lnSpc>
              <a:spcBef>
                <a:spcPts val="640"/>
              </a:spcBef>
              <a:spcAft>
                <a:spcPts val="0"/>
              </a:spcAft>
              <a:buClr>
                <a:schemeClr val="dk1"/>
              </a:buClr>
              <a:buSzPts val="1100"/>
              <a:buFont typeface="Arial"/>
              <a:buNone/>
            </a:pPr>
            <a:endParaRPr/>
          </a:p>
          <a:p>
            <a:pPr marL="0" lvl="0" indent="0" algn="l" rtl="0">
              <a:lnSpc>
                <a:spcPct val="90000"/>
              </a:lnSpc>
              <a:spcBef>
                <a:spcPts val="640"/>
              </a:spcBef>
              <a:spcAft>
                <a:spcPts val="0"/>
              </a:spcAft>
              <a:buClr>
                <a:schemeClr val="dk1"/>
              </a:buClr>
              <a:buSzPts val="1100"/>
              <a:buFont typeface="Arial"/>
              <a:buNone/>
            </a:pPr>
            <a:r>
              <a:rPr lang="en-US"/>
              <a:t>Test to be completed on-line thru US Lacrosse</a:t>
            </a: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Ejection</a:t>
            </a:r>
            <a:endParaRPr/>
          </a:p>
        </p:txBody>
      </p:sp>
      <p:sp>
        <p:nvSpPr>
          <p:cNvPr id="210" name="Google Shape;210;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Fighting - striking or attempting to strike opponent</a:t>
            </a:r>
            <a:endParaRPr/>
          </a:p>
          <a:p>
            <a:pPr marL="457200" lvl="0" indent="-431800" algn="l" rtl="0">
              <a:lnSpc>
                <a:spcPct val="90000"/>
              </a:lnSpc>
              <a:spcBef>
                <a:spcPts val="0"/>
              </a:spcBef>
              <a:spcAft>
                <a:spcPts val="0"/>
              </a:spcAft>
              <a:buSzPts val="3200"/>
              <a:buChar char="❏"/>
            </a:pPr>
            <a:r>
              <a:rPr lang="en-US"/>
              <a:t>Leaving Bench During fight</a:t>
            </a:r>
            <a:endParaRPr/>
          </a:p>
          <a:p>
            <a:pPr marL="457200" lvl="0" indent="-431800" algn="l" rtl="0">
              <a:lnSpc>
                <a:spcPct val="90000"/>
              </a:lnSpc>
              <a:spcBef>
                <a:spcPts val="0"/>
              </a:spcBef>
              <a:spcAft>
                <a:spcPts val="0"/>
              </a:spcAft>
              <a:buSzPts val="3200"/>
              <a:buChar char="❏"/>
            </a:pPr>
            <a:r>
              <a:rPr lang="en-US"/>
              <a:t>Flagrant Misconduct</a:t>
            </a:r>
            <a:endParaRPr/>
          </a:p>
          <a:p>
            <a:pPr marL="457200" lvl="0" indent="-431800" algn="l" rtl="0">
              <a:lnSpc>
                <a:spcPct val="90000"/>
              </a:lnSpc>
              <a:spcBef>
                <a:spcPts val="0"/>
              </a:spcBef>
              <a:spcAft>
                <a:spcPts val="0"/>
              </a:spcAft>
              <a:buSzPts val="3200"/>
              <a:buChar char="❏"/>
            </a:pPr>
            <a:r>
              <a:rPr lang="en-US"/>
              <a:t>Second non-releasable unsportsmanlike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Technical Fouls</a:t>
            </a:r>
            <a:endParaRPr/>
          </a:p>
        </p:txBody>
      </p:sp>
      <p:sp>
        <p:nvSpPr>
          <p:cNvPr id="217" name="Google Shape;217;p3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Play-On, Flag Down or Immediate Whistle and Turnover</a:t>
            </a:r>
            <a:endParaRPr/>
          </a:p>
          <a:p>
            <a:pPr marL="0" lvl="0" indent="0" algn="l" rtl="0">
              <a:lnSpc>
                <a:spcPct val="90000"/>
              </a:lnSpc>
              <a:spcBef>
                <a:spcPts val="640"/>
              </a:spcBef>
              <a:spcAft>
                <a:spcPts val="0"/>
              </a:spcAft>
              <a:buSzPts val="3200"/>
              <a:buNone/>
            </a:pPr>
            <a:endParaRPr/>
          </a:p>
          <a:p>
            <a:pPr marL="457200" lvl="0" indent="-431800" algn="l" rtl="0">
              <a:lnSpc>
                <a:spcPct val="90000"/>
              </a:lnSpc>
              <a:spcBef>
                <a:spcPts val="640"/>
              </a:spcBef>
              <a:spcAft>
                <a:spcPts val="0"/>
              </a:spcAft>
              <a:buSzPts val="3200"/>
              <a:buChar char="❏"/>
            </a:pPr>
            <a:r>
              <a:rPr lang="en-US"/>
              <a:t>Crease/GK Interference</a:t>
            </a:r>
            <a:endParaRPr/>
          </a:p>
          <a:p>
            <a:pPr marL="457200" lvl="0" indent="-431800" algn="l" rtl="0">
              <a:lnSpc>
                <a:spcPct val="90000"/>
              </a:lnSpc>
              <a:spcBef>
                <a:spcPts val="0"/>
              </a:spcBef>
              <a:spcAft>
                <a:spcPts val="0"/>
              </a:spcAft>
              <a:buSzPts val="3200"/>
              <a:buChar char="❏"/>
            </a:pPr>
            <a:r>
              <a:rPr lang="en-US"/>
              <a:t>Holding</a:t>
            </a:r>
            <a:endParaRPr/>
          </a:p>
          <a:p>
            <a:pPr marL="457200" lvl="0" indent="-431800" algn="l" rtl="0">
              <a:lnSpc>
                <a:spcPct val="90000"/>
              </a:lnSpc>
              <a:spcBef>
                <a:spcPts val="0"/>
              </a:spcBef>
              <a:spcAft>
                <a:spcPts val="0"/>
              </a:spcAft>
              <a:buSzPts val="3200"/>
              <a:buChar char="❏"/>
            </a:pPr>
            <a:r>
              <a:rPr lang="en-US"/>
              <a:t>Illegal Offensive Screen</a:t>
            </a:r>
            <a:endParaRPr/>
          </a:p>
          <a:p>
            <a:pPr marL="457200" lvl="0" indent="-431800" algn="l" rtl="0">
              <a:lnSpc>
                <a:spcPct val="90000"/>
              </a:lnSpc>
              <a:spcBef>
                <a:spcPts val="0"/>
              </a:spcBef>
              <a:spcAft>
                <a:spcPts val="0"/>
              </a:spcAft>
              <a:buSzPts val="3200"/>
              <a:buChar char="❏"/>
            </a:pPr>
            <a:r>
              <a:rPr lang="en-US"/>
              <a:t>Illegal Procedure</a:t>
            </a:r>
            <a:endParaRPr/>
          </a:p>
          <a:p>
            <a:pPr marL="457200" lvl="0" indent="-431800" algn="l" rtl="0">
              <a:lnSpc>
                <a:spcPct val="90000"/>
              </a:lnSpc>
              <a:spcBef>
                <a:spcPts val="0"/>
              </a:spcBef>
              <a:spcAft>
                <a:spcPts val="0"/>
              </a:spcAft>
              <a:buSzPts val="3200"/>
              <a:buChar char="❏"/>
            </a:pPr>
            <a:r>
              <a:rPr lang="en-US"/>
              <a:t>Conduct Foul</a:t>
            </a:r>
            <a:endParaRPr/>
          </a:p>
          <a:p>
            <a:pPr marL="457200" lvl="0" indent="-431800" algn="l" rtl="0">
              <a:lnSpc>
                <a:spcPct val="90000"/>
              </a:lnSpc>
              <a:spcBef>
                <a:spcPts val="0"/>
              </a:spcBef>
              <a:spcAft>
                <a:spcPts val="0"/>
              </a:spcAft>
              <a:buSzPts val="3200"/>
              <a:buChar char="❏"/>
            </a:pPr>
            <a:r>
              <a:rPr lang="en-US"/>
              <a:t>Interference</a:t>
            </a:r>
            <a:endParaRPr/>
          </a:p>
        </p:txBody>
      </p:sp>
      <p:sp>
        <p:nvSpPr>
          <p:cNvPr id="218" name="Google Shape;218;p35"/>
          <p:cNvSpPr txBox="1"/>
          <p:nvPr/>
        </p:nvSpPr>
        <p:spPr>
          <a:xfrm>
            <a:off x="4793400" y="2517675"/>
            <a:ext cx="3969600" cy="27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 name="Google Shape;219;p35"/>
          <p:cNvSpPr txBox="1"/>
          <p:nvPr/>
        </p:nvSpPr>
        <p:spPr>
          <a:xfrm>
            <a:off x="5585700" y="2733925"/>
            <a:ext cx="3558300" cy="28242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Offsides</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Pushing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Stalling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Warding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Withholding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Crease/Goalkeeper Interference</a:t>
            </a:r>
            <a:endParaRPr/>
          </a:p>
        </p:txBody>
      </p:sp>
      <p:sp>
        <p:nvSpPr>
          <p:cNvPr id="226" name="Google Shape;226;p3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27" name="Google Shape;227;p36"/>
          <p:cNvPicPr preferRelativeResize="0"/>
          <p:nvPr/>
        </p:nvPicPr>
        <p:blipFill rotWithShape="1">
          <a:blip r:embed="rId3">
            <a:alphaModFix/>
          </a:blip>
          <a:srcRect/>
          <a:stretch/>
        </p:blipFill>
        <p:spPr>
          <a:xfrm>
            <a:off x="695025" y="1141625"/>
            <a:ext cx="7436326" cy="42388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Holding</a:t>
            </a:r>
            <a:endParaRPr/>
          </a:p>
        </p:txBody>
      </p:sp>
      <p:sp>
        <p:nvSpPr>
          <p:cNvPr id="234" name="Google Shape;234;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Player can not restrict the movement</a:t>
            </a:r>
            <a:endParaRPr/>
          </a:p>
          <a:p>
            <a:pPr marL="0" lvl="0" indent="0" algn="l" rtl="0">
              <a:lnSpc>
                <a:spcPct val="90000"/>
              </a:lnSpc>
              <a:spcBef>
                <a:spcPts val="640"/>
              </a:spcBef>
              <a:spcAft>
                <a:spcPts val="0"/>
              </a:spcAft>
              <a:buSzPts val="3200"/>
              <a:buNone/>
            </a:pPr>
            <a:r>
              <a:rPr lang="en-US"/>
              <a:t>of an opponent or his cross.</a:t>
            </a:r>
            <a:endParaRPr/>
          </a:p>
          <a:p>
            <a:pPr marL="0" lvl="0" indent="0" algn="l" rtl="0">
              <a:lnSpc>
                <a:spcPct val="90000"/>
              </a:lnSpc>
              <a:spcBef>
                <a:spcPts val="640"/>
              </a:spcBef>
              <a:spcAft>
                <a:spcPts val="0"/>
              </a:spcAft>
              <a:buSzPts val="3200"/>
              <a:buNone/>
            </a:pPr>
            <a:endParaRPr i="1"/>
          </a:p>
        </p:txBody>
      </p:sp>
      <p:pic>
        <p:nvPicPr>
          <p:cNvPr id="235" name="Google Shape;235;p37"/>
          <p:cNvPicPr preferRelativeResize="0"/>
          <p:nvPr/>
        </p:nvPicPr>
        <p:blipFill rotWithShape="1">
          <a:blip r:embed="rId3">
            <a:alphaModFix/>
          </a:blip>
          <a:srcRect/>
          <a:stretch/>
        </p:blipFill>
        <p:spPr>
          <a:xfrm>
            <a:off x="6670600" y="100150"/>
            <a:ext cx="2314575" cy="2447925"/>
          </a:xfrm>
          <a:prstGeom prst="rect">
            <a:avLst/>
          </a:prstGeom>
          <a:noFill/>
          <a:ln>
            <a:noFill/>
          </a:ln>
        </p:spPr>
      </p:pic>
      <p:pic>
        <p:nvPicPr>
          <p:cNvPr id="236" name="Google Shape;236;p37" descr="http://c1.peakpx.com/wallpaper/234/846/320/lacrosse-stick-competition-game-wallpaper-preview.jpg">
            <a:hlinkClick r:id="rId4"/>
          </p:cNvPr>
          <p:cNvPicPr preferRelativeResize="0"/>
          <p:nvPr/>
        </p:nvPicPr>
        <p:blipFill rotWithShape="1">
          <a:blip r:embed="rId5">
            <a:alphaModFix/>
          </a:blip>
          <a:srcRect/>
          <a:stretch/>
        </p:blipFill>
        <p:spPr>
          <a:xfrm>
            <a:off x="828450" y="2548075"/>
            <a:ext cx="1841225" cy="2945950"/>
          </a:xfrm>
          <a:prstGeom prst="rect">
            <a:avLst/>
          </a:prstGeom>
          <a:noFill/>
          <a:ln>
            <a:noFill/>
          </a:ln>
        </p:spPr>
      </p:pic>
      <p:sp>
        <p:nvSpPr>
          <p:cNvPr id="237" name="Google Shape;237;p37"/>
          <p:cNvSpPr txBox="1"/>
          <p:nvPr/>
        </p:nvSpPr>
        <p:spPr>
          <a:xfrm>
            <a:off x="4662625" y="3130650"/>
            <a:ext cx="2931300" cy="2004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1" u="none" strike="noStrike" cap="none">
                <a:solidFill>
                  <a:schemeClr val="dk1"/>
                </a:solidFill>
                <a:latin typeface="Calibri"/>
                <a:ea typeface="Calibri"/>
                <a:cs typeface="Calibri"/>
                <a:sym typeface="Calibri"/>
              </a:rPr>
              <a:t>Ok to hold cross within 5 yards of loose ball or in possession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Offensive Screen</a:t>
            </a:r>
            <a:endParaRPr/>
          </a:p>
        </p:txBody>
      </p:sp>
      <p:sp>
        <p:nvSpPr>
          <p:cNvPr id="244" name="Google Shape;244;p3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“Moving Pick”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Must be stationary</a:t>
            </a:r>
            <a:endParaRPr/>
          </a:p>
          <a:p>
            <a:pPr marL="0" lvl="0" indent="0" algn="l" rtl="0">
              <a:lnSpc>
                <a:spcPct val="90000"/>
              </a:lnSpc>
              <a:spcBef>
                <a:spcPts val="640"/>
              </a:spcBef>
              <a:spcAft>
                <a:spcPts val="0"/>
              </a:spcAft>
              <a:buSzPts val="3200"/>
              <a:buNone/>
            </a:pPr>
            <a:r>
              <a:rPr lang="en-US"/>
              <a:t>Feet no wider than shoulder width apart</a:t>
            </a:r>
            <a:endParaRPr/>
          </a:p>
          <a:p>
            <a:pPr marL="0" lvl="0" indent="0" algn="l" rtl="0">
              <a:lnSpc>
                <a:spcPct val="90000"/>
              </a:lnSpc>
              <a:spcBef>
                <a:spcPts val="640"/>
              </a:spcBef>
              <a:spcAft>
                <a:spcPts val="0"/>
              </a:spcAft>
              <a:buSzPts val="3200"/>
              <a:buNone/>
            </a:pPr>
            <a:r>
              <a:rPr lang="en-US"/>
              <a:t>Stick Inside frame of body</a:t>
            </a:r>
            <a:endParaRPr/>
          </a:p>
        </p:txBody>
      </p:sp>
      <p:pic>
        <p:nvPicPr>
          <p:cNvPr id="245" name="Google Shape;245;p38"/>
          <p:cNvPicPr preferRelativeResize="0"/>
          <p:nvPr/>
        </p:nvPicPr>
        <p:blipFill rotWithShape="1">
          <a:blip r:embed="rId3">
            <a:alphaModFix/>
          </a:blip>
          <a:srcRect/>
          <a:stretch/>
        </p:blipFill>
        <p:spPr>
          <a:xfrm>
            <a:off x="6958825" y="115250"/>
            <a:ext cx="2066925" cy="2695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a:t>Illegal Offensive Screen</a:t>
            </a:r>
            <a:endParaRPr/>
          </a:p>
          <a:p>
            <a:pPr marL="0" lvl="0" indent="0" algn="l" rtl="0">
              <a:lnSpc>
                <a:spcPct val="90000"/>
              </a:lnSpc>
              <a:spcBef>
                <a:spcPts val="0"/>
              </a:spcBef>
              <a:spcAft>
                <a:spcPts val="0"/>
              </a:spcAft>
              <a:buSzPts val="1800"/>
              <a:buNone/>
            </a:pPr>
            <a:endParaRPr/>
          </a:p>
        </p:txBody>
      </p:sp>
      <p:sp>
        <p:nvSpPr>
          <p:cNvPr id="252" name="Google Shape;252;p3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53" name="Google Shape;253;p39">
            <a:hlinkClick r:id="rId3"/>
          </p:cNvPr>
          <p:cNvPicPr preferRelativeResize="0"/>
          <p:nvPr/>
        </p:nvPicPr>
        <p:blipFill rotWithShape="1">
          <a:blip r:embed="rId4">
            <a:alphaModFix/>
          </a:blip>
          <a:srcRect/>
          <a:stretch/>
        </p:blipFill>
        <p:spPr>
          <a:xfrm>
            <a:off x="447075" y="1071563"/>
            <a:ext cx="8382000" cy="47148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Procedure</a:t>
            </a:r>
            <a:endParaRPr/>
          </a:p>
        </p:txBody>
      </p:sp>
      <p:sp>
        <p:nvSpPr>
          <p:cNvPr id="260" name="Google Shape;260;p4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Over 30 of these!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Typically small infractions, if you see something that doesn’t look right and not sure what to call it most likely falls in this category.</a:t>
            </a:r>
            <a:endParaRPr/>
          </a:p>
        </p:txBody>
      </p:sp>
      <p:pic>
        <p:nvPicPr>
          <p:cNvPr id="261" name="Google Shape;261;p40"/>
          <p:cNvPicPr preferRelativeResize="0"/>
          <p:nvPr/>
        </p:nvPicPr>
        <p:blipFill rotWithShape="1">
          <a:blip r:embed="rId3">
            <a:alphaModFix/>
          </a:blip>
          <a:srcRect/>
          <a:stretch/>
        </p:blipFill>
        <p:spPr>
          <a:xfrm>
            <a:off x="7061975" y="132425"/>
            <a:ext cx="1895475" cy="2466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Conduct Foul</a:t>
            </a:r>
            <a:endParaRPr/>
          </a:p>
        </p:txBody>
      </p:sp>
      <p:sp>
        <p:nvSpPr>
          <p:cNvPr id="268" name="Google Shape;268;p41"/>
          <p:cNvSpPr txBox="1">
            <a:spLocks noGrp="1"/>
          </p:cNvSpPr>
          <p:nvPr>
            <p:ph type="body" idx="1"/>
          </p:nvPr>
        </p:nvSpPr>
        <p:spPr>
          <a:xfrm>
            <a:off x="381000" y="2155400"/>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Used most as a less severe unsportsmanlike conduct.</a:t>
            </a:r>
            <a:endParaRPr/>
          </a:p>
        </p:txBody>
      </p:sp>
      <p:pic>
        <p:nvPicPr>
          <p:cNvPr id="269" name="Google Shape;269;p41"/>
          <p:cNvPicPr preferRelativeResize="0"/>
          <p:nvPr/>
        </p:nvPicPr>
        <p:blipFill rotWithShape="1">
          <a:blip r:embed="rId3">
            <a:alphaModFix/>
          </a:blip>
          <a:srcRect/>
          <a:stretch/>
        </p:blipFill>
        <p:spPr>
          <a:xfrm>
            <a:off x="5896675" y="77800"/>
            <a:ext cx="3139675" cy="2077600"/>
          </a:xfrm>
          <a:prstGeom prst="rect">
            <a:avLst/>
          </a:prstGeom>
          <a:noFill/>
          <a:ln>
            <a:noFill/>
          </a:ln>
        </p:spPr>
      </p:pic>
      <p:pic>
        <p:nvPicPr>
          <p:cNvPr id="270" name="Google Shape;270;p41" descr="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a:hlinkClick r:id="rId4"/>
          </p:cNvPr>
          <p:cNvPicPr preferRelativeResize="0"/>
          <p:nvPr/>
        </p:nvPicPr>
        <p:blipFill rotWithShape="1">
          <a:blip r:embed="rId5">
            <a:alphaModFix/>
          </a:blip>
          <a:srcRect/>
          <a:stretch/>
        </p:blipFill>
        <p:spPr>
          <a:xfrm>
            <a:off x="2867350" y="2865550"/>
            <a:ext cx="3753350" cy="2682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77" name="Google Shape;277;p4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Cannot interfere with the free movement </a:t>
            </a:r>
            <a:endParaRPr/>
          </a:p>
          <a:p>
            <a:pPr marL="0" lvl="0" indent="0" algn="l" rtl="0">
              <a:lnSpc>
                <a:spcPct val="90000"/>
              </a:lnSpc>
              <a:spcBef>
                <a:spcPts val="640"/>
              </a:spcBef>
              <a:spcAft>
                <a:spcPts val="0"/>
              </a:spcAft>
              <a:buSzPts val="3200"/>
              <a:buNone/>
            </a:pPr>
            <a:r>
              <a:rPr lang="en-US"/>
              <a:t>of an opponent unless player has</a:t>
            </a:r>
            <a:endParaRPr/>
          </a:p>
          <a:p>
            <a:pPr marL="0" lvl="0" indent="0" algn="l" rtl="0">
              <a:lnSpc>
                <a:spcPct val="90000"/>
              </a:lnSpc>
              <a:spcBef>
                <a:spcPts val="640"/>
              </a:spcBef>
              <a:spcAft>
                <a:spcPts val="0"/>
              </a:spcAft>
              <a:buSzPts val="3200"/>
              <a:buNone/>
            </a:pPr>
            <a:r>
              <a:rPr lang="en-US"/>
              <a:t> possession or ball is in flight or loose and players are within 5 yards of the ball.</a:t>
            </a:r>
            <a:endParaRPr/>
          </a:p>
        </p:txBody>
      </p:sp>
      <p:pic>
        <p:nvPicPr>
          <p:cNvPr id="278" name="Google Shape;278;p42"/>
          <p:cNvPicPr preferRelativeResize="0"/>
          <p:nvPr/>
        </p:nvPicPr>
        <p:blipFill rotWithShape="1">
          <a:blip r:embed="rId3">
            <a:alphaModFix/>
          </a:blip>
          <a:srcRect/>
          <a:stretch/>
        </p:blipFill>
        <p:spPr>
          <a:xfrm>
            <a:off x="7611975" y="80850"/>
            <a:ext cx="1438275" cy="2486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85" name="Google Shape;285;p4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86" name="Google Shape;286;p43">
            <a:hlinkClick r:id="rId3"/>
          </p:cNvPr>
          <p:cNvPicPr preferRelativeResize="0"/>
          <p:nvPr/>
        </p:nvPicPr>
        <p:blipFill rotWithShape="1">
          <a:blip r:embed="rId4">
            <a:alphaModFix/>
          </a:blip>
          <a:srcRect/>
          <a:stretch/>
        </p:blipFill>
        <p:spPr>
          <a:xfrm>
            <a:off x="381000" y="1105550"/>
            <a:ext cx="8517398" cy="4791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Questions </a:t>
            </a:r>
            <a:endParaRPr/>
          </a:p>
        </p:txBody>
      </p:sp>
      <p:sp>
        <p:nvSpPr>
          <p:cNvPr id="77" name="Google Shape;77;p1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93" name="Google Shape;293;p4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More than 6 in offensive end</a:t>
            </a:r>
            <a:endParaRPr/>
          </a:p>
          <a:p>
            <a:pPr marL="457200" lvl="0" indent="-431800" algn="l" rtl="0">
              <a:lnSpc>
                <a:spcPct val="90000"/>
              </a:lnSpc>
              <a:spcBef>
                <a:spcPts val="0"/>
              </a:spcBef>
              <a:spcAft>
                <a:spcPts val="0"/>
              </a:spcAft>
              <a:buSzPts val="3200"/>
              <a:buChar char="❏"/>
            </a:pPr>
            <a:r>
              <a:rPr lang="en-US"/>
              <a:t>More than 7 in defensive end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*Includes players in the sub box or serving penalties</a:t>
            </a:r>
            <a:endParaRPr i="1"/>
          </a:p>
          <a:p>
            <a:pPr marL="0" lvl="0" indent="0" algn="l" rtl="0">
              <a:lnSpc>
                <a:spcPct val="90000"/>
              </a:lnSpc>
              <a:spcBef>
                <a:spcPts val="640"/>
              </a:spcBef>
              <a:spcAft>
                <a:spcPts val="0"/>
              </a:spcAft>
              <a:buSzPts val="3200"/>
              <a:buNone/>
            </a:pPr>
            <a:endParaRPr i="1"/>
          </a:p>
          <a:p>
            <a:pPr marL="0" lvl="0" indent="0" algn="l" rtl="0">
              <a:lnSpc>
                <a:spcPct val="90000"/>
              </a:lnSpc>
              <a:spcBef>
                <a:spcPts val="640"/>
              </a:spcBef>
              <a:spcAft>
                <a:spcPts val="0"/>
              </a:spcAft>
              <a:buSzPts val="3200"/>
              <a:buNone/>
            </a:pPr>
            <a:r>
              <a:rPr lang="en-US" i="1"/>
              <a:t>*Not a penalty to have too few players</a:t>
            </a:r>
            <a:endParaRPr i="1"/>
          </a:p>
        </p:txBody>
      </p:sp>
      <p:pic>
        <p:nvPicPr>
          <p:cNvPr id="294" name="Google Shape;294;p44"/>
          <p:cNvPicPr preferRelativeResize="0"/>
          <p:nvPr/>
        </p:nvPicPr>
        <p:blipFill rotWithShape="1">
          <a:blip r:embed="rId3">
            <a:alphaModFix/>
          </a:blip>
          <a:srcRect/>
          <a:stretch/>
        </p:blipFill>
        <p:spPr>
          <a:xfrm>
            <a:off x="6601375" y="77800"/>
            <a:ext cx="2468200" cy="2518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Pushing</a:t>
            </a:r>
            <a:endParaRPr/>
          </a:p>
        </p:txBody>
      </p:sp>
      <p:sp>
        <p:nvSpPr>
          <p:cNvPr id="301" name="Google Shape;301;p4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Pushing, trusting or shoving a </a:t>
            </a:r>
            <a:endParaRPr/>
          </a:p>
          <a:p>
            <a:pPr marL="0" lvl="0" indent="0" algn="l" rtl="0">
              <a:lnSpc>
                <a:spcPct val="90000"/>
              </a:lnSpc>
              <a:spcBef>
                <a:spcPts val="640"/>
              </a:spcBef>
              <a:spcAft>
                <a:spcPts val="0"/>
              </a:spcAft>
              <a:buSzPts val="3200"/>
              <a:buNone/>
            </a:pPr>
            <a:r>
              <a:rPr lang="en-US"/>
              <a:t>an opponent from the rear.</a:t>
            </a:r>
            <a:endParaRPr/>
          </a:p>
        </p:txBody>
      </p:sp>
      <p:pic>
        <p:nvPicPr>
          <p:cNvPr id="302" name="Google Shape;302;p45"/>
          <p:cNvPicPr preferRelativeResize="0"/>
          <p:nvPr/>
        </p:nvPicPr>
        <p:blipFill rotWithShape="1">
          <a:blip r:embed="rId3">
            <a:alphaModFix/>
          </a:blip>
          <a:srcRect/>
          <a:stretch/>
        </p:blipFill>
        <p:spPr>
          <a:xfrm>
            <a:off x="6288500" y="115225"/>
            <a:ext cx="2724150" cy="2505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Stalling</a:t>
            </a:r>
            <a:endParaRPr/>
          </a:p>
        </p:txBody>
      </p:sp>
      <p:sp>
        <p:nvSpPr>
          <p:cNvPr id="309" name="Google Shape;309;p4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&amp; “Keep it in”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Mandatory in winning team (4 goal or less margin) during the last 2 minutes of game.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Officials can also put stall on when the offensive team is not “creating” offense.</a:t>
            </a:r>
            <a:endParaRPr/>
          </a:p>
        </p:txBody>
      </p:sp>
      <p:pic>
        <p:nvPicPr>
          <p:cNvPr id="310" name="Google Shape;310;p46"/>
          <p:cNvPicPr preferRelativeResize="0"/>
          <p:nvPr/>
        </p:nvPicPr>
        <p:blipFill rotWithShape="1">
          <a:blip r:embed="rId3">
            <a:alphaModFix/>
          </a:blip>
          <a:srcRect/>
          <a:stretch/>
        </p:blipFill>
        <p:spPr>
          <a:xfrm>
            <a:off x="6473626" y="115225"/>
            <a:ext cx="2570025" cy="2301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Warding</a:t>
            </a:r>
            <a:endParaRPr/>
          </a:p>
        </p:txBody>
      </p:sp>
      <p:sp>
        <p:nvSpPr>
          <p:cNvPr id="317" name="Google Shape;317;p4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Using free hand or body part create</a:t>
            </a:r>
            <a:endParaRPr/>
          </a:p>
          <a:p>
            <a:pPr marL="0" lvl="0" indent="0" algn="l" rtl="0">
              <a:lnSpc>
                <a:spcPct val="90000"/>
              </a:lnSpc>
              <a:spcBef>
                <a:spcPts val="640"/>
              </a:spcBef>
              <a:spcAft>
                <a:spcPts val="0"/>
              </a:spcAft>
              <a:buSzPts val="3200"/>
              <a:buNone/>
            </a:pPr>
            <a:r>
              <a:rPr lang="en-US"/>
              <a:t>space.</a:t>
            </a:r>
            <a:endParaRPr/>
          </a:p>
        </p:txBody>
      </p:sp>
      <p:pic>
        <p:nvPicPr>
          <p:cNvPr id="318" name="Google Shape;318;p47"/>
          <p:cNvPicPr preferRelativeResize="0"/>
          <p:nvPr/>
        </p:nvPicPr>
        <p:blipFill rotWithShape="1">
          <a:blip r:embed="rId3">
            <a:alphaModFix/>
          </a:blip>
          <a:srcRect/>
          <a:stretch/>
        </p:blipFill>
        <p:spPr>
          <a:xfrm>
            <a:off x="6494750" y="115225"/>
            <a:ext cx="2552700" cy="2705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Withholding</a:t>
            </a:r>
            <a:endParaRPr/>
          </a:p>
        </p:txBody>
      </p:sp>
      <p:sp>
        <p:nvSpPr>
          <p:cNvPr id="325" name="Google Shape;325;p4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Trapping the ball longer than is necessary</a:t>
            </a:r>
            <a:endParaRPr/>
          </a:p>
          <a:p>
            <a:pPr marL="0" lvl="0" indent="0" algn="l" rtl="0">
              <a:lnSpc>
                <a:spcPct val="90000"/>
              </a:lnSpc>
              <a:spcBef>
                <a:spcPts val="640"/>
              </a:spcBef>
              <a:spcAft>
                <a:spcPts val="0"/>
              </a:spcAft>
              <a:buSzPts val="3200"/>
              <a:buNone/>
            </a:pPr>
            <a:r>
              <a:rPr lang="en-US"/>
              <a:t>to control the ball or lying on the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is struck in cross would be considered withholding</a:t>
            </a:r>
            <a:endParaRPr/>
          </a:p>
        </p:txBody>
      </p:sp>
      <p:pic>
        <p:nvPicPr>
          <p:cNvPr id="326" name="Google Shape;326;p48"/>
          <p:cNvPicPr preferRelativeResize="0"/>
          <p:nvPr/>
        </p:nvPicPr>
        <p:blipFill rotWithShape="1">
          <a:blip r:embed="rId3">
            <a:alphaModFix/>
          </a:blip>
          <a:srcRect/>
          <a:stretch/>
        </p:blipFill>
        <p:spPr>
          <a:xfrm>
            <a:off x="7371350" y="149625"/>
            <a:ext cx="1619250" cy="2286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333" name="Google Shape;333;p49"/>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334" name="Google Shape;334;p49"/>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Flag Down/Slow Whistle</a:t>
            </a:r>
            <a:endParaRPr/>
          </a:p>
        </p:txBody>
      </p:sp>
      <p:sp>
        <p:nvSpPr>
          <p:cNvPr id="341" name="Google Shape;341;p5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a penalty is recognized official shall yell “Flag Down” and throw their flag in the air.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the ball is loose or foul is committed by offensive team when penalty occurs it is an immediate whistle.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foul is committed against the team in possession then it shall be a slow whistle.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Slow Whistle: When to End</a:t>
            </a:r>
            <a:endParaRPr/>
          </a:p>
        </p:txBody>
      </p:sp>
      <p:sp>
        <p:nvSpPr>
          <p:cNvPr id="348" name="Google Shape;348;p5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60"/>
              </a:spcBef>
              <a:spcAft>
                <a:spcPts val="0"/>
              </a:spcAft>
              <a:buSzPts val="3200"/>
              <a:buNone/>
            </a:pPr>
            <a:r>
              <a:rPr lang="en-US" sz="3300" b="1" u="sng">
                <a:solidFill>
                  <a:srgbClr val="000000"/>
                </a:solidFill>
              </a:rPr>
              <a:t>GOODIES</a:t>
            </a:r>
            <a:endParaRPr sz="3300" b="1" u="sng">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G</a:t>
            </a:r>
            <a:r>
              <a:rPr lang="en-US" sz="2900">
                <a:solidFill>
                  <a:srgbClr val="000000"/>
                </a:solidFill>
              </a:rPr>
              <a:t>oal</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ut of Bounds</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ffense Commits Penalty</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D</a:t>
            </a:r>
            <a:r>
              <a:rPr lang="en-US" sz="2900">
                <a:solidFill>
                  <a:srgbClr val="000000"/>
                </a:solidFill>
              </a:rPr>
              <a:t>efense gains possession</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I</a:t>
            </a:r>
            <a:r>
              <a:rPr lang="en-US" sz="2900">
                <a:solidFill>
                  <a:srgbClr val="000000"/>
                </a:solidFill>
              </a:rPr>
              <a:t>njury in Scrimmage Area</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E</a:t>
            </a:r>
            <a:r>
              <a:rPr lang="en-US" sz="2900">
                <a:solidFill>
                  <a:srgbClr val="000000"/>
                </a:solidFill>
              </a:rPr>
              <a:t>nd of Period/Game</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S</a:t>
            </a:r>
            <a:r>
              <a:rPr lang="en-US" sz="2900">
                <a:solidFill>
                  <a:srgbClr val="000000"/>
                </a:solidFill>
              </a:rPr>
              <a:t>econd Defensive Foul*</a:t>
            </a:r>
            <a:endParaRPr sz="2900">
              <a:solidFill>
                <a:srgbClr val="000000"/>
              </a:solidFill>
            </a:endParaRPr>
          </a:p>
          <a:p>
            <a:pPr marL="0" lvl="0" indent="0" algn="l" rtl="0">
              <a:lnSpc>
                <a:spcPct val="90000"/>
              </a:lnSpc>
              <a:spcBef>
                <a:spcPts val="640"/>
              </a:spcBef>
              <a:spcAft>
                <a:spcPts val="0"/>
              </a:spcAft>
              <a:buSzPts val="3200"/>
              <a:buNone/>
            </a:pPr>
            <a:endParaRPr/>
          </a:p>
        </p:txBody>
      </p:sp>
      <p:pic>
        <p:nvPicPr>
          <p:cNvPr id="349" name="Google Shape;349;p51">
            <a:hlinkClick r:id="rId3"/>
          </p:cNvPr>
          <p:cNvPicPr preferRelativeResize="0"/>
          <p:nvPr/>
        </p:nvPicPr>
        <p:blipFill rotWithShape="1">
          <a:blip r:embed="rId4">
            <a:alphaModFix/>
          </a:blip>
          <a:srcRect/>
          <a:stretch/>
        </p:blipFill>
        <p:spPr>
          <a:xfrm>
            <a:off x="5307112" y="1412875"/>
            <a:ext cx="3314888" cy="22110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Play-ON!</a:t>
            </a:r>
            <a:endParaRPr/>
          </a:p>
        </p:txBody>
      </p:sp>
      <p:sp>
        <p:nvSpPr>
          <p:cNvPr id="356" name="Google Shape;356;p5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19100" algn="l" rtl="0">
              <a:lnSpc>
                <a:spcPct val="90000"/>
              </a:lnSpc>
              <a:spcBef>
                <a:spcPts val="640"/>
              </a:spcBef>
              <a:spcAft>
                <a:spcPts val="0"/>
              </a:spcAft>
              <a:buSzPts val="3000"/>
              <a:buChar char="❏"/>
            </a:pPr>
            <a:r>
              <a:rPr lang="en-US" sz="3000"/>
              <a:t>Used during loose ball technical fouls</a:t>
            </a:r>
            <a:endParaRPr sz="3000"/>
          </a:p>
          <a:p>
            <a:pPr marL="914400" lvl="0" indent="0" algn="l" rtl="0">
              <a:lnSpc>
                <a:spcPct val="90000"/>
              </a:lnSpc>
              <a:spcBef>
                <a:spcPts val="640"/>
              </a:spcBef>
              <a:spcAft>
                <a:spcPts val="0"/>
              </a:spcAft>
              <a:buSzPts val="3200"/>
              <a:buNone/>
            </a:pPr>
            <a:endParaRPr sz="2000"/>
          </a:p>
          <a:p>
            <a:pPr marL="457200" lvl="0" indent="-419100" algn="l" rtl="0">
              <a:lnSpc>
                <a:spcPct val="90000"/>
              </a:lnSpc>
              <a:spcBef>
                <a:spcPts val="640"/>
              </a:spcBef>
              <a:spcAft>
                <a:spcPts val="0"/>
              </a:spcAft>
              <a:buSzPts val="3000"/>
              <a:buChar char="❏"/>
            </a:pPr>
            <a:r>
              <a:rPr lang="en-US" sz="3000"/>
              <a:t>If team commit a technical foul while ball is loose the official yells Play-ON!</a:t>
            </a:r>
            <a:endParaRPr sz="3000"/>
          </a:p>
          <a:p>
            <a:pPr marL="914400" lvl="0" indent="0" algn="l" rtl="0">
              <a:lnSpc>
                <a:spcPct val="90000"/>
              </a:lnSpc>
              <a:spcBef>
                <a:spcPts val="640"/>
              </a:spcBef>
              <a:spcAft>
                <a:spcPts val="0"/>
              </a:spcAft>
              <a:buSzPts val="3200"/>
              <a:buNone/>
            </a:pPr>
            <a:endParaRPr sz="1600"/>
          </a:p>
          <a:p>
            <a:pPr marL="457200" lvl="0" indent="-419100" algn="l" rtl="0">
              <a:lnSpc>
                <a:spcPct val="90000"/>
              </a:lnSpc>
              <a:spcBef>
                <a:spcPts val="640"/>
              </a:spcBef>
              <a:spcAft>
                <a:spcPts val="0"/>
              </a:spcAft>
              <a:buSzPts val="3000"/>
              <a:buChar char="❏"/>
            </a:pPr>
            <a:r>
              <a:rPr lang="en-US" sz="3000"/>
              <a:t>If offended team gets the ball play-on is over</a:t>
            </a:r>
            <a:endParaRPr sz="2600"/>
          </a:p>
          <a:p>
            <a:pPr marL="914400" lvl="0" indent="0" algn="l" rtl="0">
              <a:lnSpc>
                <a:spcPct val="90000"/>
              </a:lnSpc>
              <a:spcBef>
                <a:spcPts val="640"/>
              </a:spcBef>
              <a:spcAft>
                <a:spcPts val="0"/>
              </a:spcAft>
              <a:buSzPts val="3200"/>
              <a:buNone/>
            </a:pPr>
            <a:endParaRPr sz="2700"/>
          </a:p>
          <a:p>
            <a:pPr marL="457200" lvl="0" indent="-419100" algn="l" rtl="0">
              <a:lnSpc>
                <a:spcPct val="90000"/>
              </a:lnSpc>
              <a:spcBef>
                <a:spcPts val="640"/>
              </a:spcBef>
              <a:spcAft>
                <a:spcPts val="0"/>
              </a:spcAft>
              <a:buSzPts val="3000"/>
              <a:buChar char="❏"/>
            </a:pPr>
            <a:r>
              <a:rPr lang="en-US" sz="3000"/>
              <a:t>If there is no advantage or team that commits the foul gets the ball, blow your whistle and award the ball</a:t>
            </a:r>
            <a:endParaRPr sz="3000"/>
          </a:p>
          <a:p>
            <a:pPr marL="0" lvl="0" indent="0" algn="l" rtl="0">
              <a:lnSpc>
                <a:spcPct val="90000"/>
              </a:lnSpc>
              <a:spcBef>
                <a:spcPts val="640"/>
              </a:spcBef>
              <a:spcAft>
                <a:spcPts val="0"/>
              </a:spcAft>
              <a:buSzPts val="3200"/>
              <a:buNone/>
            </a:pPr>
            <a:endParaRPr/>
          </a:p>
        </p:txBody>
      </p:sp>
      <p:pic>
        <p:nvPicPr>
          <p:cNvPr id="357" name="Google Shape;357;p52"/>
          <p:cNvPicPr preferRelativeResize="0"/>
          <p:nvPr/>
        </p:nvPicPr>
        <p:blipFill rotWithShape="1">
          <a:blip r:embed="rId3">
            <a:alphaModFix/>
          </a:blip>
          <a:srcRect/>
          <a:stretch/>
        </p:blipFill>
        <p:spPr>
          <a:xfrm>
            <a:off x="7202800" y="131050"/>
            <a:ext cx="1828326" cy="2211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No Flag - restart at the approximate spot of where the ball was when the foul occurred.</a:t>
            </a:r>
            <a:endParaRPr/>
          </a:p>
          <a:p>
            <a:pPr marL="0" lvl="0" indent="0" algn="l" rtl="0">
              <a:lnSpc>
                <a:spcPct val="90000"/>
              </a:lnSpc>
              <a:spcBef>
                <a:spcPts val="640"/>
              </a:spcBef>
              <a:spcAft>
                <a:spcPts val="0"/>
              </a:spcAft>
              <a:buSzPts val="3200"/>
              <a:buNone/>
            </a:pPr>
            <a:endParaRPr sz="2600"/>
          </a:p>
          <a:p>
            <a:pPr marL="0" lvl="0" indent="0" algn="l" rtl="0">
              <a:lnSpc>
                <a:spcPct val="90000"/>
              </a:lnSpc>
              <a:spcBef>
                <a:spcPts val="640"/>
              </a:spcBef>
              <a:spcAft>
                <a:spcPts val="0"/>
              </a:spcAft>
              <a:buSzPts val="3200"/>
              <a:buNone/>
            </a:pPr>
            <a:r>
              <a:rPr lang="en-US"/>
              <a:t>Flag - Occurred in defensive end. Free clear at the midfield. </a:t>
            </a:r>
            <a:r>
              <a:rPr lang="en-US" i="1"/>
              <a:t>Except Simultaneous</a:t>
            </a:r>
            <a:endParaRPr i="1"/>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Flag - Occurred offensive half.  Outside box</a:t>
            </a:r>
            <a:endParaRPr/>
          </a:p>
          <a:p>
            <a:pPr marL="0" lvl="0" indent="0" algn="l" rtl="0">
              <a:lnSpc>
                <a:spcPct val="90000"/>
              </a:lnSpc>
              <a:spcBef>
                <a:spcPts val="640"/>
              </a:spcBef>
              <a:spcAft>
                <a:spcPts val="0"/>
              </a:spcAft>
              <a:buSzPts val="3200"/>
              <a:buNone/>
            </a:pPr>
            <a:endParaRPr sz="2500"/>
          </a:p>
          <a:p>
            <a:pPr marL="0" lvl="0" indent="0" algn="l" rtl="0">
              <a:lnSpc>
                <a:spcPct val="90000"/>
              </a:lnSpc>
              <a:spcBef>
                <a:spcPts val="640"/>
              </a:spcBef>
              <a:spcAft>
                <a:spcPts val="0"/>
              </a:spcAft>
              <a:buSzPts val="3200"/>
              <a:buNone/>
            </a:pPr>
            <a:r>
              <a:rPr lang="en-US" sz="2800" b="1" i="1"/>
              <a:t>Offensive team can never restart in the box unless OOB.</a:t>
            </a:r>
            <a:endParaRPr sz="2800" b="1"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
        <p:nvSpPr>
          <p:cNvPr id="364" name="Google Shape;364;p5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 after Penalty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800"/>
              <a:buNone/>
            </a:pPr>
            <a:r>
              <a:rPr lang="en-US"/>
              <a:t>Personal vs Technical Fouls</a:t>
            </a:r>
            <a:endParaRPr/>
          </a:p>
        </p:txBody>
      </p:sp>
      <p:sp>
        <p:nvSpPr>
          <p:cNvPr id="84" name="Google Shape;84;p18"/>
          <p:cNvSpPr txBox="1">
            <a:spLocks noGrp="1"/>
          </p:cNvSpPr>
          <p:nvPr>
            <p:ph type="body" idx="1"/>
          </p:nvPr>
        </p:nvSpPr>
        <p:spPr>
          <a:xfrm>
            <a:off x="381000" y="1411553"/>
            <a:ext cx="41148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Personal Fouls</a:t>
            </a:r>
            <a:endParaRPr sz="2900"/>
          </a:p>
        </p:txBody>
      </p:sp>
      <p:sp>
        <p:nvSpPr>
          <p:cNvPr id="85" name="Google Shape;85;p18"/>
          <p:cNvSpPr txBox="1">
            <a:spLocks noGrp="1"/>
          </p:cNvSpPr>
          <p:nvPr>
            <p:ph type="body" idx="2"/>
          </p:nvPr>
        </p:nvSpPr>
        <p:spPr>
          <a:xfrm>
            <a:off x="380999" y="2174875"/>
            <a:ext cx="41148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More serious in Nature</a:t>
            </a:r>
            <a:endParaRPr sz="2700"/>
          </a:p>
          <a:p>
            <a:pPr marL="457200" lvl="0" indent="-400050" algn="l" rtl="0">
              <a:lnSpc>
                <a:spcPct val="90000"/>
              </a:lnSpc>
              <a:spcBef>
                <a:spcPts val="0"/>
              </a:spcBef>
              <a:spcAft>
                <a:spcPts val="0"/>
              </a:spcAft>
              <a:buSzPts val="2700"/>
              <a:buChar char="❏"/>
            </a:pPr>
            <a:r>
              <a:rPr lang="en-US" sz="2700"/>
              <a:t>Always serve penalty time</a:t>
            </a:r>
            <a:endParaRPr sz="2700"/>
          </a:p>
          <a:p>
            <a:pPr marL="457200" lvl="0" indent="-400050" algn="l" rtl="0">
              <a:lnSpc>
                <a:spcPct val="90000"/>
              </a:lnSpc>
              <a:spcBef>
                <a:spcPts val="0"/>
              </a:spcBef>
              <a:spcAft>
                <a:spcPts val="0"/>
              </a:spcAft>
              <a:buSzPts val="2700"/>
              <a:buChar char="❏"/>
            </a:pPr>
            <a:r>
              <a:rPr lang="en-US" sz="2700"/>
              <a:t>Can be 1-3 minutes</a:t>
            </a:r>
            <a:endParaRPr sz="2700"/>
          </a:p>
          <a:p>
            <a:pPr marL="457200" lvl="0" indent="-400050" algn="l" rtl="0">
              <a:lnSpc>
                <a:spcPct val="90000"/>
              </a:lnSpc>
              <a:spcBef>
                <a:spcPts val="0"/>
              </a:spcBef>
              <a:spcAft>
                <a:spcPts val="0"/>
              </a:spcAft>
              <a:buSzPts val="2700"/>
              <a:buChar char="❏"/>
            </a:pPr>
            <a:r>
              <a:rPr lang="en-US" sz="2700"/>
              <a:t>Can be locked in or releasable</a:t>
            </a:r>
            <a:endParaRPr sz="2700"/>
          </a:p>
          <a:p>
            <a:pPr marL="457200" lvl="0" indent="-400050" algn="l" rtl="0">
              <a:lnSpc>
                <a:spcPct val="90000"/>
              </a:lnSpc>
              <a:spcBef>
                <a:spcPts val="0"/>
              </a:spcBef>
              <a:spcAft>
                <a:spcPts val="0"/>
              </a:spcAft>
              <a:buSzPts val="2700"/>
              <a:buChar char="❏"/>
            </a:pPr>
            <a:r>
              <a:rPr lang="en-US" sz="2700"/>
              <a:t>Flag is thrown</a:t>
            </a:r>
            <a:endParaRPr sz="2700"/>
          </a:p>
          <a:p>
            <a:pPr marL="457200" lvl="0" indent="-400050" algn="l" rtl="0">
              <a:lnSpc>
                <a:spcPct val="90000"/>
              </a:lnSpc>
              <a:spcBef>
                <a:spcPts val="0"/>
              </a:spcBef>
              <a:spcAft>
                <a:spcPts val="0"/>
              </a:spcAft>
              <a:buSzPts val="2700"/>
              <a:buChar char="❏"/>
            </a:pPr>
            <a:r>
              <a:rPr lang="en-US" sz="2700"/>
              <a:t>5 minutes of Personal Fouls is a foul out</a:t>
            </a:r>
            <a:endParaRPr sz="2700"/>
          </a:p>
        </p:txBody>
      </p:sp>
      <p:sp>
        <p:nvSpPr>
          <p:cNvPr id="86" name="Google Shape;86;p18"/>
          <p:cNvSpPr txBox="1">
            <a:spLocks noGrp="1"/>
          </p:cNvSpPr>
          <p:nvPr>
            <p:ph type="body" idx="3"/>
          </p:nvPr>
        </p:nvSpPr>
        <p:spPr>
          <a:xfrm>
            <a:off x="4645981" y="1411553"/>
            <a:ext cx="41169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Technical Fouls</a:t>
            </a:r>
            <a:endParaRPr sz="2900"/>
          </a:p>
        </p:txBody>
      </p:sp>
      <p:sp>
        <p:nvSpPr>
          <p:cNvPr id="87" name="Google Shape;87;p18"/>
          <p:cNvSpPr txBox="1">
            <a:spLocks noGrp="1"/>
          </p:cNvSpPr>
          <p:nvPr>
            <p:ph type="body" idx="4"/>
          </p:nvPr>
        </p:nvSpPr>
        <p:spPr>
          <a:xfrm>
            <a:off x="4645026" y="2174875"/>
            <a:ext cx="41181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Less Severe</a:t>
            </a:r>
            <a:endParaRPr sz="2700"/>
          </a:p>
          <a:p>
            <a:pPr marL="457200" lvl="0" indent="-400050" algn="l" rtl="0">
              <a:lnSpc>
                <a:spcPct val="90000"/>
              </a:lnSpc>
              <a:spcBef>
                <a:spcPts val="0"/>
              </a:spcBef>
              <a:spcAft>
                <a:spcPts val="0"/>
              </a:spcAft>
              <a:buSzPts val="2700"/>
              <a:buChar char="❏"/>
            </a:pPr>
            <a:r>
              <a:rPr lang="en-US" sz="2700"/>
              <a:t>Advantage/Disadvantage</a:t>
            </a:r>
            <a:endParaRPr sz="2700"/>
          </a:p>
          <a:p>
            <a:pPr marL="457200" lvl="0" indent="-400050" algn="l" rtl="0">
              <a:lnSpc>
                <a:spcPct val="90000"/>
              </a:lnSpc>
              <a:spcBef>
                <a:spcPts val="0"/>
              </a:spcBef>
              <a:spcAft>
                <a:spcPts val="0"/>
              </a:spcAft>
              <a:buSzPts val="2700"/>
              <a:buChar char="❏"/>
            </a:pPr>
            <a:r>
              <a:rPr lang="en-US" sz="2700"/>
              <a:t>30 seconds penalty time or change of possession</a:t>
            </a:r>
            <a:endParaRPr sz="2700"/>
          </a:p>
          <a:p>
            <a:pPr marL="457200" lvl="0" indent="-400050" algn="l" rtl="0">
              <a:lnSpc>
                <a:spcPct val="90000"/>
              </a:lnSpc>
              <a:spcBef>
                <a:spcPts val="0"/>
              </a:spcBef>
              <a:spcAft>
                <a:spcPts val="0"/>
              </a:spcAft>
              <a:buSzPts val="2700"/>
              <a:buChar char="❏"/>
            </a:pPr>
            <a:r>
              <a:rPr lang="en-US" sz="2700"/>
              <a:t>Releasable</a:t>
            </a:r>
            <a:endParaRPr sz="2700"/>
          </a:p>
          <a:p>
            <a:pPr marL="457200" lvl="0" indent="-400050" algn="l" rtl="0">
              <a:lnSpc>
                <a:spcPct val="90000"/>
              </a:lnSpc>
              <a:spcBef>
                <a:spcPts val="0"/>
              </a:spcBef>
              <a:spcAft>
                <a:spcPts val="0"/>
              </a:spcAft>
              <a:buSzPts val="2700"/>
              <a:buChar char="❏"/>
            </a:pPr>
            <a:r>
              <a:rPr lang="en-US" sz="2700"/>
              <a:t>Flag or Play-ON</a:t>
            </a:r>
            <a:endParaRPr sz="2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Penalty Time</a:t>
            </a:r>
            <a:endParaRPr/>
          </a:p>
        </p:txBody>
      </p:sp>
      <p:sp>
        <p:nvSpPr>
          <p:cNvPr id="371" name="Google Shape;371;p5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two players of opposing teams commit time serving penalties from the time the flag is dropped until play resumes common penalty time is non-releasable.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Simultaneous Fouls</a:t>
            </a:r>
            <a:endParaRPr/>
          </a:p>
        </p:txBody>
      </p:sp>
      <p:sp>
        <p:nvSpPr>
          <p:cNvPr id="378" name="Google Shape;378;p5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Fouls called on opposing teams during a live ball or dead ball and sequence can not be determined.</a:t>
            </a:r>
            <a:endParaRPr/>
          </a:p>
          <a:p>
            <a:pPr marL="0" lvl="0" indent="0" algn="l" rtl="0">
              <a:lnSpc>
                <a:spcPct val="90000"/>
              </a:lnSpc>
              <a:spcBef>
                <a:spcPts val="640"/>
              </a:spcBef>
              <a:spcAft>
                <a:spcPts val="0"/>
              </a:spcAft>
              <a:buSzPts val="3200"/>
              <a:buNone/>
            </a:pPr>
            <a:endParaRPr sz="1800"/>
          </a:p>
          <a:p>
            <a:pPr marL="0" lvl="0" indent="0" algn="l" rtl="0">
              <a:lnSpc>
                <a:spcPct val="90000"/>
              </a:lnSpc>
              <a:spcBef>
                <a:spcPts val="640"/>
              </a:spcBef>
              <a:spcAft>
                <a:spcPts val="0"/>
              </a:spcAft>
              <a:buSzPts val="3200"/>
              <a:buNone/>
            </a:pPr>
            <a:r>
              <a:rPr lang="en-US"/>
              <a:t>All Technical Fouls - no penalty time</a:t>
            </a:r>
            <a:endParaRPr/>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Award the ball to team with lesser penalty time.</a:t>
            </a:r>
            <a:endParaRPr/>
          </a:p>
          <a:p>
            <a:pPr marL="0" lvl="0" indent="0" algn="l" rtl="0">
              <a:lnSpc>
                <a:spcPct val="90000"/>
              </a:lnSpc>
              <a:spcBef>
                <a:spcPts val="640"/>
              </a:spcBef>
              <a:spcAft>
                <a:spcPts val="0"/>
              </a:spcAft>
              <a:buSzPts val="3200"/>
              <a:buNone/>
            </a:pPr>
            <a:r>
              <a:rPr lang="en-US"/>
              <a:t>If time is equal award the ball to team in possession.</a:t>
            </a:r>
            <a:endParaRPr/>
          </a:p>
          <a:p>
            <a:pPr marL="0" lvl="0" indent="0" algn="l" rtl="0">
              <a:lnSpc>
                <a:spcPct val="90000"/>
              </a:lnSpc>
              <a:spcBef>
                <a:spcPts val="640"/>
              </a:spcBef>
              <a:spcAft>
                <a:spcPts val="0"/>
              </a:spcAft>
              <a:buSzPts val="3200"/>
              <a:buNone/>
            </a:pPr>
            <a:r>
              <a:rPr lang="en-US"/>
              <a:t>If no possession or equal time award by AP</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6"/>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Penalty Reporting C-NOTE</a:t>
            </a:r>
            <a:endParaRPr/>
          </a:p>
        </p:txBody>
      </p:sp>
      <p:grpSp>
        <p:nvGrpSpPr>
          <p:cNvPr id="385" name="Google Shape;385;p56"/>
          <p:cNvGrpSpPr/>
          <p:nvPr/>
        </p:nvGrpSpPr>
        <p:grpSpPr>
          <a:xfrm>
            <a:off x="77420" y="1788605"/>
            <a:ext cx="9293866" cy="3280718"/>
            <a:chOff x="77420" y="1341485"/>
            <a:chExt cx="9293866" cy="2460600"/>
          </a:xfrm>
        </p:grpSpPr>
        <p:sp>
          <p:nvSpPr>
            <p:cNvPr id="386" name="Google Shape;386;p56"/>
            <p:cNvSpPr/>
            <p:nvPr/>
          </p:nvSpPr>
          <p:spPr>
            <a:xfrm>
              <a:off x="7631286" y="1701731"/>
              <a:ext cx="1740000" cy="17403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56"/>
            <p:cNvSpPr/>
            <p:nvPr/>
          </p:nvSpPr>
          <p:spPr>
            <a:xfrm>
              <a:off x="7688701" y="1759753"/>
              <a:ext cx="1624200" cy="1624200"/>
            </a:xfrm>
            <a:prstGeom prst="ellipse">
              <a:avLst/>
            </a:prstGeom>
            <a:solidFill>
              <a:schemeClr val="lt1">
                <a:alpha val="88627"/>
              </a:scheme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56"/>
            <p:cNvSpPr txBox="1"/>
            <p:nvPr/>
          </p:nvSpPr>
          <p:spPr>
            <a:xfrm>
              <a:off x="792114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389" name="Google Shape;389;p56"/>
            <p:cNvSpPr/>
            <p:nvPr/>
          </p:nvSpPr>
          <p:spPr>
            <a:xfrm rot="2700000">
              <a:off x="5832036"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56"/>
            <p:cNvSpPr/>
            <p:nvPr/>
          </p:nvSpPr>
          <p:spPr>
            <a:xfrm>
              <a:off x="5891229" y="1759753"/>
              <a:ext cx="1624200" cy="16242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56"/>
            <p:cNvSpPr txBox="1"/>
            <p:nvPr/>
          </p:nvSpPr>
          <p:spPr>
            <a:xfrm>
              <a:off x="612274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392" name="Google Shape;392;p56"/>
            <p:cNvSpPr/>
            <p:nvPr/>
          </p:nvSpPr>
          <p:spPr>
            <a:xfrm rot="2700000">
              <a:off x="40345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56"/>
            <p:cNvSpPr/>
            <p:nvPr/>
          </p:nvSpPr>
          <p:spPr>
            <a:xfrm>
              <a:off x="4092830" y="1759753"/>
              <a:ext cx="1624200" cy="16242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56"/>
            <p:cNvSpPr txBox="1"/>
            <p:nvPr/>
          </p:nvSpPr>
          <p:spPr>
            <a:xfrm>
              <a:off x="4324344"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395" name="Google Shape;395;p56"/>
            <p:cNvSpPr/>
            <p:nvPr/>
          </p:nvSpPr>
          <p:spPr>
            <a:xfrm rot="2700000">
              <a:off x="22361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56"/>
            <p:cNvSpPr/>
            <p:nvPr/>
          </p:nvSpPr>
          <p:spPr>
            <a:xfrm>
              <a:off x="2294431" y="1759753"/>
              <a:ext cx="1624200" cy="16242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56"/>
            <p:cNvSpPr txBox="1"/>
            <p:nvPr/>
          </p:nvSpPr>
          <p:spPr>
            <a:xfrm>
              <a:off x="252687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398" name="Google Shape;398;p56"/>
            <p:cNvSpPr/>
            <p:nvPr/>
          </p:nvSpPr>
          <p:spPr>
            <a:xfrm rot="2700000">
              <a:off x="437767"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56"/>
            <p:cNvSpPr/>
            <p:nvPr/>
          </p:nvSpPr>
          <p:spPr>
            <a:xfrm>
              <a:off x="496033" y="1759753"/>
              <a:ext cx="1624200" cy="16242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56"/>
            <p:cNvSpPr txBox="1"/>
            <p:nvPr/>
          </p:nvSpPr>
          <p:spPr>
            <a:xfrm>
              <a:off x="72847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01" name="Google Shape;401;p56"/>
          <p:cNvSpPr txBox="1"/>
          <p:nvPr/>
        </p:nvSpPr>
        <p:spPr>
          <a:xfrm>
            <a:off x="685800" y="1498600"/>
            <a:ext cx="9150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Blue</a:t>
            </a:r>
            <a:endParaRPr sz="1400" b="1" i="0" u="none" strike="noStrike" cap="none">
              <a:solidFill>
                <a:srgbClr val="000000"/>
              </a:solidFill>
              <a:latin typeface="Arial"/>
              <a:ea typeface="Arial"/>
              <a:cs typeface="Arial"/>
              <a:sym typeface="Arial"/>
            </a:endParaRPr>
          </a:p>
        </p:txBody>
      </p:sp>
      <p:sp>
        <p:nvSpPr>
          <p:cNvPr id="402" name="Google Shape;402;p56"/>
          <p:cNvSpPr txBox="1"/>
          <p:nvPr/>
        </p:nvSpPr>
        <p:spPr>
          <a:xfrm>
            <a:off x="2682293" y="1498600"/>
            <a:ext cx="5997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a:t>
            </a:r>
            <a:endParaRPr sz="1400" b="1" i="0" u="none" strike="noStrike" cap="none">
              <a:solidFill>
                <a:srgbClr val="000000"/>
              </a:solidFill>
              <a:latin typeface="Arial"/>
              <a:ea typeface="Arial"/>
              <a:cs typeface="Arial"/>
              <a:sym typeface="Arial"/>
            </a:endParaRPr>
          </a:p>
        </p:txBody>
      </p:sp>
      <p:sp>
        <p:nvSpPr>
          <p:cNvPr id="403" name="Google Shape;403;p56"/>
          <p:cNvSpPr txBox="1"/>
          <p:nvPr/>
        </p:nvSpPr>
        <p:spPr>
          <a:xfrm>
            <a:off x="4178546" y="1494475"/>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Offside</a:t>
            </a:r>
            <a:endParaRPr sz="1400" b="1" i="0" u="none" strike="noStrike" cap="none">
              <a:solidFill>
                <a:srgbClr val="000000"/>
              </a:solidFill>
              <a:latin typeface="Arial"/>
              <a:ea typeface="Arial"/>
              <a:cs typeface="Arial"/>
              <a:sym typeface="Arial"/>
            </a:endParaRPr>
          </a:p>
        </p:txBody>
      </p:sp>
      <p:sp>
        <p:nvSpPr>
          <p:cNvPr id="404" name="Google Shape;404;p56"/>
          <p:cNvSpPr txBox="1"/>
          <p:nvPr/>
        </p:nvSpPr>
        <p:spPr>
          <a:xfrm>
            <a:off x="5867400" y="1498600"/>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30-seconds</a:t>
            </a:r>
            <a:endParaRPr sz="1400" b="1" i="0" u="none" strike="noStrike" cap="none">
              <a:solidFill>
                <a:srgbClr val="000000"/>
              </a:solidFill>
              <a:latin typeface="Arial"/>
              <a:ea typeface="Arial"/>
              <a:cs typeface="Arial"/>
              <a:sym typeface="Arial"/>
            </a:endParaRPr>
          </a:p>
        </p:txBody>
      </p:sp>
      <p:sp>
        <p:nvSpPr>
          <p:cNvPr id="405" name="Google Shape;405;p56"/>
          <p:cNvSpPr txBox="1"/>
          <p:nvPr/>
        </p:nvSpPr>
        <p:spPr>
          <a:xfrm>
            <a:off x="7696200" y="4648200"/>
            <a:ext cx="1077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If needed</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7"/>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a:t>
            </a:r>
            <a:endParaRPr/>
          </a:p>
        </p:txBody>
      </p:sp>
      <p:pic>
        <p:nvPicPr>
          <p:cNvPr id="411" name="Google Shape;411;p57"/>
          <p:cNvPicPr preferRelativeResize="0">
            <a:picLocks noGrp="1"/>
          </p:cNvPicPr>
          <p:nvPr>
            <p:ph type="body" idx="1"/>
          </p:nvPr>
        </p:nvPicPr>
        <p:blipFill rotWithShape="1">
          <a:blip r:embed="rId3">
            <a:alphaModFix/>
          </a:blip>
          <a:srcRect/>
          <a:stretch/>
        </p:blipFill>
        <p:spPr>
          <a:xfrm>
            <a:off x="2297400" y="1143000"/>
            <a:ext cx="4923600" cy="4300800"/>
          </a:xfrm>
          <a:prstGeom prst="rect">
            <a:avLst/>
          </a:prstGeom>
          <a:noFill/>
          <a:ln>
            <a:noFill/>
          </a:ln>
        </p:spPr>
      </p:pic>
      <p:grpSp>
        <p:nvGrpSpPr>
          <p:cNvPr id="412" name="Google Shape;412;p57"/>
          <p:cNvGrpSpPr/>
          <p:nvPr/>
        </p:nvGrpSpPr>
        <p:grpSpPr>
          <a:xfrm>
            <a:off x="1098405" y="233360"/>
            <a:ext cx="5944411" cy="1935619"/>
            <a:chOff x="1274843" y="220193"/>
            <a:chExt cx="6899270" cy="1826400"/>
          </a:xfrm>
        </p:grpSpPr>
        <p:sp>
          <p:nvSpPr>
            <p:cNvPr id="413" name="Google Shape;413;p57"/>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57"/>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7"/>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16" name="Google Shape;416;p57"/>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7"/>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57"/>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19" name="Google Shape;419;p57"/>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7"/>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7"/>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22" name="Google Shape;422;p57"/>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7"/>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57"/>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25" name="Google Shape;425;p57"/>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57"/>
            <p:cNvSpPr/>
            <p:nvPr/>
          </p:nvSpPr>
          <p:spPr>
            <a:xfrm>
              <a:off x="1585491" y="530692"/>
              <a:ext cx="1205700" cy="12057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57"/>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28" name="Google Shape;428;p57"/>
          <p:cNvSpPr/>
          <p:nvPr/>
        </p:nvSpPr>
        <p:spPr>
          <a:xfrm>
            <a:off x="2819400" y="685800"/>
            <a:ext cx="2133600" cy="9696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Blue.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8"/>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a:t>
            </a:r>
            <a:endParaRPr/>
          </a:p>
        </p:txBody>
      </p:sp>
      <p:pic>
        <p:nvPicPr>
          <p:cNvPr id="434" name="Google Shape;434;p58"/>
          <p:cNvPicPr preferRelativeResize="0">
            <a:picLocks noGrp="1"/>
          </p:cNvPicPr>
          <p:nvPr>
            <p:ph type="body" idx="1"/>
          </p:nvPr>
        </p:nvPicPr>
        <p:blipFill rotWithShape="1">
          <a:blip r:embed="rId3">
            <a:alphaModFix/>
          </a:blip>
          <a:srcRect/>
          <a:stretch/>
        </p:blipFill>
        <p:spPr>
          <a:xfrm>
            <a:off x="2512105" y="1175283"/>
            <a:ext cx="4495500" cy="3847800"/>
          </a:xfrm>
          <a:prstGeom prst="rect">
            <a:avLst/>
          </a:prstGeom>
          <a:noFill/>
          <a:ln>
            <a:noFill/>
          </a:ln>
        </p:spPr>
      </p:pic>
      <p:grpSp>
        <p:nvGrpSpPr>
          <p:cNvPr id="435" name="Google Shape;435;p58"/>
          <p:cNvGrpSpPr/>
          <p:nvPr/>
        </p:nvGrpSpPr>
        <p:grpSpPr>
          <a:xfrm>
            <a:off x="1152585" y="230168"/>
            <a:ext cx="6237630" cy="1909136"/>
            <a:chOff x="1274843" y="220193"/>
            <a:chExt cx="6899270" cy="1826400"/>
          </a:xfrm>
        </p:grpSpPr>
        <p:sp>
          <p:nvSpPr>
            <p:cNvPr id="436" name="Google Shape;436;p58"/>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58"/>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58"/>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39" name="Google Shape;439;p58"/>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58"/>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58"/>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42" name="Google Shape;442;p58"/>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58"/>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8"/>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45" name="Google Shape;445;p58"/>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8"/>
            <p:cNvSpPr/>
            <p:nvPr/>
          </p:nvSpPr>
          <p:spPr>
            <a:xfrm>
              <a:off x="2920524" y="530692"/>
              <a:ext cx="1205700" cy="12057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58"/>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48" name="Google Shape;448;p58"/>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8"/>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8"/>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51" name="Google Shape;451;p58"/>
          <p:cNvSpPr/>
          <p:nvPr/>
        </p:nvSpPr>
        <p:spPr>
          <a:xfrm>
            <a:off x="4622179" y="657449"/>
            <a:ext cx="1929000" cy="760200"/>
          </a:xfrm>
          <a:prstGeom prst="wedgeEllipseCallout">
            <a:avLst>
              <a:gd name="adj1" fmla="val -32738"/>
              <a:gd name="adj2" fmla="val 10257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9"/>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a:t>
            </a:r>
            <a:endParaRPr/>
          </a:p>
        </p:txBody>
      </p:sp>
      <p:pic>
        <p:nvPicPr>
          <p:cNvPr id="457" name="Google Shape;457;p59"/>
          <p:cNvPicPr preferRelativeResize="0">
            <a:picLocks noGrp="1"/>
          </p:cNvPicPr>
          <p:nvPr>
            <p:ph type="body" idx="1"/>
          </p:nvPr>
        </p:nvPicPr>
        <p:blipFill rotWithShape="1">
          <a:blip r:embed="rId3">
            <a:alphaModFix/>
          </a:blip>
          <a:srcRect/>
          <a:stretch/>
        </p:blipFill>
        <p:spPr>
          <a:xfrm>
            <a:off x="2424654" y="1002005"/>
            <a:ext cx="4573800" cy="4251300"/>
          </a:xfrm>
          <a:prstGeom prst="rect">
            <a:avLst/>
          </a:prstGeom>
          <a:noFill/>
          <a:ln>
            <a:noFill/>
          </a:ln>
        </p:spPr>
      </p:pic>
      <p:grpSp>
        <p:nvGrpSpPr>
          <p:cNvPr id="458" name="Google Shape;458;p59"/>
          <p:cNvGrpSpPr/>
          <p:nvPr/>
        </p:nvGrpSpPr>
        <p:grpSpPr>
          <a:xfrm>
            <a:off x="1135503" y="230652"/>
            <a:ext cx="6145180" cy="1913154"/>
            <a:chOff x="1274843" y="220193"/>
            <a:chExt cx="6899270" cy="1826400"/>
          </a:xfrm>
        </p:grpSpPr>
        <p:sp>
          <p:nvSpPr>
            <p:cNvPr id="459" name="Google Shape;459;p59"/>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9"/>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59"/>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62" name="Google Shape;462;p59"/>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59"/>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59"/>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65" name="Google Shape;465;p59"/>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59"/>
            <p:cNvSpPr/>
            <p:nvPr/>
          </p:nvSpPr>
          <p:spPr>
            <a:xfrm>
              <a:off x="4255557" y="530692"/>
              <a:ext cx="1205700" cy="12057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59"/>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68" name="Google Shape;468;p59"/>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59"/>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59"/>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71" name="Google Shape;471;p59"/>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59"/>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59"/>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74" name="Google Shape;474;p59"/>
          <p:cNvSpPr/>
          <p:nvPr/>
        </p:nvSpPr>
        <p:spPr>
          <a:xfrm>
            <a:off x="3082671" y="485050"/>
            <a:ext cx="1900200" cy="7620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Offside.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0"/>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a:t>
            </a:r>
            <a:endParaRPr/>
          </a:p>
        </p:txBody>
      </p:sp>
      <p:pic>
        <p:nvPicPr>
          <p:cNvPr id="480" name="Google Shape;480;p60"/>
          <p:cNvPicPr preferRelativeResize="0">
            <a:picLocks noGrp="1"/>
          </p:cNvPicPr>
          <p:nvPr>
            <p:ph type="body" idx="1"/>
          </p:nvPr>
        </p:nvPicPr>
        <p:blipFill rotWithShape="1">
          <a:blip r:embed="rId3">
            <a:alphaModFix/>
          </a:blip>
          <a:srcRect/>
          <a:stretch/>
        </p:blipFill>
        <p:spPr>
          <a:xfrm>
            <a:off x="2424145" y="1098178"/>
            <a:ext cx="4101300" cy="4455600"/>
          </a:xfrm>
          <a:prstGeom prst="rect">
            <a:avLst/>
          </a:prstGeom>
          <a:noFill/>
          <a:ln>
            <a:noFill/>
          </a:ln>
        </p:spPr>
      </p:pic>
      <p:grpSp>
        <p:nvGrpSpPr>
          <p:cNvPr id="481" name="Google Shape;481;p60"/>
          <p:cNvGrpSpPr/>
          <p:nvPr/>
        </p:nvGrpSpPr>
        <p:grpSpPr>
          <a:xfrm>
            <a:off x="1132571" y="241772"/>
            <a:ext cx="6129312" cy="2005387"/>
            <a:chOff x="1274843" y="220193"/>
            <a:chExt cx="6899270" cy="1826400"/>
          </a:xfrm>
        </p:grpSpPr>
        <p:sp>
          <p:nvSpPr>
            <p:cNvPr id="482" name="Google Shape;482;p60"/>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60"/>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60"/>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85" name="Google Shape;485;p60"/>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0"/>
            <p:cNvSpPr/>
            <p:nvPr/>
          </p:nvSpPr>
          <p:spPr>
            <a:xfrm>
              <a:off x="5590590" y="530692"/>
              <a:ext cx="1205700" cy="12057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60"/>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88" name="Google Shape;488;p60"/>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60"/>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60"/>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91" name="Google Shape;491;p60"/>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60"/>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60"/>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94" name="Google Shape;494;p60"/>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60"/>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60"/>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97" name="Google Shape;497;p60"/>
          <p:cNvSpPr/>
          <p:nvPr/>
        </p:nvSpPr>
        <p:spPr>
          <a:xfrm>
            <a:off x="4880893" y="889000"/>
            <a:ext cx="1895400" cy="798300"/>
          </a:xfrm>
          <a:prstGeom prst="wedgeEllipseCallout">
            <a:avLst>
              <a:gd name="adj1" fmla="val -49682"/>
              <a:gd name="adj2" fmla="val 7771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30-seconds.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1"/>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C-NOTE</a:t>
            </a:r>
            <a:endParaRPr/>
          </a:p>
        </p:txBody>
      </p:sp>
      <p:pic>
        <p:nvPicPr>
          <p:cNvPr id="503" name="Google Shape;503;p61"/>
          <p:cNvPicPr preferRelativeResize="0">
            <a:picLocks noGrp="1"/>
          </p:cNvPicPr>
          <p:nvPr>
            <p:ph type="body" idx="1"/>
          </p:nvPr>
        </p:nvPicPr>
        <p:blipFill rotWithShape="1">
          <a:blip r:embed="rId3">
            <a:alphaModFix/>
          </a:blip>
          <a:srcRect/>
          <a:stretch/>
        </p:blipFill>
        <p:spPr>
          <a:xfrm>
            <a:off x="2706410" y="1143000"/>
            <a:ext cx="4127400" cy="4273200"/>
          </a:xfrm>
          <a:prstGeom prst="rect">
            <a:avLst/>
          </a:prstGeom>
          <a:noFill/>
          <a:ln>
            <a:noFill/>
          </a:ln>
        </p:spPr>
      </p:pic>
      <p:grpSp>
        <p:nvGrpSpPr>
          <p:cNvPr id="504" name="Google Shape;504;p61"/>
          <p:cNvGrpSpPr/>
          <p:nvPr/>
        </p:nvGrpSpPr>
        <p:grpSpPr>
          <a:xfrm>
            <a:off x="1156155" y="231863"/>
            <a:ext cx="6256948" cy="1923199"/>
            <a:chOff x="1274843" y="220193"/>
            <a:chExt cx="6899270" cy="1826400"/>
          </a:xfrm>
        </p:grpSpPr>
        <p:sp>
          <p:nvSpPr>
            <p:cNvPr id="505" name="Google Shape;505;p61"/>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61"/>
            <p:cNvSpPr/>
            <p:nvPr/>
          </p:nvSpPr>
          <p:spPr>
            <a:xfrm>
              <a:off x="6924935" y="530692"/>
              <a:ext cx="1205700" cy="1205700"/>
            </a:xfrm>
            <a:prstGeom prst="ellipse">
              <a:avLst/>
            </a:prstGeom>
            <a:solidFill>
              <a:schemeClr val="lt1">
                <a:alpha val="88627"/>
              </a:scheme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61"/>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508" name="Google Shape;508;p61"/>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61"/>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61"/>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511" name="Google Shape;511;p61"/>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61"/>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61"/>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514" name="Google Shape;514;p61"/>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61"/>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61"/>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517" name="Google Shape;517;p61"/>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61"/>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61"/>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pic>
        <p:nvPicPr>
          <p:cNvPr id="520" name="Google Shape;520;p61"/>
          <p:cNvPicPr preferRelativeResize="0"/>
          <p:nvPr/>
        </p:nvPicPr>
        <p:blipFill rotWithShape="1">
          <a:blip r:embed="rId4">
            <a:alphaModFix/>
          </a:blip>
          <a:srcRect/>
          <a:stretch/>
        </p:blipFill>
        <p:spPr>
          <a:xfrm>
            <a:off x="7134082" y="1644514"/>
            <a:ext cx="1209342" cy="157976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How to Access US Lacrosse Test</a:t>
            </a:r>
            <a:endParaRPr/>
          </a:p>
        </p:txBody>
      </p:sp>
      <p:sp>
        <p:nvSpPr>
          <p:cNvPr id="527" name="Google Shape;527;p6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u="sng">
                <a:solidFill>
                  <a:schemeClr val="hlink"/>
                </a:solidFill>
                <a:hlinkClick r:id="rId3"/>
              </a:rPr>
              <a:t>www.usalacrosse.org</a:t>
            </a:r>
            <a:endParaRPr/>
          </a:p>
          <a:p>
            <a:pPr marL="457200" lvl="0" indent="-431800" algn="l" rtl="0">
              <a:lnSpc>
                <a:spcPct val="90000"/>
              </a:lnSpc>
              <a:spcBef>
                <a:spcPts val="0"/>
              </a:spcBef>
              <a:spcAft>
                <a:spcPts val="0"/>
              </a:spcAft>
              <a:buSzPts val="3200"/>
              <a:buChar char="❏"/>
            </a:pPr>
            <a:r>
              <a:rPr lang="en-US"/>
              <a:t>Login and go to </a:t>
            </a:r>
            <a:r>
              <a:rPr lang="en-US" i="1"/>
              <a:t>My Account</a:t>
            </a:r>
            <a:endParaRPr i="1"/>
          </a:p>
          <a:p>
            <a:pPr marL="457200" lvl="0" indent="-431800" algn="l" rtl="0">
              <a:lnSpc>
                <a:spcPct val="90000"/>
              </a:lnSpc>
              <a:spcBef>
                <a:spcPts val="0"/>
              </a:spcBef>
              <a:spcAft>
                <a:spcPts val="0"/>
              </a:spcAft>
              <a:buSzPts val="3200"/>
              <a:buChar char="❏"/>
            </a:pPr>
            <a:r>
              <a:rPr lang="en-US"/>
              <a:t>Click </a:t>
            </a:r>
            <a:r>
              <a:rPr lang="en-US" i="1"/>
              <a:t>My Transcript</a:t>
            </a:r>
            <a:endParaRPr/>
          </a:p>
          <a:p>
            <a:pPr marL="457200" lvl="0" indent="-431800" algn="l" rtl="0">
              <a:lnSpc>
                <a:spcPct val="90000"/>
              </a:lnSpc>
              <a:spcBef>
                <a:spcPts val="0"/>
              </a:spcBef>
              <a:spcAft>
                <a:spcPts val="0"/>
              </a:spcAft>
              <a:buSzPts val="3200"/>
              <a:buChar char="❏"/>
            </a:pPr>
            <a:r>
              <a:rPr lang="en-US"/>
              <a:t>Click </a:t>
            </a:r>
            <a:r>
              <a:rPr lang="en-US" i="1"/>
              <a:t>Boys Official Certification 2025</a:t>
            </a:r>
            <a:endParaRPr i="1"/>
          </a:p>
          <a:p>
            <a:pPr marL="457200" lvl="0" indent="-431800" algn="l" rtl="0">
              <a:lnSpc>
                <a:spcPct val="90000"/>
              </a:lnSpc>
              <a:spcBef>
                <a:spcPts val="0"/>
              </a:spcBef>
              <a:spcAft>
                <a:spcPts val="0"/>
              </a:spcAft>
              <a:buSzPts val="3200"/>
              <a:buChar char="❏"/>
            </a:pPr>
            <a:r>
              <a:rPr lang="en-US"/>
              <a:t>Click </a:t>
            </a:r>
            <a:r>
              <a:rPr lang="en-US" i="1"/>
              <a:t>Boys Official - 2025 Rules Exam</a:t>
            </a:r>
            <a:endParaRPr i="1"/>
          </a:p>
          <a:p>
            <a:pPr marL="457200" lvl="0" indent="-431800" algn="l" rtl="0">
              <a:lnSpc>
                <a:spcPct val="90000"/>
              </a:lnSpc>
              <a:spcBef>
                <a:spcPts val="0"/>
              </a:spcBef>
              <a:spcAft>
                <a:spcPts val="0"/>
              </a:spcAft>
              <a:buSzPts val="3200"/>
              <a:buChar char="❏"/>
            </a:pPr>
            <a:r>
              <a:rPr lang="en-US"/>
              <a:t>Complete the test</a:t>
            </a:r>
            <a:endParaRPr/>
          </a:p>
          <a:p>
            <a:pPr marL="0" lvl="0" indent="0" algn="l" rtl="0">
              <a:lnSpc>
                <a:spcPct val="90000"/>
              </a:lnSpc>
              <a:spcBef>
                <a:spcPts val="640"/>
              </a:spcBef>
              <a:spcAft>
                <a:spcPts val="0"/>
              </a:spcAft>
              <a:buSzPts val="3200"/>
              <a:buNone/>
            </a:pPr>
            <a:endParaRPr sz="1800"/>
          </a:p>
          <a:p>
            <a:pPr marL="0" lvl="0" indent="0" algn="l" rtl="0">
              <a:lnSpc>
                <a:spcPct val="90000"/>
              </a:lnSpc>
              <a:spcBef>
                <a:spcPts val="640"/>
              </a:spcBef>
              <a:spcAft>
                <a:spcPts val="0"/>
              </a:spcAft>
              <a:buSzPts val="3200"/>
              <a:buNone/>
            </a:pPr>
            <a:r>
              <a:rPr lang="en-US"/>
              <a:t>Complete test with a minimum of 90%.  You can take the exam multiple times and use your rule book!</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Next Week</a:t>
            </a:r>
            <a:endParaRPr/>
          </a:p>
        </p:txBody>
      </p:sp>
      <p:sp>
        <p:nvSpPr>
          <p:cNvPr id="534" name="Google Shape;534;p6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640"/>
              </a:spcBef>
              <a:spcAft>
                <a:spcPts val="0"/>
              </a:spcAft>
              <a:buSzPts val="4100"/>
              <a:buChar char="❏"/>
            </a:pPr>
            <a:r>
              <a:rPr lang="en-US" sz="4100"/>
              <a:t>Mechanics/Positioning</a:t>
            </a:r>
            <a:endParaRPr sz="4100"/>
          </a:p>
          <a:p>
            <a:pPr marL="457200" lvl="0" indent="-457200" algn="l" rtl="0">
              <a:lnSpc>
                <a:spcPct val="90000"/>
              </a:lnSpc>
              <a:spcBef>
                <a:spcPts val="0"/>
              </a:spcBef>
              <a:spcAft>
                <a:spcPts val="0"/>
              </a:spcAft>
              <a:buSzPts val="4100"/>
              <a:buChar char="❏"/>
            </a:pPr>
            <a:r>
              <a:rPr lang="en-US" sz="4100"/>
              <a:t>Simultaneous &amp; Other Situations</a:t>
            </a:r>
            <a:endParaRPr sz="4100"/>
          </a:p>
          <a:p>
            <a:pPr marL="457200" lvl="0" indent="-457200" algn="l" rtl="0">
              <a:lnSpc>
                <a:spcPct val="90000"/>
              </a:lnSpc>
              <a:spcBef>
                <a:spcPts val="0"/>
              </a:spcBef>
              <a:spcAft>
                <a:spcPts val="0"/>
              </a:spcAft>
              <a:buSzPts val="4100"/>
              <a:buChar char="❏"/>
            </a:pPr>
            <a:r>
              <a:rPr lang="en-US" sz="4100"/>
              <a:t>Game Management &amp; Tips</a:t>
            </a:r>
            <a:endParaRPr sz="4100"/>
          </a:p>
          <a:p>
            <a:pPr marL="457200" lvl="0" indent="-457200" algn="l" rtl="0">
              <a:lnSpc>
                <a:spcPct val="90000"/>
              </a:lnSpc>
              <a:spcBef>
                <a:spcPts val="0"/>
              </a:spcBef>
              <a:spcAft>
                <a:spcPts val="0"/>
              </a:spcAft>
              <a:buSzPts val="4100"/>
              <a:buChar char="❏"/>
            </a:pPr>
            <a:r>
              <a:rPr lang="en-US" sz="4100"/>
              <a:t>Scrimmages &amp; Start of the Season!</a:t>
            </a:r>
            <a:endParaRPr sz="4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94" name="Google Shape;94;p19"/>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95" name="Google Shape;95;p19"/>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Course Outline</a:t>
            </a:r>
            <a:endParaRPr/>
          </a:p>
        </p:txBody>
      </p:sp>
      <p:sp>
        <p:nvSpPr>
          <p:cNvPr id="541" name="Google Shape;541;p6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Week 1: Organization, Lax 101, Common Terms &amp; Rules 1, 3, &amp; 4</a:t>
            </a:r>
            <a:endParaRPr/>
          </a:p>
          <a:p>
            <a:pPr marL="457200" lvl="0" indent="-431800" algn="l" rtl="0">
              <a:lnSpc>
                <a:spcPct val="90000"/>
              </a:lnSpc>
              <a:spcBef>
                <a:spcPts val="0"/>
              </a:spcBef>
              <a:spcAft>
                <a:spcPts val="0"/>
              </a:spcAft>
              <a:buSzPts val="3200"/>
              <a:buChar char="❏"/>
            </a:pPr>
            <a:r>
              <a:rPr lang="en-US"/>
              <a:t>Week 1A: Annual Meeting</a:t>
            </a:r>
            <a:endParaRPr/>
          </a:p>
          <a:p>
            <a:pPr marL="457200" lvl="0" indent="-431800" algn="l" rtl="0">
              <a:lnSpc>
                <a:spcPct val="90000"/>
              </a:lnSpc>
              <a:spcBef>
                <a:spcPts val="0"/>
              </a:spcBef>
              <a:spcAft>
                <a:spcPts val="0"/>
              </a:spcAft>
              <a:buSzPts val="3200"/>
              <a:buChar char="❏"/>
            </a:pPr>
            <a:r>
              <a:rPr lang="en-US"/>
              <a:t>Week 2: Fouls - Personal &amp; Technical</a:t>
            </a:r>
            <a:endParaRPr/>
          </a:p>
          <a:p>
            <a:pPr marL="457200" lvl="0" indent="-431800" algn="l" rtl="0">
              <a:lnSpc>
                <a:spcPct val="90000"/>
              </a:lnSpc>
              <a:spcBef>
                <a:spcPts val="0"/>
              </a:spcBef>
              <a:spcAft>
                <a:spcPts val="0"/>
              </a:spcAft>
              <a:buSzPts val="3200"/>
              <a:buChar char="❏"/>
            </a:pPr>
            <a:r>
              <a:rPr lang="en-US"/>
              <a:t>Week 3 - Mechanics, Positioning &amp; Game Management</a:t>
            </a:r>
            <a:endParaRPr/>
          </a:p>
          <a:p>
            <a:pPr marL="0" lvl="0" indent="0" algn="l" rtl="0">
              <a:lnSpc>
                <a:spcPct val="90000"/>
              </a:lnSpc>
              <a:spcBef>
                <a:spcPts val="640"/>
              </a:spcBef>
              <a:spcAft>
                <a:spcPts val="0"/>
              </a:spcAft>
              <a:buClr>
                <a:schemeClr val="dk1"/>
              </a:buClr>
              <a:buSzPts val="1100"/>
              <a:buFont typeface="Arial"/>
              <a:buNone/>
            </a:pPr>
            <a:endParaRPr/>
          </a:p>
          <a:p>
            <a:pPr marL="0" lvl="0" indent="0" algn="l" rtl="0">
              <a:lnSpc>
                <a:spcPct val="90000"/>
              </a:lnSpc>
              <a:spcBef>
                <a:spcPts val="640"/>
              </a:spcBef>
              <a:spcAft>
                <a:spcPts val="0"/>
              </a:spcAft>
              <a:buClr>
                <a:schemeClr val="dk1"/>
              </a:buClr>
              <a:buSzPts val="1100"/>
              <a:buFont typeface="Arial"/>
              <a:buNone/>
            </a:pPr>
            <a:r>
              <a:rPr lang="en-US"/>
              <a:t>Test to be completed on-line thru US Lacrosse</a:t>
            </a: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Questions </a:t>
            </a:r>
            <a:endParaRPr/>
          </a:p>
        </p:txBody>
      </p:sp>
      <p:sp>
        <p:nvSpPr>
          <p:cNvPr id="548" name="Google Shape;548;p6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800"/>
              <a:buNone/>
            </a:pPr>
            <a:r>
              <a:rPr lang="en-US"/>
              <a:t>Personal vs Technical Fouls</a:t>
            </a:r>
            <a:endParaRPr/>
          </a:p>
        </p:txBody>
      </p:sp>
      <p:sp>
        <p:nvSpPr>
          <p:cNvPr id="555" name="Google Shape;555;p66"/>
          <p:cNvSpPr txBox="1">
            <a:spLocks noGrp="1"/>
          </p:cNvSpPr>
          <p:nvPr>
            <p:ph type="body" idx="1"/>
          </p:nvPr>
        </p:nvSpPr>
        <p:spPr>
          <a:xfrm>
            <a:off x="381000" y="1411553"/>
            <a:ext cx="41148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Personal Fouls</a:t>
            </a:r>
            <a:endParaRPr sz="2900"/>
          </a:p>
        </p:txBody>
      </p:sp>
      <p:sp>
        <p:nvSpPr>
          <p:cNvPr id="556" name="Google Shape;556;p66"/>
          <p:cNvSpPr txBox="1">
            <a:spLocks noGrp="1"/>
          </p:cNvSpPr>
          <p:nvPr>
            <p:ph type="body" idx="2"/>
          </p:nvPr>
        </p:nvSpPr>
        <p:spPr>
          <a:xfrm>
            <a:off x="380999" y="2174875"/>
            <a:ext cx="41148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More serious in Nature</a:t>
            </a:r>
            <a:endParaRPr sz="2700"/>
          </a:p>
          <a:p>
            <a:pPr marL="457200" lvl="0" indent="-400050" algn="l" rtl="0">
              <a:lnSpc>
                <a:spcPct val="90000"/>
              </a:lnSpc>
              <a:spcBef>
                <a:spcPts val="0"/>
              </a:spcBef>
              <a:spcAft>
                <a:spcPts val="0"/>
              </a:spcAft>
              <a:buSzPts val="2700"/>
              <a:buChar char="❏"/>
            </a:pPr>
            <a:r>
              <a:rPr lang="en-US" sz="2700"/>
              <a:t>Always serve penalty time</a:t>
            </a:r>
            <a:endParaRPr sz="2700"/>
          </a:p>
          <a:p>
            <a:pPr marL="457200" lvl="0" indent="-400050" algn="l" rtl="0">
              <a:lnSpc>
                <a:spcPct val="90000"/>
              </a:lnSpc>
              <a:spcBef>
                <a:spcPts val="0"/>
              </a:spcBef>
              <a:spcAft>
                <a:spcPts val="0"/>
              </a:spcAft>
              <a:buSzPts val="2700"/>
              <a:buChar char="❏"/>
            </a:pPr>
            <a:r>
              <a:rPr lang="en-US" sz="2700"/>
              <a:t>Can be 1-3 minutes</a:t>
            </a:r>
            <a:endParaRPr sz="2700"/>
          </a:p>
          <a:p>
            <a:pPr marL="457200" lvl="0" indent="-400050" algn="l" rtl="0">
              <a:lnSpc>
                <a:spcPct val="90000"/>
              </a:lnSpc>
              <a:spcBef>
                <a:spcPts val="0"/>
              </a:spcBef>
              <a:spcAft>
                <a:spcPts val="0"/>
              </a:spcAft>
              <a:buSzPts val="2700"/>
              <a:buChar char="❏"/>
            </a:pPr>
            <a:r>
              <a:rPr lang="en-US" sz="2700"/>
              <a:t>Can be locked in or releasable</a:t>
            </a:r>
            <a:endParaRPr sz="2700"/>
          </a:p>
          <a:p>
            <a:pPr marL="457200" lvl="0" indent="-400050" algn="l" rtl="0">
              <a:lnSpc>
                <a:spcPct val="90000"/>
              </a:lnSpc>
              <a:spcBef>
                <a:spcPts val="0"/>
              </a:spcBef>
              <a:spcAft>
                <a:spcPts val="0"/>
              </a:spcAft>
              <a:buSzPts val="2700"/>
              <a:buChar char="❏"/>
            </a:pPr>
            <a:r>
              <a:rPr lang="en-US" sz="2700"/>
              <a:t>Flag is thrown</a:t>
            </a:r>
            <a:endParaRPr sz="2700"/>
          </a:p>
          <a:p>
            <a:pPr marL="457200" lvl="0" indent="-400050" algn="l" rtl="0">
              <a:lnSpc>
                <a:spcPct val="90000"/>
              </a:lnSpc>
              <a:spcBef>
                <a:spcPts val="0"/>
              </a:spcBef>
              <a:spcAft>
                <a:spcPts val="0"/>
              </a:spcAft>
              <a:buSzPts val="2700"/>
              <a:buChar char="❏"/>
            </a:pPr>
            <a:r>
              <a:rPr lang="en-US" sz="2700"/>
              <a:t>5 minutes of Personal Fouls is a foul out</a:t>
            </a:r>
            <a:endParaRPr sz="2700"/>
          </a:p>
        </p:txBody>
      </p:sp>
      <p:sp>
        <p:nvSpPr>
          <p:cNvPr id="557" name="Google Shape;557;p66"/>
          <p:cNvSpPr txBox="1">
            <a:spLocks noGrp="1"/>
          </p:cNvSpPr>
          <p:nvPr>
            <p:ph type="body" idx="3"/>
          </p:nvPr>
        </p:nvSpPr>
        <p:spPr>
          <a:xfrm>
            <a:off x="4645981" y="1411553"/>
            <a:ext cx="41169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Technical Fouls</a:t>
            </a:r>
            <a:endParaRPr sz="2900"/>
          </a:p>
        </p:txBody>
      </p:sp>
      <p:sp>
        <p:nvSpPr>
          <p:cNvPr id="558" name="Google Shape;558;p66"/>
          <p:cNvSpPr txBox="1">
            <a:spLocks noGrp="1"/>
          </p:cNvSpPr>
          <p:nvPr>
            <p:ph type="body" idx="4"/>
          </p:nvPr>
        </p:nvSpPr>
        <p:spPr>
          <a:xfrm>
            <a:off x="4645026" y="2174875"/>
            <a:ext cx="41181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Less Severe</a:t>
            </a:r>
            <a:endParaRPr sz="2700"/>
          </a:p>
          <a:p>
            <a:pPr marL="457200" lvl="0" indent="-400050" algn="l" rtl="0">
              <a:lnSpc>
                <a:spcPct val="90000"/>
              </a:lnSpc>
              <a:spcBef>
                <a:spcPts val="0"/>
              </a:spcBef>
              <a:spcAft>
                <a:spcPts val="0"/>
              </a:spcAft>
              <a:buSzPts val="2700"/>
              <a:buChar char="❏"/>
            </a:pPr>
            <a:r>
              <a:rPr lang="en-US" sz="2700"/>
              <a:t>Advantage/Disadvantage</a:t>
            </a:r>
            <a:endParaRPr sz="2700"/>
          </a:p>
          <a:p>
            <a:pPr marL="457200" lvl="0" indent="-400050" algn="l" rtl="0">
              <a:lnSpc>
                <a:spcPct val="90000"/>
              </a:lnSpc>
              <a:spcBef>
                <a:spcPts val="0"/>
              </a:spcBef>
              <a:spcAft>
                <a:spcPts val="0"/>
              </a:spcAft>
              <a:buSzPts val="2700"/>
              <a:buChar char="❏"/>
            </a:pPr>
            <a:r>
              <a:rPr lang="en-US" sz="2700"/>
              <a:t>30 seconds penalty time or change of possession</a:t>
            </a:r>
            <a:endParaRPr sz="2700"/>
          </a:p>
          <a:p>
            <a:pPr marL="457200" lvl="0" indent="-400050" algn="l" rtl="0">
              <a:lnSpc>
                <a:spcPct val="90000"/>
              </a:lnSpc>
              <a:spcBef>
                <a:spcPts val="0"/>
              </a:spcBef>
              <a:spcAft>
                <a:spcPts val="0"/>
              </a:spcAft>
              <a:buSzPts val="2700"/>
              <a:buChar char="❏"/>
            </a:pPr>
            <a:r>
              <a:rPr lang="en-US" sz="2700"/>
              <a:t>Releasable</a:t>
            </a:r>
            <a:endParaRPr sz="2700"/>
          </a:p>
          <a:p>
            <a:pPr marL="457200" lvl="0" indent="-400050" algn="l" rtl="0">
              <a:lnSpc>
                <a:spcPct val="90000"/>
              </a:lnSpc>
              <a:spcBef>
                <a:spcPts val="0"/>
              </a:spcBef>
              <a:spcAft>
                <a:spcPts val="0"/>
              </a:spcAft>
              <a:buSzPts val="2700"/>
              <a:buChar char="❏"/>
            </a:pPr>
            <a:r>
              <a:rPr lang="en-US" sz="2700"/>
              <a:t>Flag or Play-ON</a:t>
            </a:r>
            <a:endParaRPr sz="27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565" name="Google Shape;565;p67"/>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566" name="Google Shape;566;p67"/>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Fouls</a:t>
            </a:r>
            <a:endParaRPr/>
          </a:p>
        </p:txBody>
      </p:sp>
      <p:sp>
        <p:nvSpPr>
          <p:cNvPr id="573" name="Google Shape;573;p6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Cross Check</a:t>
            </a:r>
            <a:endParaRPr/>
          </a:p>
          <a:p>
            <a:pPr marL="457200" lvl="0" indent="-431800" algn="l" rtl="0">
              <a:lnSpc>
                <a:spcPct val="90000"/>
              </a:lnSpc>
              <a:spcBef>
                <a:spcPts val="0"/>
              </a:spcBef>
              <a:spcAft>
                <a:spcPts val="0"/>
              </a:spcAft>
              <a:buSzPts val="3200"/>
              <a:buChar char="❏"/>
            </a:pPr>
            <a:r>
              <a:rPr lang="en-US"/>
              <a:t>Illegal Body Check</a:t>
            </a:r>
            <a:endParaRPr/>
          </a:p>
          <a:p>
            <a:pPr marL="457200" lvl="0" indent="-431800" algn="l" rtl="0">
              <a:lnSpc>
                <a:spcPct val="90000"/>
              </a:lnSpc>
              <a:spcBef>
                <a:spcPts val="0"/>
              </a:spcBef>
              <a:spcAft>
                <a:spcPts val="0"/>
              </a:spcAft>
              <a:buSzPts val="3200"/>
              <a:buChar char="❏"/>
            </a:pPr>
            <a:r>
              <a:rPr lang="en-US"/>
              <a:t>Targeting Head/Neck</a:t>
            </a:r>
            <a:endParaRPr/>
          </a:p>
          <a:p>
            <a:pPr marL="457200" lvl="0" indent="-431800" algn="l" rtl="0">
              <a:lnSpc>
                <a:spcPct val="90000"/>
              </a:lnSpc>
              <a:spcBef>
                <a:spcPts val="0"/>
              </a:spcBef>
              <a:spcAft>
                <a:spcPts val="0"/>
              </a:spcAft>
              <a:buSzPts val="3200"/>
              <a:buChar char="❏"/>
            </a:pPr>
            <a:r>
              <a:rPr lang="en-US"/>
              <a:t>Slashing</a:t>
            </a:r>
            <a:endParaRPr/>
          </a:p>
          <a:p>
            <a:pPr marL="457200" lvl="0" indent="-431800" algn="l" rtl="0">
              <a:lnSpc>
                <a:spcPct val="90000"/>
              </a:lnSpc>
              <a:spcBef>
                <a:spcPts val="0"/>
              </a:spcBef>
              <a:spcAft>
                <a:spcPts val="0"/>
              </a:spcAft>
              <a:buSzPts val="3200"/>
              <a:buChar char="❏"/>
            </a:pPr>
            <a:r>
              <a:rPr lang="en-US"/>
              <a:t>Tripping</a:t>
            </a:r>
            <a:endParaRPr/>
          </a:p>
          <a:p>
            <a:pPr marL="457200" lvl="0" indent="-431800" algn="l" rtl="0">
              <a:lnSpc>
                <a:spcPct val="90000"/>
              </a:lnSpc>
              <a:spcBef>
                <a:spcPts val="0"/>
              </a:spcBef>
              <a:spcAft>
                <a:spcPts val="0"/>
              </a:spcAft>
              <a:buSzPts val="3200"/>
              <a:buChar char="❏"/>
            </a:pPr>
            <a:r>
              <a:rPr lang="en-US"/>
              <a:t>Unnecessary Roughness</a:t>
            </a:r>
            <a:endParaRPr/>
          </a:p>
          <a:p>
            <a:pPr marL="457200" lvl="0" indent="-431800" algn="l" rtl="0">
              <a:lnSpc>
                <a:spcPct val="90000"/>
              </a:lnSpc>
              <a:spcBef>
                <a:spcPts val="0"/>
              </a:spcBef>
              <a:spcAft>
                <a:spcPts val="0"/>
              </a:spcAft>
              <a:buSzPts val="3200"/>
              <a:buChar char="❏"/>
            </a:pPr>
            <a:r>
              <a:rPr lang="en-US"/>
              <a:t>Unsportsmanlike Conduct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Cross Check</a:t>
            </a:r>
            <a:endParaRPr/>
          </a:p>
        </p:txBody>
      </p:sp>
      <p:sp>
        <p:nvSpPr>
          <p:cNvPr id="580" name="Google Shape;580;p69"/>
          <p:cNvSpPr txBox="1">
            <a:spLocks noGrp="1"/>
          </p:cNvSpPr>
          <p:nvPr>
            <p:ph type="body" idx="1"/>
          </p:nvPr>
        </p:nvSpPr>
        <p:spPr>
          <a:xfrm>
            <a:off x="71563" y="4961050"/>
            <a:ext cx="6969300" cy="97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Hands apart, thrusting or arms extended</a:t>
            </a:r>
            <a:endParaRPr/>
          </a:p>
        </p:txBody>
      </p:sp>
      <p:pic>
        <p:nvPicPr>
          <p:cNvPr id="581" name="Google Shape;581;p69">
            <a:hlinkClick r:id="rId3"/>
          </p:cNvPr>
          <p:cNvPicPr preferRelativeResize="0"/>
          <p:nvPr/>
        </p:nvPicPr>
        <p:blipFill rotWithShape="1">
          <a:blip r:embed="rId4">
            <a:alphaModFix/>
          </a:blip>
          <a:srcRect/>
          <a:stretch/>
        </p:blipFill>
        <p:spPr>
          <a:xfrm>
            <a:off x="1018288" y="929063"/>
            <a:ext cx="7107427" cy="39979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588" name="Google Shape;588;p70"/>
          <p:cNvSpPr txBox="1">
            <a:spLocks noGrp="1"/>
          </p:cNvSpPr>
          <p:nvPr>
            <p:ph type="body" idx="1"/>
          </p:nvPr>
        </p:nvSpPr>
        <p:spPr>
          <a:xfrm>
            <a:off x="209125" y="1258175"/>
            <a:ext cx="8382000" cy="30561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Body-checking player w/out ball or not within 5 yards of loose ball</a:t>
            </a:r>
            <a:endParaRPr/>
          </a:p>
          <a:p>
            <a:pPr marL="457200" lvl="0" indent="-431800" algn="l" rtl="0">
              <a:lnSpc>
                <a:spcPct val="90000"/>
              </a:lnSpc>
              <a:spcBef>
                <a:spcPts val="0"/>
              </a:spcBef>
              <a:spcAft>
                <a:spcPts val="0"/>
              </a:spcAft>
              <a:buSzPts val="3200"/>
              <a:buChar char="❏"/>
            </a:pPr>
            <a:r>
              <a:rPr lang="en-US"/>
              <a:t>From the rear or below the waist</a:t>
            </a:r>
            <a:endParaRPr/>
          </a:p>
          <a:p>
            <a:pPr marL="457200" lvl="0" indent="-431800" algn="l" rtl="0">
              <a:lnSpc>
                <a:spcPct val="90000"/>
              </a:lnSpc>
              <a:spcBef>
                <a:spcPts val="0"/>
              </a:spcBef>
              <a:spcAft>
                <a:spcPts val="0"/>
              </a:spcAft>
              <a:buSzPts val="3200"/>
              <a:buChar char="❏"/>
            </a:pPr>
            <a:r>
              <a:rPr lang="en-US"/>
              <a:t>Player is on ground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a:t>Defenseless or Head/Neck - Increased penalty time</a:t>
            </a:r>
            <a:endParaRPr b="1"/>
          </a:p>
          <a:p>
            <a:pPr marL="457200" lvl="0" indent="-431800" algn="l" rtl="0">
              <a:lnSpc>
                <a:spcPct val="90000"/>
              </a:lnSpc>
              <a:spcBef>
                <a:spcPts val="640"/>
              </a:spcBef>
              <a:spcAft>
                <a:spcPts val="0"/>
              </a:spcAft>
              <a:buSzPts val="3200"/>
              <a:buChar char="❏"/>
            </a:pPr>
            <a:r>
              <a:rPr lang="en-US"/>
              <a:t>Blindsided, head turned away</a:t>
            </a:r>
            <a:endParaRPr/>
          </a:p>
          <a:p>
            <a:pPr marL="457200" lvl="0" indent="-431800" algn="l" rtl="0">
              <a:lnSpc>
                <a:spcPct val="90000"/>
              </a:lnSpc>
              <a:spcBef>
                <a:spcPts val="0"/>
              </a:spcBef>
              <a:spcAft>
                <a:spcPts val="0"/>
              </a:spcAft>
              <a:buSzPts val="3200"/>
              <a:buChar char="❏"/>
            </a:pPr>
            <a:r>
              <a:rPr lang="en-US"/>
              <a:t>Blows to head or neck even on follow through</a:t>
            </a:r>
            <a:endParaRPr/>
          </a:p>
          <a:p>
            <a:pPr marL="0" lvl="0" indent="0" algn="l" rtl="0">
              <a:lnSpc>
                <a:spcPct val="90000"/>
              </a:lnSpc>
              <a:spcBef>
                <a:spcPts val="640"/>
              </a:spcBef>
              <a:spcAft>
                <a:spcPts val="0"/>
              </a:spcAft>
              <a:buSzPts val="3200"/>
              <a:buNone/>
            </a:pPr>
            <a:endParaRPr/>
          </a:p>
        </p:txBody>
      </p:sp>
      <p:pic>
        <p:nvPicPr>
          <p:cNvPr id="589" name="Google Shape;589;p70"/>
          <p:cNvPicPr preferRelativeResize="0"/>
          <p:nvPr/>
        </p:nvPicPr>
        <p:blipFill rotWithShape="1">
          <a:blip r:embed="rId3">
            <a:alphaModFix/>
          </a:blip>
          <a:srcRect/>
          <a:stretch/>
        </p:blipFill>
        <p:spPr>
          <a:xfrm>
            <a:off x="6941151" y="1807526"/>
            <a:ext cx="1537600" cy="1799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1"/>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Illegal Body Check/Defense Player</a:t>
            </a:r>
            <a:endParaRPr/>
          </a:p>
        </p:txBody>
      </p:sp>
      <p:sp>
        <p:nvSpPr>
          <p:cNvPr id="596" name="Google Shape;596;p71"/>
          <p:cNvSpPr txBox="1">
            <a:spLocks noGrp="1"/>
          </p:cNvSpPr>
          <p:nvPr>
            <p:ph type="body" idx="1"/>
          </p:nvPr>
        </p:nvSpPr>
        <p:spPr>
          <a:xfrm>
            <a:off x="381000" y="1412875"/>
            <a:ext cx="8382000" cy="48861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r>
              <a:rPr lang="en-US"/>
              <a:t>Illegal Body Check - Contact to the Head</a:t>
            </a:r>
            <a:endParaRPr/>
          </a:p>
          <a:p>
            <a:pPr marL="457200" lvl="0" indent="-431800" algn="l" rtl="0">
              <a:spcBef>
                <a:spcPts val="640"/>
              </a:spcBef>
              <a:spcAft>
                <a:spcPts val="0"/>
              </a:spcAft>
              <a:buSzPts val="3200"/>
              <a:buChar char="•"/>
            </a:pPr>
            <a:r>
              <a:rPr lang="en-US"/>
              <a:t>1 Minute Non Releasable - Indirect Contact to Head</a:t>
            </a:r>
            <a:endParaRPr/>
          </a:p>
          <a:p>
            <a:pPr marL="457200" lvl="0" indent="-431800" algn="l" rtl="0">
              <a:spcBef>
                <a:spcPts val="0"/>
              </a:spcBef>
              <a:spcAft>
                <a:spcPts val="0"/>
              </a:spcAft>
              <a:buSzPts val="3200"/>
              <a:buChar char="•"/>
            </a:pPr>
            <a:r>
              <a:rPr lang="en-US"/>
              <a:t>2 Minutes Non Releasable - Direct Contact to the Head</a:t>
            </a:r>
            <a:endParaRPr/>
          </a:p>
          <a:p>
            <a:pPr marL="457200" lvl="0" indent="-431800" algn="l" rtl="0">
              <a:spcBef>
                <a:spcPts val="0"/>
              </a:spcBef>
              <a:spcAft>
                <a:spcPts val="0"/>
              </a:spcAft>
              <a:buSzPts val="3200"/>
              <a:buChar char="•"/>
            </a:pPr>
            <a:r>
              <a:rPr lang="en-US"/>
              <a:t>3 Minutes Non Releasable or Possible Ejection - Violent or excessive contact to the Head</a:t>
            </a:r>
            <a:endParaRPr/>
          </a:p>
          <a:p>
            <a:pPr marL="457200" lvl="0" indent="0" algn="ctr" rtl="0">
              <a:spcBef>
                <a:spcPts val="640"/>
              </a:spcBef>
              <a:spcAft>
                <a:spcPts val="0"/>
              </a:spcAft>
              <a:buNone/>
            </a:pPr>
            <a:endParaRPr sz="900"/>
          </a:p>
          <a:p>
            <a:pPr marL="0" lvl="0" indent="0" algn="ctr" rtl="0">
              <a:spcBef>
                <a:spcPts val="640"/>
              </a:spcBef>
              <a:spcAft>
                <a:spcPts val="0"/>
              </a:spcAft>
              <a:buNone/>
            </a:pPr>
            <a:r>
              <a:rPr lang="en-US" i="1"/>
              <a:t>Hitting a defenseless player is 2 minutes non releasable </a:t>
            </a:r>
            <a:endParaRPr i="1"/>
          </a:p>
          <a:p>
            <a:pPr marL="457200" lvl="0" indent="0" algn="l" rtl="0">
              <a:spcBef>
                <a:spcPts val="640"/>
              </a:spcBef>
              <a:spcAft>
                <a:spcPts val="0"/>
              </a:spcAft>
              <a:buNone/>
            </a:pPr>
            <a:r>
              <a:rPr lang="en-US"/>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603" name="Google Shape;603;p7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604" name="Google Shape;604;p72">
            <a:hlinkClick r:id="rId3"/>
          </p:cNvPr>
          <p:cNvPicPr preferRelativeResize="0"/>
          <p:nvPr/>
        </p:nvPicPr>
        <p:blipFill rotWithShape="1">
          <a:blip r:embed="rId4">
            <a:alphaModFix/>
          </a:blip>
          <a:srcRect/>
          <a:stretch/>
        </p:blipFill>
        <p:spPr>
          <a:xfrm>
            <a:off x="554250" y="1177725"/>
            <a:ext cx="8018250" cy="451027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pic>
        <p:nvPicPr>
          <p:cNvPr id="611" name="Google Shape;611;p73">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Fouls</a:t>
            </a:r>
            <a:endParaRPr/>
          </a:p>
        </p:txBody>
      </p:sp>
      <p:sp>
        <p:nvSpPr>
          <p:cNvPr id="102" name="Google Shape;102;p2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Cross Check</a:t>
            </a:r>
            <a:endParaRPr/>
          </a:p>
          <a:p>
            <a:pPr marL="457200" lvl="0" indent="-431800" algn="l" rtl="0">
              <a:lnSpc>
                <a:spcPct val="90000"/>
              </a:lnSpc>
              <a:spcBef>
                <a:spcPts val="0"/>
              </a:spcBef>
              <a:spcAft>
                <a:spcPts val="0"/>
              </a:spcAft>
              <a:buSzPts val="3200"/>
              <a:buChar char="❏"/>
            </a:pPr>
            <a:r>
              <a:rPr lang="en-US"/>
              <a:t>Illegal Body Check</a:t>
            </a:r>
            <a:endParaRPr/>
          </a:p>
          <a:p>
            <a:pPr marL="457200" lvl="0" indent="-431800" algn="l" rtl="0">
              <a:lnSpc>
                <a:spcPct val="90000"/>
              </a:lnSpc>
              <a:spcBef>
                <a:spcPts val="0"/>
              </a:spcBef>
              <a:spcAft>
                <a:spcPts val="0"/>
              </a:spcAft>
              <a:buSzPts val="3200"/>
              <a:buChar char="❏"/>
            </a:pPr>
            <a:r>
              <a:rPr lang="en-US"/>
              <a:t>Targeting Head/Neck</a:t>
            </a:r>
            <a:endParaRPr/>
          </a:p>
          <a:p>
            <a:pPr marL="457200" lvl="0" indent="-431800" algn="l" rtl="0">
              <a:lnSpc>
                <a:spcPct val="90000"/>
              </a:lnSpc>
              <a:spcBef>
                <a:spcPts val="0"/>
              </a:spcBef>
              <a:spcAft>
                <a:spcPts val="0"/>
              </a:spcAft>
              <a:buSzPts val="3200"/>
              <a:buChar char="❏"/>
            </a:pPr>
            <a:r>
              <a:rPr lang="en-US"/>
              <a:t>Slashing</a:t>
            </a:r>
            <a:endParaRPr/>
          </a:p>
          <a:p>
            <a:pPr marL="457200" lvl="0" indent="-431800" algn="l" rtl="0">
              <a:lnSpc>
                <a:spcPct val="90000"/>
              </a:lnSpc>
              <a:spcBef>
                <a:spcPts val="0"/>
              </a:spcBef>
              <a:spcAft>
                <a:spcPts val="0"/>
              </a:spcAft>
              <a:buSzPts val="3200"/>
              <a:buChar char="❏"/>
            </a:pPr>
            <a:r>
              <a:rPr lang="en-US"/>
              <a:t>Tripping</a:t>
            </a:r>
            <a:endParaRPr/>
          </a:p>
          <a:p>
            <a:pPr marL="457200" lvl="0" indent="-431800" algn="l" rtl="0">
              <a:lnSpc>
                <a:spcPct val="90000"/>
              </a:lnSpc>
              <a:spcBef>
                <a:spcPts val="0"/>
              </a:spcBef>
              <a:spcAft>
                <a:spcPts val="0"/>
              </a:spcAft>
              <a:buSzPts val="3200"/>
              <a:buChar char="❏"/>
            </a:pPr>
            <a:r>
              <a:rPr lang="en-US"/>
              <a:t>Unnecessary Roughness</a:t>
            </a:r>
            <a:endParaRPr/>
          </a:p>
          <a:p>
            <a:pPr marL="457200" lvl="0" indent="-431800" algn="l" rtl="0">
              <a:lnSpc>
                <a:spcPct val="90000"/>
              </a:lnSpc>
              <a:spcBef>
                <a:spcPts val="0"/>
              </a:spcBef>
              <a:spcAft>
                <a:spcPts val="0"/>
              </a:spcAft>
              <a:buSzPts val="3200"/>
              <a:buChar char="❏"/>
            </a:pPr>
            <a:r>
              <a:rPr lang="en-US"/>
              <a:t>Unsportsmanlike Conduct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Cross - 2 minutes locked</a:t>
            </a:r>
            <a:endParaRPr/>
          </a:p>
        </p:txBody>
      </p:sp>
      <p:sp>
        <p:nvSpPr>
          <p:cNvPr id="618" name="Google Shape;618;p7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Deep Pocket</a:t>
            </a:r>
            <a:endParaRPr/>
          </a:p>
          <a:p>
            <a:pPr marL="457200" lvl="0" indent="-431800" algn="l" rtl="0">
              <a:lnSpc>
                <a:spcPct val="90000"/>
              </a:lnSpc>
              <a:spcBef>
                <a:spcPts val="0"/>
              </a:spcBef>
              <a:spcAft>
                <a:spcPts val="0"/>
              </a:spcAft>
              <a:buSzPts val="3200"/>
              <a:buChar char="❏"/>
            </a:pPr>
            <a:r>
              <a:rPr lang="en-US"/>
              <a:t>Pinched Head</a:t>
            </a:r>
            <a:endParaRPr/>
          </a:p>
          <a:p>
            <a:pPr marL="457200" lvl="0" indent="-431800" algn="l" rtl="0">
              <a:lnSpc>
                <a:spcPct val="90000"/>
              </a:lnSpc>
              <a:spcBef>
                <a:spcPts val="0"/>
              </a:spcBef>
              <a:spcAft>
                <a:spcPts val="0"/>
              </a:spcAft>
              <a:buSzPts val="3200"/>
              <a:buChar char="❏"/>
            </a:pPr>
            <a:r>
              <a:rPr lang="en-US"/>
              <a:t>Doesn’t meet measurements requirements</a:t>
            </a:r>
            <a:endParaRPr/>
          </a:p>
          <a:p>
            <a:pPr marL="457200" lvl="0" indent="-431800" algn="l" rtl="0">
              <a:lnSpc>
                <a:spcPct val="90000"/>
              </a:lnSpc>
              <a:spcBef>
                <a:spcPts val="0"/>
              </a:spcBef>
              <a:spcAft>
                <a:spcPts val="0"/>
              </a:spcAft>
              <a:buSzPts val="3200"/>
              <a:buChar char="❏"/>
            </a:pPr>
            <a:r>
              <a:rPr lang="en-US"/>
              <a:t>“4 inch” shooting strings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Butt end and long strings can be fixed  </a:t>
            </a:r>
            <a:endParaRPr i="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Slashing </a:t>
            </a:r>
            <a:endParaRPr/>
          </a:p>
        </p:txBody>
      </p:sp>
      <p:sp>
        <p:nvSpPr>
          <p:cNvPr id="625" name="Google Shape;625;p7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Swinging a crosse at an opponent’s cross</a:t>
            </a:r>
            <a:endParaRPr/>
          </a:p>
          <a:p>
            <a:pPr marL="0" lvl="0" indent="0" algn="l" rtl="0">
              <a:lnSpc>
                <a:spcPct val="90000"/>
              </a:lnSpc>
              <a:spcBef>
                <a:spcPts val="640"/>
              </a:spcBef>
              <a:spcAft>
                <a:spcPts val="0"/>
              </a:spcAft>
              <a:buSzPts val="3200"/>
              <a:buNone/>
            </a:pPr>
            <a:r>
              <a:rPr lang="en-US"/>
              <a:t>or body with deliberate viciousness or</a:t>
            </a:r>
            <a:endParaRPr/>
          </a:p>
          <a:p>
            <a:pPr marL="0" lvl="0" indent="0" algn="l" rtl="0">
              <a:lnSpc>
                <a:spcPct val="90000"/>
              </a:lnSpc>
              <a:spcBef>
                <a:spcPts val="640"/>
              </a:spcBef>
              <a:spcAft>
                <a:spcPts val="0"/>
              </a:spcAft>
              <a:buSzPts val="3200"/>
              <a:buNone/>
            </a:pPr>
            <a:r>
              <a:rPr lang="en-US"/>
              <a:t>reckless abandon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Striking an opponent’s body</a:t>
            </a:r>
            <a:endParaRPr/>
          </a:p>
        </p:txBody>
      </p:sp>
      <p:pic>
        <p:nvPicPr>
          <p:cNvPr id="626" name="Google Shape;626;p75"/>
          <p:cNvPicPr preferRelativeResize="0"/>
          <p:nvPr/>
        </p:nvPicPr>
        <p:blipFill rotWithShape="1">
          <a:blip r:embed="rId3">
            <a:alphaModFix/>
          </a:blip>
          <a:srcRect/>
          <a:stretch/>
        </p:blipFill>
        <p:spPr>
          <a:xfrm>
            <a:off x="7216675" y="115225"/>
            <a:ext cx="1828800" cy="2476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 1-3 minutes</a:t>
            </a:r>
            <a:endParaRPr/>
          </a:p>
        </p:txBody>
      </p:sp>
      <p:pic>
        <p:nvPicPr>
          <p:cNvPr id="633" name="Google Shape;633;p76">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Tripping: 1-3 minutes	</a:t>
            </a:r>
            <a:endParaRPr/>
          </a:p>
        </p:txBody>
      </p:sp>
      <p:sp>
        <p:nvSpPr>
          <p:cNvPr id="640" name="Google Shape;640;p7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641" name="Google Shape;641;p77"/>
          <p:cNvPicPr preferRelativeResize="0"/>
          <p:nvPr/>
        </p:nvPicPr>
        <p:blipFill rotWithShape="1">
          <a:blip r:embed="rId3">
            <a:alphaModFix/>
          </a:blip>
          <a:srcRect/>
          <a:stretch/>
        </p:blipFill>
        <p:spPr>
          <a:xfrm>
            <a:off x="7621500" y="0"/>
            <a:ext cx="1437775" cy="2005800"/>
          </a:xfrm>
          <a:prstGeom prst="rect">
            <a:avLst/>
          </a:prstGeom>
          <a:noFill/>
          <a:ln>
            <a:noFill/>
          </a:ln>
        </p:spPr>
      </p:pic>
      <p:pic>
        <p:nvPicPr>
          <p:cNvPr id="642" name="Google Shape;642;p77">
            <a:hlinkClick r:id="rId4"/>
          </p:cNvPr>
          <p:cNvPicPr preferRelativeResize="0"/>
          <p:nvPr/>
        </p:nvPicPr>
        <p:blipFill rotWithShape="1">
          <a:blip r:embed="rId5">
            <a:alphaModFix/>
          </a:blip>
          <a:srcRect/>
          <a:stretch/>
        </p:blipFill>
        <p:spPr>
          <a:xfrm>
            <a:off x="152425" y="1412875"/>
            <a:ext cx="7602998" cy="427667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649" name="Google Shape;649;p7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Excessively violent push or hold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Deliberately running through screen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Avoidable contact that is deliberate and excessively violent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Check with gloved hand that’s not a punch</a:t>
            </a:r>
            <a:endParaRPr/>
          </a:p>
        </p:txBody>
      </p:sp>
      <p:pic>
        <p:nvPicPr>
          <p:cNvPr id="650" name="Google Shape;650;p78"/>
          <p:cNvPicPr preferRelativeResize="0"/>
          <p:nvPr/>
        </p:nvPicPr>
        <p:blipFill rotWithShape="1">
          <a:blip r:embed="rId3">
            <a:alphaModFix/>
          </a:blip>
          <a:srcRect/>
          <a:stretch/>
        </p:blipFill>
        <p:spPr>
          <a:xfrm>
            <a:off x="6591300" y="304325"/>
            <a:ext cx="2552700" cy="27813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657" name="Google Shape;657;p7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658" name="Google Shape;658;p79">
            <a:hlinkClick r:id="rId3"/>
          </p:cNvPr>
          <p:cNvPicPr preferRelativeResize="0"/>
          <p:nvPr/>
        </p:nvPicPr>
        <p:blipFill rotWithShape="1">
          <a:blip r:embed="rId4">
            <a:alphaModFix/>
          </a:blip>
          <a:srcRect/>
          <a:stretch/>
        </p:blipFill>
        <p:spPr>
          <a:xfrm>
            <a:off x="165800" y="1053693"/>
            <a:ext cx="8232576" cy="463082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8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665" name="Google Shape;665;p80"/>
          <p:cNvSpPr txBox="1">
            <a:spLocks noGrp="1"/>
          </p:cNvSpPr>
          <p:nvPr>
            <p:ph type="body" idx="1"/>
          </p:nvPr>
        </p:nvSpPr>
        <p:spPr>
          <a:xfrm>
            <a:off x="381000" y="1412875"/>
            <a:ext cx="8382000" cy="4194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AutoNum type="arabicPeriod"/>
            </a:pPr>
            <a:r>
              <a:rPr lang="en-US"/>
              <a:t>Enter in an argument w/ an official</a:t>
            </a:r>
            <a:endParaRPr/>
          </a:p>
          <a:p>
            <a:pPr marL="457200" lvl="0" indent="-431800" algn="l" rtl="0">
              <a:lnSpc>
                <a:spcPct val="90000"/>
              </a:lnSpc>
              <a:spcBef>
                <a:spcPts val="0"/>
              </a:spcBef>
              <a:spcAft>
                <a:spcPts val="0"/>
              </a:spcAft>
              <a:buSzPts val="3200"/>
              <a:buAutoNum type="arabicPeriod"/>
            </a:pPr>
            <a:r>
              <a:rPr lang="en-US"/>
              <a:t>Threatening, profane or obscene language</a:t>
            </a:r>
            <a:endParaRPr/>
          </a:p>
          <a:p>
            <a:pPr marL="457200" lvl="0" indent="-431800" algn="l" rtl="0">
              <a:lnSpc>
                <a:spcPct val="90000"/>
              </a:lnSpc>
              <a:spcBef>
                <a:spcPts val="0"/>
              </a:spcBef>
              <a:spcAft>
                <a:spcPts val="0"/>
              </a:spcAft>
              <a:buSzPts val="3200"/>
              <a:buAutoNum type="arabicPeriod"/>
            </a:pPr>
            <a:r>
              <a:rPr lang="en-US"/>
              <a:t>Deliberately uses fingers on faceoff</a:t>
            </a:r>
            <a:endParaRPr/>
          </a:p>
          <a:p>
            <a:pPr marL="0" lvl="0" indent="0" algn="l" rtl="0">
              <a:lnSpc>
                <a:spcPct val="90000"/>
              </a:lnSpc>
              <a:spcBef>
                <a:spcPts val="640"/>
              </a:spcBef>
              <a:spcAft>
                <a:spcPts val="0"/>
              </a:spcAft>
              <a:buSzPts val="3200"/>
              <a:buNone/>
            </a:pPr>
            <a:r>
              <a:rPr lang="en-US" i="1"/>
              <a:t>All are 1-3 minute locked in fouls</a:t>
            </a:r>
            <a:endParaRPr i="1"/>
          </a:p>
          <a:p>
            <a:pPr marL="0" lvl="0" indent="0" algn="l" rtl="0">
              <a:lnSpc>
                <a:spcPct val="90000"/>
              </a:lnSpc>
              <a:spcBef>
                <a:spcPts val="640"/>
              </a:spcBef>
              <a:spcAft>
                <a:spcPts val="0"/>
              </a:spcAft>
              <a:buSzPts val="3200"/>
              <a:buNone/>
            </a:pPr>
            <a:endParaRPr i="1"/>
          </a:p>
          <a:p>
            <a:pPr marL="457200" lvl="0" indent="-431800" algn="l" rtl="0">
              <a:lnSpc>
                <a:spcPct val="90000"/>
              </a:lnSpc>
              <a:spcBef>
                <a:spcPts val="640"/>
              </a:spcBef>
              <a:spcAft>
                <a:spcPts val="0"/>
              </a:spcAft>
              <a:buSzPts val="3200"/>
              <a:buAutoNum type="arabicPeriod"/>
            </a:pPr>
            <a:r>
              <a:rPr lang="en-US"/>
              <a:t>Repeatedly commits same tech. foul</a:t>
            </a:r>
            <a:endParaRPr/>
          </a:p>
          <a:p>
            <a:pPr marL="457200" lvl="0" indent="-431800" algn="l" rtl="0">
              <a:lnSpc>
                <a:spcPct val="90000"/>
              </a:lnSpc>
              <a:spcBef>
                <a:spcPts val="0"/>
              </a:spcBef>
              <a:spcAft>
                <a:spcPts val="0"/>
              </a:spcAft>
              <a:buSzPts val="3200"/>
              <a:buAutoNum type="arabicPeriod"/>
            </a:pPr>
            <a:r>
              <a:rPr lang="en-US"/>
              <a:t>Failure to return to field</a:t>
            </a:r>
            <a:endParaRPr/>
          </a:p>
          <a:p>
            <a:pPr marL="457200" lvl="0" indent="-431800" algn="l" rtl="0">
              <a:lnSpc>
                <a:spcPct val="90000"/>
              </a:lnSpc>
              <a:spcBef>
                <a:spcPts val="0"/>
              </a:spcBef>
              <a:spcAft>
                <a:spcPts val="0"/>
              </a:spcAft>
              <a:buSzPts val="3200"/>
              <a:buAutoNum type="arabicPeriod"/>
            </a:pPr>
            <a:r>
              <a:rPr lang="en-US"/>
              <a:t>Deliberately failing to comply w/sub rules</a:t>
            </a:r>
            <a:endParaRPr/>
          </a:p>
        </p:txBody>
      </p:sp>
      <p:pic>
        <p:nvPicPr>
          <p:cNvPr id="666" name="Google Shape;666;p80"/>
          <p:cNvPicPr preferRelativeResize="0"/>
          <p:nvPr/>
        </p:nvPicPr>
        <p:blipFill rotWithShape="1">
          <a:blip r:embed="rId3">
            <a:alphaModFix/>
          </a:blip>
          <a:srcRect/>
          <a:stretch/>
        </p:blipFill>
        <p:spPr>
          <a:xfrm>
            <a:off x="6525150" y="2735975"/>
            <a:ext cx="2618850" cy="11563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8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673" name="Google Shape;673;p8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674" name="Google Shape;674;p81" descr="The Ref makes a bad call and gets it.    By CrackaJack2011">
            <a:hlinkClick r:id="rId3"/>
          </p:cNvPr>
          <p:cNvPicPr preferRelativeResize="0"/>
          <p:nvPr/>
        </p:nvPicPr>
        <p:blipFill rotWithShape="1">
          <a:blip r:embed="rId4">
            <a:alphaModFix/>
          </a:blip>
          <a:srcRect/>
          <a:stretch/>
        </p:blipFill>
        <p:spPr>
          <a:xfrm>
            <a:off x="1552550" y="1164413"/>
            <a:ext cx="6038900" cy="45291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8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Ejection</a:t>
            </a:r>
            <a:endParaRPr/>
          </a:p>
        </p:txBody>
      </p:sp>
      <p:sp>
        <p:nvSpPr>
          <p:cNvPr id="681" name="Google Shape;681;p8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Fighting - striking or attempting to strike opponent</a:t>
            </a:r>
            <a:endParaRPr/>
          </a:p>
          <a:p>
            <a:pPr marL="457200" lvl="0" indent="-431800" algn="l" rtl="0">
              <a:lnSpc>
                <a:spcPct val="90000"/>
              </a:lnSpc>
              <a:spcBef>
                <a:spcPts val="0"/>
              </a:spcBef>
              <a:spcAft>
                <a:spcPts val="0"/>
              </a:spcAft>
              <a:buSzPts val="3200"/>
              <a:buChar char="❏"/>
            </a:pPr>
            <a:r>
              <a:rPr lang="en-US"/>
              <a:t>Leaving Bench During fight</a:t>
            </a:r>
            <a:endParaRPr/>
          </a:p>
          <a:p>
            <a:pPr marL="457200" lvl="0" indent="-431800" algn="l" rtl="0">
              <a:lnSpc>
                <a:spcPct val="90000"/>
              </a:lnSpc>
              <a:spcBef>
                <a:spcPts val="0"/>
              </a:spcBef>
              <a:spcAft>
                <a:spcPts val="0"/>
              </a:spcAft>
              <a:buSzPts val="3200"/>
              <a:buChar char="❏"/>
            </a:pPr>
            <a:r>
              <a:rPr lang="en-US"/>
              <a:t>Flagrant Misconduct</a:t>
            </a:r>
            <a:endParaRPr/>
          </a:p>
          <a:p>
            <a:pPr marL="457200" lvl="0" indent="-431800" algn="l" rtl="0">
              <a:lnSpc>
                <a:spcPct val="90000"/>
              </a:lnSpc>
              <a:spcBef>
                <a:spcPts val="0"/>
              </a:spcBef>
              <a:spcAft>
                <a:spcPts val="0"/>
              </a:spcAft>
              <a:buSzPts val="3200"/>
              <a:buChar char="❏"/>
            </a:pPr>
            <a:r>
              <a:rPr lang="en-US"/>
              <a:t>Second non-releasable  unsportsmanlike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8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Technical Fouls</a:t>
            </a:r>
            <a:endParaRPr/>
          </a:p>
        </p:txBody>
      </p:sp>
      <p:sp>
        <p:nvSpPr>
          <p:cNvPr id="688" name="Google Shape;688;p8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Play-On, Flag Down or Immediate Whistle and Turnover</a:t>
            </a:r>
            <a:endParaRPr/>
          </a:p>
          <a:p>
            <a:pPr marL="0" lvl="0" indent="0" algn="l" rtl="0">
              <a:lnSpc>
                <a:spcPct val="90000"/>
              </a:lnSpc>
              <a:spcBef>
                <a:spcPts val="640"/>
              </a:spcBef>
              <a:spcAft>
                <a:spcPts val="0"/>
              </a:spcAft>
              <a:buSzPts val="3200"/>
              <a:buNone/>
            </a:pPr>
            <a:endParaRPr/>
          </a:p>
          <a:p>
            <a:pPr marL="457200" lvl="0" indent="-431800" algn="l" rtl="0">
              <a:lnSpc>
                <a:spcPct val="90000"/>
              </a:lnSpc>
              <a:spcBef>
                <a:spcPts val="640"/>
              </a:spcBef>
              <a:spcAft>
                <a:spcPts val="0"/>
              </a:spcAft>
              <a:buSzPts val="3200"/>
              <a:buChar char="❏"/>
            </a:pPr>
            <a:r>
              <a:rPr lang="en-US"/>
              <a:t>Crease/GK Interference</a:t>
            </a:r>
            <a:endParaRPr/>
          </a:p>
          <a:p>
            <a:pPr marL="457200" lvl="0" indent="-431800" algn="l" rtl="0">
              <a:lnSpc>
                <a:spcPct val="90000"/>
              </a:lnSpc>
              <a:spcBef>
                <a:spcPts val="0"/>
              </a:spcBef>
              <a:spcAft>
                <a:spcPts val="0"/>
              </a:spcAft>
              <a:buSzPts val="3200"/>
              <a:buChar char="❏"/>
            </a:pPr>
            <a:r>
              <a:rPr lang="en-US"/>
              <a:t>Holding</a:t>
            </a:r>
            <a:endParaRPr/>
          </a:p>
          <a:p>
            <a:pPr marL="457200" lvl="0" indent="-431800" algn="l" rtl="0">
              <a:lnSpc>
                <a:spcPct val="90000"/>
              </a:lnSpc>
              <a:spcBef>
                <a:spcPts val="0"/>
              </a:spcBef>
              <a:spcAft>
                <a:spcPts val="0"/>
              </a:spcAft>
              <a:buSzPts val="3200"/>
              <a:buChar char="❏"/>
            </a:pPr>
            <a:r>
              <a:rPr lang="en-US"/>
              <a:t>Illegal Offensive Screen</a:t>
            </a:r>
            <a:endParaRPr/>
          </a:p>
          <a:p>
            <a:pPr marL="457200" lvl="0" indent="-431800" algn="l" rtl="0">
              <a:lnSpc>
                <a:spcPct val="90000"/>
              </a:lnSpc>
              <a:spcBef>
                <a:spcPts val="0"/>
              </a:spcBef>
              <a:spcAft>
                <a:spcPts val="0"/>
              </a:spcAft>
              <a:buSzPts val="3200"/>
              <a:buChar char="❏"/>
            </a:pPr>
            <a:r>
              <a:rPr lang="en-US"/>
              <a:t>Illegal Procedure</a:t>
            </a:r>
            <a:endParaRPr/>
          </a:p>
          <a:p>
            <a:pPr marL="457200" lvl="0" indent="-431800" algn="l" rtl="0">
              <a:lnSpc>
                <a:spcPct val="90000"/>
              </a:lnSpc>
              <a:spcBef>
                <a:spcPts val="0"/>
              </a:spcBef>
              <a:spcAft>
                <a:spcPts val="0"/>
              </a:spcAft>
              <a:buSzPts val="3200"/>
              <a:buChar char="❏"/>
            </a:pPr>
            <a:r>
              <a:rPr lang="en-US"/>
              <a:t>Conduct Foul</a:t>
            </a:r>
            <a:endParaRPr/>
          </a:p>
          <a:p>
            <a:pPr marL="457200" lvl="0" indent="-431800" algn="l" rtl="0">
              <a:lnSpc>
                <a:spcPct val="90000"/>
              </a:lnSpc>
              <a:spcBef>
                <a:spcPts val="0"/>
              </a:spcBef>
              <a:spcAft>
                <a:spcPts val="0"/>
              </a:spcAft>
              <a:buSzPts val="3200"/>
              <a:buChar char="❏"/>
            </a:pPr>
            <a:r>
              <a:rPr lang="en-US"/>
              <a:t>Interference</a:t>
            </a:r>
            <a:endParaRPr/>
          </a:p>
        </p:txBody>
      </p:sp>
      <p:sp>
        <p:nvSpPr>
          <p:cNvPr id="689" name="Google Shape;689;p83"/>
          <p:cNvSpPr txBox="1"/>
          <p:nvPr/>
        </p:nvSpPr>
        <p:spPr>
          <a:xfrm>
            <a:off x="4793400" y="2517675"/>
            <a:ext cx="3969600" cy="27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90" name="Google Shape;690;p83"/>
          <p:cNvSpPr txBox="1"/>
          <p:nvPr/>
        </p:nvSpPr>
        <p:spPr>
          <a:xfrm>
            <a:off x="5585700" y="2733925"/>
            <a:ext cx="3558300" cy="28242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Offsides</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Pushing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Stalling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Warding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Withholding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Cross Check</a:t>
            </a:r>
            <a:endParaRPr/>
          </a:p>
        </p:txBody>
      </p:sp>
      <p:sp>
        <p:nvSpPr>
          <p:cNvPr id="109" name="Google Shape;109;p21"/>
          <p:cNvSpPr txBox="1">
            <a:spLocks noGrp="1"/>
          </p:cNvSpPr>
          <p:nvPr>
            <p:ph type="body" idx="1"/>
          </p:nvPr>
        </p:nvSpPr>
        <p:spPr>
          <a:xfrm>
            <a:off x="71563" y="4961050"/>
            <a:ext cx="6969300" cy="97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Hands apart, thrusting or arms extended</a:t>
            </a:r>
            <a:endParaRPr/>
          </a:p>
        </p:txBody>
      </p:sp>
      <p:pic>
        <p:nvPicPr>
          <p:cNvPr id="110" name="Google Shape;110;p21">
            <a:hlinkClick r:id="rId3"/>
          </p:cNvPr>
          <p:cNvPicPr preferRelativeResize="0"/>
          <p:nvPr/>
        </p:nvPicPr>
        <p:blipFill rotWithShape="1">
          <a:blip r:embed="rId4">
            <a:alphaModFix/>
          </a:blip>
          <a:srcRect/>
          <a:stretch/>
        </p:blipFill>
        <p:spPr>
          <a:xfrm>
            <a:off x="1018288" y="929063"/>
            <a:ext cx="7107427" cy="39979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Crease/Goalkeeper Interference</a:t>
            </a:r>
            <a:endParaRPr/>
          </a:p>
        </p:txBody>
      </p:sp>
      <p:sp>
        <p:nvSpPr>
          <p:cNvPr id="697" name="Google Shape;697;p8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698" name="Google Shape;698;p84"/>
          <p:cNvPicPr preferRelativeResize="0"/>
          <p:nvPr/>
        </p:nvPicPr>
        <p:blipFill rotWithShape="1">
          <a:blip r:embed="rId3">
            <a:alphaModFix/>
          </a:blip>
          <a:srcRect/>
          <a:stretch/>
        </p:blipFill>
        <p:spPr>
          <a:xfrm>
            <a:off x="695025" y="1141625"/>
            <a:ext cx="7436326" cy="423884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8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Holding</a:t>
            </a:r>
            <a:endParaRPr/>
          </a:p>
        </p:txBody>
      </p:sp>
      <p:sp>
        <p:nvSpPr>
          <p:cNvPr id="705" name="Google Shape;705;p8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Player can not restrict the movement</a:t>
            </a:r>
            <a:endParaRPr/>
          </a:p>
          <a:p>
            <a:pPr marL="0" lvl="0" indent="0" algn="l" rtl="0">
              <a:lnSpc>
                <a:spcPct val="90000"/>
              </a:lnSpc>
              <a:spcBef>
                <a:spcPts val="640"/>
              </a:spcBef>
              <a:spcAft>
                <a:spcPts val="0"/>
              </a:spcAft>
              <a:buSzPts val="3200"/>
              <a:buNone/>
            </a:pPr>
            <a:r>
              <a:rPr lang="en-US"/>
              <a:t>of an opponent or his cross.</a:t>
            </a:r>
            <a:endParaRPr/>
          </a:p>
          <a:p>
            <a:pPr marL="0" lvl="0" indent="0" algn="l" rtl="0">
              <a:lnSpc>
                <a:spcPct val="90000"/>
              </a:lnSpc>
              <a:spcBef>
                <a:spcPts val="640"/>
              </a:spcBef>
              <a:spcAft>
                <a:spcPts val="0"/>
              </a:spcAft>
              <a:buSzPts val="3200"/>
              <a:buNone/>
            </a:pPr>
            <a:endParaRPr i="1"/>
          </a:p>
        </p:txBody>
      </p:sp>
      <p:pic>
        <p:nvPicPr>
          <p:cNvPr id="706" name="Google Shape;706;p85"/>
          <p:cNvPicPr preferRelativeResize="0"/>
          <p:nvPr/>
        </p:nvPicPr>
        <p:blipFill rotWithShape="1">
          <a:blip r:embed="rId3">
            <a:alphaModFix/>
          </a:blip>
          <a:srcRect/>
          <a:stretch/>
        </p:blipFill>
        <p:spPr>
          <a:xfrm>
            <a:off x="6670600" y="100150"/>
            <a:ext cx="2314575" cy="2447925"/>
          </a:xfrm>
          <a:prstGeom prst="rect">
            <a:avLst/>
          </a:prstGeom>
          <a:noFill/>
          <a:ln>
            <a:noFill/>
          </a:ln>
        </p:spPr>
      </p:pic>
      <p:pic>
        <p:nvPicPr>
          <p:cNvPr id="707" name="Google Shape;707;p85" descr="http://c1.peakpx.com/wallpaper/234/846/320/lacrosse-stick-competition-game-wallpaper-preview.jpg">
            <a:hlinkClick r:id="rId4"/>
          </p:cNvPr>
          <p:cNvPicPr preferRelativeResize="0"/>
          <p:nvPr/>
        </p:nvPicPr>
        <p:blipFill rotWithShape="1">
          <a:blip r:embed="rId5">
            <a:alphaModFix/>
          </a:blip>
          <a:srcRect/>
          <a:stretch/>
        </p:blipFill>
        <p:spPr>
          <a:xfrm>
            <a:off x="828450" y="2548075"/>
            <a:ext cx="1841225" cy="2945950"/>
          </a:xfrm>
          <a:prstGeom prst="rect">
            <a:avLst/>
          </a:prstGeom>
          <a:noFill/>
          <a:ln>
            <a:noFill/>
          </a:ln>
        </p:spPr>
      </p:pic>
      <p:sp>
        <p:nvSpPr>
          <p:cNvPr id="708" name="Google Shape;708;p85"/>
          <p:cNvSpPr txBox="1"/>
          <p:nvPr/>
        </p:nvSpPr>
        <p:spPr>
          <a:xfrm>
            <a:off x="4662625" y="3130650"/>
            <a:ext cx="2931300" cy="2004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1" u="none" strike="noStrike" cap="none">
                <a:solidFill>
                  <a:schemeClr val="dk1"/>
                </a:solidFill>
                <a:latin typeface="Calibri"/>
                <a:ea typeface="Calibri"/>
                <a:cs typeface="Calibri"/>
                <a:sym typeface="Calibri"/>
              </a:rPr>
              <a:t>Ok to hold cross within 5 yards of loose ball or in possession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Offensive Screen</a:t>
            </a:r>
            <a:endParaRPr/>
          </a:p>
        </p:txBody>
      </p:sp>
      <p:sp>
        <p:nvSpPr>
          <p:cNvPr id="715" name="Google Shape;715;p8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“Moving Pick”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Must be stationary</a:t>
            </a:r>
            <a:endParaRPr/>
          </a:p>
          <a:p>
            <a:pPr marL="0" lvl="0" indent="0" algn="l" rtl="0">
              <a:lnSpc>
                <a:spcPct val="90000"/>
              </a:lnSpc>
              <a:spcBef>
                <a:spcPts val="640"/>
              </a:spcBef>
              <a:spcAft>
                <a:spcPts val="0"/>
              </a:spcAft>
              <a:buSzPts val="3200"/>
              <a:buNone/>
            </a:pPr>
            <a:r>
              <a:rPr lang="en-US"/>
              <a:t>Feet no wider than shoulder width apart</a:t>
            </a:r>
            <a:endParaRPr/>
          </a:p>
          <a:p>
            <a:pPr marL="0" lvl="0" indent="0" algn="l" rtl="0">
              <a:lnSpc>
                <a:spcPct val="90000"/>
              </a:lnSpc>
              <a:spcBef>
                <a:spcPts val="640"/>
              </a:spcBef>
              <a:spcAft>
                <a:spcPts val="0"/>
              </a:spcAft>
              <a:buSzPts val="3200"/>
              <a:buNone/>
            </a:pPr>
            <a:r>
              <a:rPr lang="en-US"/>
              <a:t>Stick Inside frame of body</a:t>
            </a:r>
            <a:endParaRPr/>
          </a:p>
        </p:txBody>
      </p:sp>
      <p:pic>
        <p:nvPicPr>
          <p:cNvPr id="716" name="Google Shape;716;p86"/>
          <p:cNvPicPr preferRelativeResize="0"/>
          <p:nvPr/>
        </p:nvPicPr>
        <p:blipFill rotWithShape="1">
          <a:blip r:embed="rId3">
            <a:alphaModFix/>
          </a:blip>
          <a:srcRect/>
          <a:stretch/>
        </p:blipFill>
        <p:spPr>
          <a:xfrm>
            <a:off x="6958825" y="115250"/>
            <a:ext cx="2066925" cy="26955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8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a:t>Illegal Offensive Screen</a:t>
            </a:r>
            <a:endParaRPr/>
          </a:p>
          <a:p>
            <a:pPr marL="0" lvl="0" indent="0" algn="l" rtl="0">
              <a:lnSpc>
                <a:spcPct val="90000"/>
              </a:lnSpc>
              <a:spcBef>
                <a:spcPts val="0"/>
              </a:spcBef>
              <a:spcAft>
                <a:spcPts val="0"/>
              </a:spcAft>
              <a:buSzPts val="1800"/>
              <a:buNone/>
            </a:pPr>
            <a:endParaRPr/>
          </a:p>
        </p:txBody>
      </p:sp>
      <p:sp>
        <p:nvSpPr>
          <p:cNvPr id="723" name="Google Shape;723;p8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724" name="Google Shape;724;p87">
            <a:hlinkClick r:id="rId3"/>
          </p:cNvPr>
          <p:cNvPicPr preferRelativeResize="0"/>
          <p:nvPr/>
        </p:nvPicPr>
        <p:blipFill rotWithShape="1">
          <a:blip r:embed="rId4">
            <a:alphaModFix/>
          </a:blip>
          <a:srcRect/>
          <a:stretch/>
        </p:blipFill>
        <p:spPr>
          <a:xfrm>
            <a:off x="447075" y="1071563"/>
            <a:ext cx="8382000" cy="4714864"/>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8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Procedure</a:t>
            </a:r>
            <a:endParaRPr/>
          </a:p>
        </p:txBody>
      </p:sp>
      <p:sp>
        <p:nvSpPr>
          <p:cNvPr id="731" name="Google Shape;731;p8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Over 30 of these!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Typically small infractions, if you see something that doesn’t look right and not sure what to call it most likely falls in this category.</a:t>
            </a:r>
            <a:endParaRPr/>
          </a:p>
        </p:txBody>
      </p:sp>
      <p:pic>
        <p:nvPicPr>
          <p:cNvPr id="732" name="Google Shape;732;p88"/>
          <p:cNvPicPr preferRelativeResize="0"/>
          <p:nvPr/>
        </p:nvPicPr>
        <p:blipFill rotWithShape="1">
          <a:blip r:embed="rId3">
            <a:alphaModFix/>
          </a:blip>
          <a:srcRect/>
          <a:stretch/>
        </p:blipFill>
        <p:spPr>
          <a:xfrm>
            <a:off x="7061975" y="132425"/>
            <a:ext cx="1895475" cy="24669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8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Conduct Foul</a:t>
            </a:r>
            <a:endParaRPr/>
          </a:p>
        </p:txBody>
      </p:sp>
      <p:sp>
        <p:nvSpPr>
          <p:cNvPr id="739" name="Google Shape;739;p89"/>
          <p:cNvSpPr txBox="1">
            <a:spLocks noGrp="1"/>
          </p:cNvSpPr>
          <p:nvPr>
            <p:ph type="body" idx="1"/>
          </p:nvPr>
        </p:nvSpPr>
        <p:spPr>
          <a:xfrm>
            <a:off x="381000" y="2155400"/>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Used most as a less severe unsportsmanlike conduct.</a:t>
            </a:r>
            <a:endParaRPr/>
          </a:p>
        </p:txBody>
      </p:sp>
      <p:pic>
        <p:nvPicPr>
          <p:cNvPr id="740" name="Google Shape;740;p89"/>
          <p:cNvPicPr preferRelativeResize="0"/>
          <p:nvPr/>
        </p:nvPicPr>
        <p:blipFill rotWithShape="1">
          <a:blip r:embed="rId3">
            <a:alphaModFix/>
          </a:blip>
          <a:srcRect/>
          <a:stretch/>
        </p:blipFill>
        <p:spPr>
          <a:xfrm>
            <a:off x="5896675" y="77800"/>
            <a:ext cx="3139675" cy="2077600"/>
          </a:xfrm>
          <a:prstGeom prst="rect">
            <a:avLst/>
          </a:prstGeom>
          <a:noFill/>
          <a:ln>
            <a:noFill/>
          </a:ln>
        </p:spPr>
      </p:pic>
      <p:pic>
        <p:nvPicPr>
          <p:cNvPr id="741" name="Google Shape;741;p89" descr="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a:hlinkClick r:id="rId4"/>
          </p:cNvPr>
          <p:cNvPicPr preferRelativeResize="0"/>
          <p:nvPr/>
        </p:nvPicPr>
        <p:blipFill rotWithShape="1">
          <a:blip r:embed="rId5">
            <a:alphaModFix/>
          </a:blip>
          <a:srcRect/>
          <a:stretch/>
        </p:blipFill>
        <p:spPr>
          <a:xfrm>
            <a:off x="2867350" y="2865550"/>
            <a:ext cx="3753350" cy="26820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9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748" name="Google Shape;748;p9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Cannot interfere with the free movement </a:t>
            </a:r>
            <a:endParaRPr/>
          </a:p>
          <a:p>
            <a:pPr marL="0" lvl="0" indent="0" algn="l" rtl="0">
              <a:lnSpc>
                <a:spcPct val="90000"/>
              </a:lnSpc>
              <a:spcBef>
                <a:spcPts val="640"/>
              </a:spcBef>
              <a:spcAft>
                <a:spcPts val="0"/>
              </a:spcAft>
              <a:buSzPts val="3200"/>
              <a:buNone/>
            </a:pPr>
            <a:r>
              <a:rPr lang="en-US"/>
              <a:t>of an opponent unless player has</a:t>
            </a:r>
            <a:endParaRPr/>
          </a:p>
          <a:p>
            <a:pPr marL="0" lvl="0" indent="0" algn="l" rtl="0">
              <a:lnSpc>
                <a:spcPct val="90000"/>
              </a:lnSpc>
              <a:spcBef>
                <a:spcPts val="640"/>
              </a:spcBef>
              <a:spcAft>
                <a:spcPts val="0"/>
              </a:spcAft>
              <a:buSzPts val="3200"/>
              <a:buNone/>
            </a:pPr>
            <a:r>
              <a:rPr lang="en-US"/>
              <a:t> possession or ball is in flight or loose and players are within 5 yards of the ball.</a:t>
            </a:r>
            <a:endParaRPr/>
          </a:p>
        </p:txBody>
      </p:sp>
      <p:pic>
        <p:nvPicPr>
          <p:cNvPr id="749" name="Google Shape;749;p90"/>
          <p:cNvPicPr preferRelativeResize="0"/>
          <p:nvPr/>
        </p:nvPicPr>
        <p:blipFill rotWithShape="1">
          <a:blip r:embed="rId3">
            <a:alphaModFix/>
          </a:blip>
          <a:srcRect/>
          <a:stretch/>
        </p:blipFill>
        <p:spPr>
          <a:xfrm>
            <a:off x="7611975" y="80850"/>
            <a:ext cx="1438275" cy="24860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9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756" name="Google Shape;756;p9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757" name="Google Shape;757;p91">
            <a:hlinkClick r:id="rId3"/>
          </p:cNvPr>
          <p:cNvPicPr preferRelativeResize="0"/>
          <p:nvPr/>
        </p:nvPicPr>
        <p:blipFill rotWithShape="1">
          <a:blip r:embed="rId4">
            <a:alphaModFix/>
          </a:blip>
          <a:srcRect/>
          <a:stretch/>
        </p:blipFill>
        <p:spPr>
          <a:xfrm>
            <a:off x="381000" y="1105550"/>
            <a:ext cx="8517398" cy="4791026"/>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764" name="Google Shape;764;p9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More than 6 in offensive end</a:t>
            </a:r>
            <a:endParaRPr/>
          </a:p>
          <a:p>
            <a:pPr marL="457200" lvl="0" indent="-431800" algn="l" rtl="0">
              <a:lnSpc>
                <a:spcPct val="90000"/>
              </a:lnSpc>
              <a:spcBef>
                <a:spcPts val="0"/>
              </a:spcBef>
              <a:spcAft>
                <a:spcPts val="0"/>
              </a:spcAft>
              <a:buSzPts val="3200"/>
              <a:buChar char="❏"/>
            </a:pPr>
            <a:r>
              <a:rPr lang="en-US"/>
              <a:t>More than 7 in defensive end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*Includes players in the sub box or serving penalties</a:t>
            </a:r>
            <a:endParaRPr i="1"/>
          </a:p>
          <a:p>
            <a:pPr marL="0" lvl="0" indent="0" algn="l" rtl="0">
              <a:lnSpc>
                <a:spcPct val="90000"/>
              </a:lnSpc>
              <a:spcBef>
                <a:spcPts val="640"/>
              </a:spcBef>
              <a:spcAft>
                <a:spcPts val="0"/>
              </a:spcAft>
              <a:buSzPts val="3200"/>
              <a:buNone/>
            </a:pPr>
            <a:endParaRPr i="1"/>
          </a:p>
          <a:p>
            <a:pPr marL="0" lvl="0" indent="0" algn="l" rtl="0">
              <a:lnSpc>
                <a:spcPct val="90000"/>
              </a:lnSpc>
              <a:spcBef>
                <a:spcPts val="640"/>
              </a:spcBef>
              <a:spcAft>
                <a:spcPts val="0"/>
              </a:spcAft>
              <a:buSzPts val="3200"/>
              <a:buNone/>
            </a:pPr>
            <a:r>
              <a:rPr lang="en-US" i="1"/>
              <a:t>*Not a penalty to have too few players</a:t>
            </a:r>
            <a:endParaRPr i="1"/>
          </a:p>
        </p:txBody>
      </p:sp>
      <p:pic>
        <p:nvPicPr>
          <p:cNvPr id="765" name="Google Shape;765;p92"/>
          <p:cNvPicPr preferRelativeResize="0"/>
          <p:nvPr/>
        </p:nvPicPr>
        <p:blipFill rotWithShape="1">
          <a:blip r:embed="rId3">
            <a:alphaModFix/>
          </a:blip>
          <a:srcRect/>
          <a:stretch/>
        </p:blipFill>
        <p:spPr>
          <a:xfrm>
            <a:off x="6601375" y="77800"/>
            <a:ext cx="2468200" cy="25187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9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Pushing</a:t>
            </a:r>
            <a:endParaRPr/>
          </a:p>
        </p:txBody>
      </p:sp>
      <p:sp>
        <p:nvSpPr>
          <p:cNvPr id="772" name="Google Shape;772;p9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Pushing, trusting or shoving a </a:t>
            </a:r>
            <a:endParaRPr/>
          </a:p>
          <a:p>
            <a:pPr marL="0" lvl="0" indent="0" algn="l" rtl="0">
              <a:lnSpc>
                <a:spcPct val="90000"/>
              </a:lnSpc>
              <a:spcBef>
                <a:spcPts val="640"/>
              </a:spcBef>
              <a:spcAft>
                <a:spcPts val="0"/>
              </a:spcAft>
              <a:buSzPts val="3200"/>
              <a:buNone/>
            </a:pPr>
            <a:r>
              <a:rPr lang="en-US"/>
              <a:t>an opponent from the rear.</a:t>
            </a:r>
            <a:endParaRPr/>
          </a:p>
        </p:txBody>
      </p:sp>
      <p:pic>
        <p:nvPicPr>
          <p:cNvPr id="773" name="Google Shape;773;p93"/>
          <p:cNvPicPr preferRelativeResize="0"/>
          <p:nvPr/>
        </p:nvPicPr>
        <p:blipFill rotWithShape="1">
          <a:blip r:embed="rId3">
            <a:alphaModFix/>
          </a:blip>
          <a:srcRect/>
          <a:stretch/>
        </p:blipFill>
        <p:spPr>
          <a:xfrm>
            <a:off x="6288500" y="115225"/>
            <a:ext cx="2724150" cy="250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17" name="Google Shape;117;p22"/>
          <p:cNvSpPr txBox="1">
            <a:spLocks noGrp="1"/>
          </p:cNvSpPr>
          <p:nvPr>
            <p:ph type="body" idx="1"/>
          </p:nvPr>
        </p:nvSpPr>
        <p:spPr>
          <a:xfrm>
            <a:off x="209125" y="1258175"/>
            <a:ext cx="8382000" cy="30561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Body-checking player w/out ball or not within 5 yards of loose ball</a:t>
            </a:r>
            <a:endParaRPr/>
          </a:p>
          <a:p>
            <a:pPr marL="457200" lvl="0" indent="-431800" algn="l" rtl="0">
              <a:lnSpc>
                <a:spcPct val="90000"/>
              </a:lnSpc>
              <a:spcBef>
                <a:spcPts val="0"/>
              </a:spcBef>
              <a:spcAft>
                <a:spcPts val="0"/>
              </a:spcAft>
              <a:buSzPts val="3200"/>
              <a:buChar char="❏"/>
            </a:pPr>
            <a:r>
              <a:rPr lang="en-US"/>
              <a:t>From the rear or below the waist</a:t>
            </a:r>
            <a:endParaRPr/>
          </a:p>
          <a:p>
            <a:pPr marL="457200" lvl="0" indent="-431800" algn="l" rtl="0">
              <a:lnSpc>
                <a:spcPct val="90000"/>
              </a:lnSpc>
              <a:spcBef>
                <a:spcPts val="0"/>
              </a:spcBef>
              <a:spcAft>
                <a:spcPts val="0"/>
              </a:spcAft>
              <a:buSzPts val="3200"/>
              <a:buChar char="❏"/>
            </a:pPr>
            <a:r>
              <a:rPr lang="en-US"/>
              <a:t>Player is on ground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a:t>Defenseless or Head/Neck - Increased penalty time</a:t>
            </a:r>
            <a:endParaRPr b="1"/>
          </a:p>
          <a:p>
            <a:pPr marL="457200" lvl="0" indent="-431800" algn="l" rtl="0">
              <a:lnSpc>
                <a:spcPct val="90000"/>
              </a:lnSpc>
              <a:spcBef>
                <a:spcPts val="640"/>
              </a:spcBef>
              <a:spcAft>
                <a:spcPts val="0"/>
              </a:spcAft>
              <a:buSzPts val="3200"/>
              <a:buChar char="❏"/>
            </a:pPr>
            <a:r>
              <a:rPr lang="en-US"/>
              <a:t>Blindsided, head turned away</a:t>
            </a:r>
            <a:endParaRPr/>
          </a:p>
          <a:p>
            <a:pPr marL="457200" lvl="0" indent="-431800" algn="l" rtl="0">
              <a:lnSpc>
                <a:spcPct val="90000"/>
              </a:lnSpc>
              <a:spcBef>
                <a:spcPts val="0"/>
              </a:spcBef>
              <a:spcAft>
                <a:spcPts val="0"/>
              </a:spcAft>
              <a:buSzPts val="3200"/>
              <a:buChar char="❏"/>
            </a:pPr>
            <a:r>
              <a:rPr lang="en-US"/>
              <a:t>Blows to head or neck even on follow through</a:t>
            </a:r>
            <a:endParaRPr/>
          </a:p>
          <a:p>
            <a:pPr marL="0" lvl="0" indent="0" algn="l" rtl="0">
              <a:lnSpc>
                <a:spcPct val="90000"/>
              </a:lnSpc>
              <a:spcBef>
                <a:spcPts val="640"/>
              </a:spcBef>
              <a:spcAft>
                <a:spcPts val="0"/>
              </a:spcAft>
              <a:buSzPts val="3200"/>
              <a:buNone/>
            </a:pPr>
            <a:endParaRPr/>
          </a:p>
        </p:txBody>
      </p:sp>
      <p:pic>
        <p:nvPicPr>
          <p:cNvPr id="118" name="Google Shape;118;p22"/>
          <p:cNvPicPr preferRelativeResize="0"/>
          <p:nvPr/>
        </p:nvPicPr>
        <p:blipFill rotWithShape="1">
          <a:blip r:embed="rId3">
            <a:alphaModFix/>
          </a:blip>
          <a:srcRect/>
          <a:stretch/>
        </p:blipFill>
        <p:spPr>
          <a:xfrm>
            <a:off x="6941151" y="1807526"/>
            <a:ext cx="1537600" cy="17990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9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Stalling</a:t>
            </a:r>
            <a:endParaRPr/>
          </a:p>
        </p:txBody>
      </p:sp>
      <p:sp>
        <p:nvSpPr>
          <p:cNvPr id="780" name="Google Shape;780;p9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&amp; “Keep it in”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Mandatory in winning team (4 goal or less margin) during the last 2 minutes of game.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Officials can also put stall on when the offensive team is not “creating” offense.</a:t>
            </a:r>
            <a:endParaRPr/>
          </a:p>
        </p:txBody>
      </p:sp>
      <p:pic>
        <p:nvPicPr>
          <p:cNvPr id="781" name="Google Shape;781;p94"/>
          <p:cNvPicPr preferRelativeResize="0"/>
          <p:nvPr/>
        </p:nvPicPr>
        <p:blipFill rotWithShape="1">
          <a:blip r:embed="rId3">
            <a:alphaModFix/>
          </a:blip>
          <a:srcRect/>
          <a:stretch/>
        </p:blipFill>
        <p:spPr>
          <a:xfrm>
            <a:off x="6473626" y="115225"/>
            <a:ext cx="2570025" cy="23017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9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Warding</a:t>
            </a:r>
            <a:endParaRPr/>
          </a:p>
        </p:txBody>
      </p:sp>
      <p:sp>
        <p:nvSpPr>
          <p:cNvPr id="788" name="Google Shape;788;p9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Using free hand or body part create</a:t>
            </a:r>
            <a:endParaRPr/>
          </a:p>
          <a:p>
            <a:pPr marL="0" lvl="0" indent="0" algn="l" rtl="0">
              <a:lnSpc>
                <a:spcPct val="90000"/>
              </a:lnSpc>
              <a:spcBef>
                <a:spcPts val="640"/>
              </a:spcBef>
              <a:spcAft>
                <a:spcPts val="0"/>
              </a:spcAft>
              <a:buSzPts val="3200"/>
              <a:buNone/>
            </a:pPr>
            <a:r>
              <a:rPr lang="en-US"/>
              <a:t>space.</a:t>
            </a:r>
            <a:endParaRPr/>
          </a:p>
        </p:txBody>
      </p:sp>
      <p:pic>
        <p:nvPicPr>
          <p:cNvPr id="789" name="Google Shape;789;p95"/>
          <p:cNvPicPr preferRelativeResize="0"/>
          <p:nvPr/>
        </p:nvPicPr>
        <p:blipFill rotWithShape="1">
          <a:blip r:embed="rId3">
            <a:alphaModFix/>
          </a:blip>
          <a:srcRect/>
          <a:stretch/>
        </p:blipFill>
        <p:spPr>
          <a:xfrm>
            <a:off x="6494750" y="115225"/>
            <a:ext cx="2552700" cy="27051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9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Withholding</a:t>
            </a:r>
            <a:endParaRPr/>
          </a:p>
        </p:txBody>
      </p:sp>
      <p:sp>
        <p:nvSpPr>
          <p:cNvPr id="796" name="Google Shape;796;p9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Trapping the ball longer than is necessary</a:t>
            </a:r>
            <a:endParaRPr/>
          </a:p>
          <a:p>
            <a:pPr marL="0" lvl="0" indent="0" algn="l" rtl="0">
              <a:lnSpc>
                <a:spcPct val="90000"/>
              </a:lnSpc>
              <a:spcBef>
                <a:spcPts val="640"/>
              </a:spcBef>
              <a:spcAft>
                <a:spcPts val="0"/>
              </a:spcAft>
              <a:buSzPts val="3200"/>
              <a:buNone/>
            </a:pPr>
            <a:r>
              <a:rPr lang="en-US"/>
              <a:t>to control the ball or lying on the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is struck in cross would be considered withholding</a:t>
            </a:r>
            <a:endParaRPr/>
          </a:p>
        </p:txBody>
      </p:sp>
      <p:pic>
        <p:nvPicPr>
          <p:cNvPr id="797" name="Google Shape;797;p96"/>
          <p:cNvPicPr preferRelativeResize="0"/>
          <p:nvPr/>
        </p:nvPicPr>
        <p:blipFill rotWithShape="1">
          <a:blip r:embed="rId3">
            <a:alphaModFix/>
          </a:blip>
          <a:srcRect/>
          <a:stretch/>
        </p:blipFill>
        <p:spPr>
          <a:xfrm>
            <a:off x="7371350" y="149625"/>
            <a:ext cx="1619250" cy="22860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9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804" name="Google Shape;804;p97"/>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805" name="Google Shape;805;p97"/>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9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Flag Down/Slow Whistle</a:t>
            </a:r>
            <a:endParaRPr/>
          </a:p>
        </p:txBody>
      </p:sp>
      <p:sp>
        <p:nvSpPr>
          <p:cNvPr id="812" name="Google Shape;812;p9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a penalty is recognized official shall yell “Flag Down” and throw their flag in the air.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the ball is loose or foul is committed by offensive team when penalty occurs it is an immediate whistle.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foul is committed against the team in possession then it shall be a slow whistle.</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9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Slow Whistle: When to End</a:t>
            </a:r>
            <a:endParaRPr/>
          </a:p>
        </p:txBody>
      </p:sp>
      <p:sp>
        <p:nvSpPr>
          <p:cNvPr id="819" name="Google Shape;819;p9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60"/>
              </a:spcBef>
              <a:spcAft>
                <a:spcPts val="0"/>
              </a:spcAft>
              <a:buSzPts val="3200"/>
              <a:buNone/>
            </a:pPr>
            <a:r>
              <a:rPr lang="en-US" sz="3300" b="1" u="sng">
                <a:solidFill>
                  <a:srgbClr val="000000"/>
                </a:solidFill>
              </a:rPr>
              <a:t>GOODIES</a:t>
            </a:r>
            <a:endParaRPr sz="3300" b="1" u="sng">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G</a:t>
            </a:r>
            <a:r>
              <a:rPr lang="en-US" sz="2900">
                <a:solidFill>
                  <a:srgbClr val="000000"/>
                </a:solidFill>
              </a:rPr>
              <a:t>oal</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ut of Bounds</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ffense Commits Penalty</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D</a:t>
            </a:r>
            <a:r>
              <a:rPr lang="en-US" sz="2900">
                <a:solidFill>
                  <a:srgbClr val="000000"/>
                </a:solidFill>
              </a:rPr>
              <a:t>efense gains possession</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I</a:t>
            </a:r>
            <a:r>
              <a:rPr lang="en-US" sz="2900">
                <a:solidFill>
                  <a:srgbClr val="000000"/>
                </a:solidFill>
              </a:rPr>
              <a:t>njury in Scrimmage Area</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E</a:t>
            </a:r>
            <a:r>
              <a:rPr lang="en-US" sz="2900">
                <a:solidFill>
                  <a:srgbClr val="000000"/>
                </a:solidFill>
              </a:rPr>
              <a:t>nd of Period/Game</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S</a:t>
            </a:r>
            <a:r>
              <a:rPr lang="en-US" sz="2900">
                <a:solidFill>
                  <a:srgbClr val="000000"/>
                </a:solidFill>
              </a:rPr>
              <a:t>econd Defensive Foul*</a:t>
            </a:r>
            <a:endParaRPr sz="2900">
              <a:solidFill>
                <a:srgbClr val="000000"/>
              </a:solidFill>
            </a:endParaRPr>
          </a:p>
          <a:p>
            <a:pPr marL="0" lvl="0" indent="0" algn="l" rtl="0">
              <a:lnSpc>
                <a:spcPct val="90000"/>
              </a:lnSpc>
              <a:spcBef>
                <a:spcPts val="640"/>
              </a:spcBef>
              <a:spcAft>
                <a:spcPts val="0"/>
              </a:spcAft>
              <a:buSzPts val="3200"/>
              <a:buNone/>
            </a:pPr>
            <a:endParaRPr/>
          </a:p>
        </p:txBody>
      </p:sp>
      <p:pic>
        <p:nvPicPr>
          <p:cNvPr id="820" name="Google Shape;820;p99">
            <a:hlinkClick r:id="rId3"/>
          </p:cNvPr>
          <p:cNvPicPr preferRelativeResize="0"/>
          <p:nvPr/>
        </p:nvPicPr>
        <p:blipFill rotWithShape="1">
          <a:blip r:embed="rId4">
            <a:alphaModFix/>
          </a:blip>
          <a:srcRect/>
          <a:stretch/>
        </p:blipFill>
        <p:spPr>
          <a:xfrm>
            <a:off x="5307112" y="1412875"/>
            <a:ext cx="3314888" cy="2211001"/>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0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Play-ON!</a:t>
            </a:r>
            <a:endParaRPr/>
          </a:p>
        </p:txBody>
      </p:sp>
      <p:sp>
        <p:nvSpPr>
          <p:cNvPr id="827" name="Google Shape;827;p10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19100" algn="l" rtl="0">
              <a:lnSpc>
                <a:spcPct val="90000"/>
              </a:lnSpc>
              <a:spcBef>
                <a:spcPts val="640"/>
              </a:spcBef>
              <a:spcAft>
                <a:spcPts val="0"/>
              </a:spcAft>
              <a:buSzPts val="3000"/>
              <a:buChar char="❏"/>
            </a:pPr>
            <a:r>
              <a:rPr lang="en-US" sz="3000"/>
              <a:t>Used during loose ball technical fouls</a:t>
            </a:r>
            <a:endParaRPr sz="3000"/>
          </a:p>
          <a:p>
            <a:pPr marL="914400" lvl="0" indent="0" algn="l" rtl="0">
              <a:lnSpc>
                <a:spcPct val="90000"/>
              </a:lnSpc>
              <a:spcBef>
                <a:spcPts val="640"/>
              </a:spcBef>
              <a:spcAft>
                <a:spcPts val="0"/>
              </a:spcAft>
              <a:buSzPts val="3200"/>
              <a:buNone/>
            </a:pPr>
            <a:endParaRPr sz="2000"/>
          </a:p>
          <a:p>
            <a:pPr marL="457200" lvl="0" indent="-419100" algn="l" rtl="0">
              <a:lnSpc>
                <a:spcPct val="90000"/>
              </a:lnSpc>
              <a:spcBef>
                <a:spcPts val="640"/>
              </a:spcBef>
              <a:spcAft>
                <a:spcPts val="0"/>
              </a:spcAft>
              <a:buSzPts val="3000"/>
              <a:buChar char="❏"/>
            </a:pPr>
            <a:r>
              <a:rPr lang="en-US" sz="3000"/>
              <a:t>If team commit a technical foul while ball is loose the official yells Play-ON!</a:t>
            </a:r>
            <a:endParaRPr sz="3000"/>
          </a:p>
          <a:p>
            <a:pPr marL="914400" lvl="0" indent="0" algn="l" rtl="0">
              <a:lnSpc>
                <a:spcPct val="90000"/>
              </a:lnSpc>
              <a:spcBef>
                <a:spcPts val="640"/>
              </a:spcBef>
              <a:spcAft>
                <a:spcPts val="0"/>
              </a:spcAft>
              <a:buSzPts val="3200"/>
              <a:buNone/>
            </a:pPr>
            <a:endParaRPr sz="1600"/>
          </a:p>
          <a:p>
            <a:pPr marL="457200" lvl="0" indent="-419100" algn="l" rtl="0">
              <a:lnSpc>
                <a:spcPct val="90000"/>
              </a:lnSpc>
              <a:spcBef>
                <a:spcPts val="640"/>
              </a:spcBef>
              <a:spcAft>
                <a:spcPts val="0"/>
              </a:spcAft>
              <a:buSzPts val="3000"/>
              <a:buChar char="❏"/>
            </a:pPr>
            <a:r>
              <a:rPr lang="en-US" sz="3000"/>
              <a:t>If offended team gets the ball play-on is over</a:t>
            </a:r>
            <a:endParaRPr sz="2600"/>
          </a:p>
          <a:p>
            <a:pPr marL="914400" lvl="0" indent="0" algn="l" rtl="0">
              <a:lnSpc>
                <a:spcPct val="90000"/>
              </a:lnSpc>
              <a:spcBef>
                <a:spcPts val="640"/>
              </a:spcBef>
              <a:spcAft>
                <a:spcPts val="0"/>
              </a:spcAft>
              <a:buSzPts val="3200"/>
              <a:buNone/>
            </a:pPr>
            <a:endParaRPr sz="2700"/>
          </a:p>
          <a:p>
            <a:pPr marL="457200" lvl="0" indent="-419100" algn="l" rtl="0">
              <a:lnSpc>
                <a:spcPct val="90000"/>
              </a:lnSpc>
              <a:spcBef>
                <a:spcPts val="640"/>
              </a:spcBef>
              <a:spcAft>
                <a:spcPts val="0"/>
              </a:spcAft>
              <a:buSzPts val="3000"/>
              <a:buChar char="❏"/>
            </a:pPr>
            <a:r>
              <a:rPr lang="en-US" sz="3000"/>
              <a:t>If there is no advantage or team that commits the foul gets the ball, blow your whistle and award the ball</a:t>
            </a:r>
            <a:endParaRPr sz="3000"/>
          </a:p>
          <a:p>
            <a:pPr marL="0" lvl="0" indent="0" algn="l" rtl="0">
              <a:lnSpc>
                <a:spcPct val="90000"/>
              </a:lnSpc>
              <a:spcBef>
                <a:spcPts val="640"/>
              </a:spcBef>
              <a:spcAft>
                <a:spcPts val="0"/>
              </a:spcAft>
              <a:buSzPts val="3200"/>
              <a:buNone/>
            </a:pPr>
            <a:endParaRPr/>
          </a:p>
        </p:txBody>
      </p:sp>
      <p:pic>
        <p:nvPicPr>
          <p:cNvPr id="828" name="Google Shape;828;p100"/>
          <p:cNvPicPr preferRelativeResize="0"/>
          <p:nvPr/>
        </p:nvPicPr>
        <p:blipFill rotWithShape="1">
          <a:blip r:embed="rId3">
            <a:alphaModFix/>
          </a:blip>
          <a:srcRect/>
          <a:stretch/>
        </p:blipFill>
        <p:spPr>
          <a:xfrm>
            <a:off x="7202800" y="131050"/>
            <a:ext cx="1828326" cy="22110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0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No Flag - restart at the approximate spot of where the ball was when the foul occurred.</a:t>
            </a:r>
            <a:endParaRPr/>
          </a:p>
          <a:p>
            <a:pPr marL="0" lvl="0" indent="0" algn="l" rtl="0">
              <a:lnSpc>
                <a:spcPct val="90000"/>
              </a:lnSpc>
              <a:spcBef>
                <a:spcPts val="640"/>
              </a:spcBef>
              <a:spcAft>
                <a:spcPts val="0"/>
              </a:spcAft>
              <a:buSzPts val="3200"/>
              <a:buNone/>
            </a:pPr>
            <a:endParaRPr sz="2600"/>
          </a:p>
          <a:p>
            <a:pPr marL="0" lvl="0" indent="0" algn="l" rtl="0">
              <a:lnSpc>
                <a:spcPct val="90000"/>
              </a:lnSpc>
              <a:spcBef>
                <a:spcPts val="640"/>
              </a:spcBef>
              <a:spcAft>
                <a:spcPts val="0"/>
              </a:spcAft>
              <a:buSzPts val="3200"/>
              <a:buNone/>
            </a:pPr>
            <a:r>
              <a:rPr lang="en-US"/>
              <a:t>Flag - Occurred in defensive end. Free clear at the midfield. </a:t>
            </a:r>
            <a:r>
              <a:rPr lang="en-US" i="1"/>
              <a:t>Except Simultaneous</a:t>
            </a:r>
            <a:endParaRPr i="1"/>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Flag - Occurred offensive half.  Outside box</a:t>
            </a:r>
            <a:endParaRPr/>
          </a:p>
          <a:p>
            <a:pPr marL="0" lvl="0" indent="0" algn="l" rtl="0">
              <a:lnSpc>
                <a:spcPct val="90000"/>
              </a:lnSpc>
              <a:spcBef>
                <a:spcPts val="640"/>
              </a:spcBef>
              <a:spcAft>
                <a:spcPts val="0"/>
              </a:spcAft>
              <a:buSzPts val="3200"/>
              <a:buNone/>
            </a:pPr>
            <a:endParaRPr sz="2500"/>
          </a:p>
          <a:p>
            <a:pPr marL="0" lvl="0" indent="0" algn="l" rtl="0">
              <a:lnSpc>
                <a:spcPct val="90000"/>
              </a:lnSpc>
              <a:spcBef>
                <a:spcPts val="640"/>
              </a:spcBef>
              <a:spcAft>
                <a:spcPts val="0"/>
              </a:spcAft>
              <a:buSzPts val="3200"/>
              <a:buNone/>
            </a:pPr>
            <a:r>
              <a:rPr lang="en-US" sz="2800" b="1" i="1"/>
              <a:t>Offensive team can never restart in the box unless OOB.</a:t>
            </a:r>
            <a:endParaRPr sz="2800" b="1"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
        <p:nvSpPr>
          <p:cNvPr id="835" name="Google Shape;835;p10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 after Penalty</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0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Penalty Time</a:t>
            </a:r>
            <a:endParaRPr/>
          </a:p>
        </p:txBody>
      </p:sp>
      <p:sp>
        <p:nvSpPr>
          <p:cNvPr id="842" name="Google Shape;842;p10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two players of opposing teams commit time serving penalties from the time the flag is dropped until play resumes common penalty time is non-releasable.</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0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Simultaneous Fouls</a:t>
            </a:r>
            <a:endParaRPr/>
          </a:p>
        </p:txBody>
      </p:sp>
      <p:sp>
        <p:nvSpPr>
          <p:cNvPr id="849" name="Google Shape;849;p10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Fouls called on opposing teams during a live ball or dead ball and sequence can not be determined.</a:t>
            </a:r>
            <a:endParaRPr/>
          </a:p>
          <a:p>
            <a:pPr marL="0" lvl="0" indent="0" algn="l" rtl="0">
              <a:lnSpc>
                <a:spcPct val="90000"/>
              </a:lnSpc>
              <a:spcBef>
                <a:spcPts val="640"/>
              </a:spcBef>
              <a:spcAft>
                <a:spcPts val="0"/>
              </a:spcAft>
              <a:buSzPts val="3200"/>
              <a:buNone/>
            </a:pPr>
            <a:endParaRPr sz="1800"/>
          </a:p>
          <a:p>
            <a:pPr marL="0" lvl="0" indent="0" algn="l" rtl="0">
              <a:lnSpc>
                <a:spcPct val="90000"/>
              </a:lnSpc>
              <a:spcBef>
                <a:spcPts val="640"/>
              </a:spcBef>
              <a:spcAft>
                <a:spcPts val="0"/>
              </a:spcAft>
              <a:buSzPts val="3200"/>
              <a:buNone/>
            </a:pPr>
            <a:r>
              <a:rPr lang="en-US"/>
              <a:t>All Technical Fouls - no penalty time</a:t>
            </a:r>
            <a:endParaRPr/>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Award the ball to team with lesser penalty time.</a:t>
            </a:r>
            <a:endParaRPr/>
          </a:p>
          <a:p>
            <a:pPr marL="0" lvl="0" indent="0" algn="l" rtl="0">
              <a:lnSpc>
                <a:spcPct val="90000"/>
              </a:lnSpc>
              <a:spcBef>
                <a:spcPts val="640"/>
              </a:spcBef>
              <a:spcAft>
                <a:spcPts val="0"/>
              </a:spcAft>
              <a:buSzPts val="3200"/>
              <a:buNone/>
            </a:pPr>
            <a:r>
              <a:rPr lang="en-US"/>
              <a:t>If time is equal award the ball to team in possession.</a:t>
            </a:r>
            <a:endParaRPr/>
          </a:p>
          <a:p>
            <a:pPr marL="0" lvl="0" indent="0" algn="l" rtl="0">
              <a:lnSpc>
                <a:spcPct val="90000"/>
              </a:lnSpc>
              <a:spcBef>
                <a:spcPts val="640"/>
              </a:spcBef>
              <a:spcAft>
                <a:spcPts val="0"/>
              </a:spcAft>
              <a:buSzPts val="3200"/>
              <a:buNone/>
            </a:pPr>
            <a:r>
              <a:rPr lang="en-US"/>
              <a:t>If no possession or equal time award by AP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Illegal Body Check/Defense Player</a:t>
            </a:r>
            <a:endParaRPr/>
          </a:p>
        </p:txBody>
      </p:sp>
      <p:sp>
        <p:nvSpPr>
          <p:cNvPr id="125" name="Google Shape;125;p23"/>
          <p:cNvSpPr txBox="1">
            <a:spLocks noGrp="1"/>
          </p:cNvSpPr>
          <p:nvPr>
            <p:ph type="body" idx="1"/>
          </p:nvPr>
        </p:nvSpPr>
        <p:spPr>
          <a:xfrm>
            <a:off x="381000" y="1412875"/>
            <a:ext cx="8382000" cy="48861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r>
              <a:rPr lang="en-US"/>
              <a:t>Illegal Body Check - Contact to the Head</a:t>
            </a:r>
            <a:endParaRPr/>
          </a:p>
          <a:p>
            <a:pPr marL="457200" lvl="0" indent="-431800" algn="l" rtl="0">
              <a:spcBef>
                <a:spcPts val="640"/>
              </a:spcBef>
              <a:spcAft>
                <a:spcPts val="0"/>
              </a:spcAft>
              <a:buSzPts val="3200"/>
              <a:buChar char="•"/>
            </a:pPr>
            <a:r>
              <a:rPr lang="en-US"/>
              <a:t>1 Minute Non Releasable - Indirect Contact to Head</a:t>
            </a:r>
            <a:endParaRPr/>
          </a:p>
          <a:p>
            <a:pPr marL="457200" lvl="0" indent="-431800" algn="l" rtl="0">
              <a:spcBef>
                <a:spcPts val="0"/>
              </a:spcBef>
              <a:spcAft>
                <a:spcPts val="0"/>
              </a:spcAft>
              <a:buSzPts val="3200"/>
              <a:buChar char="•"/>
            </a:pPr>
            <a:r>
              <a:rPr lang="en-US"/>
              <a:t>2 Minutes Non Releasable - Direct Contact to the Head</a:t>
            </a:r>
            <a:endParaRPr/>
          </a:p>
          <a:p>
            <a:pPr marL="457200" lvl="0" indent="-431800" algn="l" rtl="0">
              <a:spcBef>
                <a:spcPts val="0"/>
              </a:spcBef>
              <a:spcAft>
                <a:spcPts val="0"/>
              </a:spcAft>
              <a:buSzPts val="3200"/>
              <a:buChar char="•"/>
            </a:pPr>
            <a:r>
              <a:rPr lang="en-US"/>
              <a:t>3 Minutes Non Releasable or Possible Ejection - Violent or excessive contact to the Head</a:t>
            </a:r>
            <a:endParaRPr/>
          </a:p>
          <a:p>
            <a:pPr marL="457200" lvl="0" indent="0" algn="ctr" rtl="0">
              <a:spcBef>
                <a:spcPts val="640"/>
              </a:spcBef>
              <a:spcAft>
                <a:spcPts val="0"/>
              </a:spcAft>
              <a:buNone/>
            </a:pPr>
            <a:endParaRPr sz="900"/>
          </a:p>
          <a:p>
            <a:pPr marL="0" lvl="0" indent="0" algn="ctr" rtl="0">
              <a:spcBef>
                <a:spcPts val="640"/>
              </a:spcBef>
              <a:spcAft>
                <a:spcPts val="0"/>
              </a:spcAft>
              <a:buNone/>
            </a:pPr>
            <a:r>
              <a:rPr lang="en-US" i="1"/>
              <a:t>Hitting a defenseless player is 2 minutes non releasable </a:t>
            </a:r>
            <a:endParaRPr i="1"/>
          </a:p>
          <a:p>
            <a:pPr marL="457200" lvl="0" indent="0" algn="l" rtl="0">
              <a:spcBef>
                <a:spcPts val="640"/>
              </a:spcBef>
              <a:spcAft>
                <a:spcPts val="0"/>
              </a:spcAft>
              <a:buNone/>
            </a:pPr>
            <a:r>
              <a:rPr lang="en-US"/>
              <a:t>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04"/>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Penalty Reporting C-NOTE</a:t>
            </a:r>
            <a:endParaRPr/>
          </a:p>
        </p:txBody>
      </p:sp>
      <p:grpSp>
        <p:nvGrpSpPr>
          <p:cNvPr id="856" name="Google Shape;856;p104"/>
          <p:cNvGrpSpPr/>
          <p:nvPr/>
        </p:nvGrpSpPr>
        <p:grpSpPr>
          <a:xfrm>
            <a:off x="77420" y="1788605"/>
            <a:ext cx="9293866" cy="3280718"/>
            <a:chOff x="77420" y="1341485"/>
            <a:chExt cx="9293866" cy="2460600"/>
          </a:xfrm>
        </p:grpSpPr>
        <p:sp>
          <p:nvSpPr>
            <p:cNvPr id="857" name="Google Shape;857;p104"/>
            <p:cNvSpPr/>
            <p:nvPr/>
          </p:nvSpPr>
          <p:spPr>
            <a:xfrm>
              <a:off x="7631286" y="1701731"/>
              <a:ext cx="1740000" cy="17403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04"/>
            <p:cNvSpPr/>
            <p:nvPr/>
          </p:nvSpPr>
          <p:spPr>
            <a:xfrm>
              <a:off x="7688701" y="1759753"/>
              <a:ext cx="1624200" cy="1624200"/>
            </a:xfrm>
            <a:prstGeom prst="ellipse">
              <a:avLst/>
            </a:prstGeom>
            <a:solidFill>
              <a:schemeClr val="lt1">
                <a:alpha val="88627"/>
              </a:scheme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04"/>
            <p:cNvSpPr txBox="1"/>
            <p:nvPr/>
          </p:nvSpPr>
          <p:spPr>
            <a:xfrm>
              <a:off x="792114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860" name="Google Shape;860;p104"/>
            <p:cNvSpPr/>
            <p:nvPr/>
          </p:nvSpPr>
          <p:spPr>
            <a:xfrm rot="2700000">
              <a:off x="5832036"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04"/>
            <p:cNvSpPr/>
            <p:nvPr/>
          </p:nvSpPr>
          <p:spPr>
            <a:xfrm>
              <a:off x="5891229" y="1759753"/>
              <a:ext cx="1624200" cy="16242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104"/>
            <p:cNvSpPr txBox="1"/>
            <p:nvPr/>
          </p:nvSpPr>
          <p:spPr>
            <a:xfrm>
              <a:off x="612274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863" name="Google Shape;863;p104"/>
            <p:cNvSpPr/>
            <p:nvPr/>
          </p:nvSpPr>
          <p:spPr>
            <a:xfrm rot="2700000">
              <a:off x="40345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04"/>
            <p:cNvSpPr/>
            <p:nvPr/>
          </p:nvSpPr>
          <p:spPr>
            <a:xfrm>
              <a:off x="4092830" y="1759753"/>
              <a:ext cx="1624200" cy="16242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04"/>
            <p:cNvSpPr txBox="1"/>
            <p:nvPr/>
          </p:nvSpPr>
          <p:spPr>
            <a:xfrm>
              <a:off x="4324344"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866" name="Google Shape;866;p104"/>
            <p:cNvSpPr/>
            <p:nvPr/>
          </p:nvSpPr>
          <p:spPr>
            <a:xfrm rot="2700000">
              <a:off x="22361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04"/>
            <p:cNvSpPr/>
            <p:nvPr/>
          </p:nvSpPr>
          <p:spPr>
            <a:xfrm>
              <a:off x="2294431" y="1759753"/>
              <a:ext cx="1624200" cy="16242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04"/>
            <p:cNvSpPr txBox="1"/>
            <p:nvPr/>
          </p:nvSpPr>
          <p:spPr>
            <a:xfrm>
              <a:off x="252687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869" name="Google Shape;869;p104"/>
            <p:cNvSpPr/>
            <p:nvPr/>
          </p:nvSpPr>
          <p:spPr>
            <a:xfrm rot="2700000">
              <a:off x="437767"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104"/>
            <p:cNvSpPr/>
            <p:nvPr/>
          </p:nvSpPr>
          <p:spPr>
            <a:xfrm>
              <a:off x="496033" y="1759753"/>
              <a:ext cx="1624200" cy="16242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04"/>
            <p:cNvSpPr txBox="1"/>
            <p:nvPr/>
          </p:nvSpPr>
          <p:spPr>
            <a:xfrm>
              <a:off x="72847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872" name="Google Shape;872;p104"/>
          <p:cNvSpPr txBox="1"/>
          <p:nvPr/>
        </p:nvSpPr>
        <p:spPr>
          <a:xfrm>
            <a:off x="685800" y="1498600"/>
            <a:ext cx="9150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Blue</a:t>
            </a:r>
            <a:endParaRPr sz="1400" b="1" i="0" u="none" strike="noStrike" cap="none">
              <a:solidFill>
                <a:srgbClr val="000000"/>
              </a:solidFill>
              <a:latin typeface="Arial"/>
              <a:ea typeface="Arial"/>
              <a:cs typeface="Arial"/>
              <a:sym typeface="Arial"/>
            </a:endParaRPr>
          </a:p>
        </p:txBody>
      </p:sp>
      <p:sp>
        <p:nvSpPr>
          <p:cNvPr id="873" name="Google Shape;873;p104"/>
          <p:cNvSpPr txBox="1"/>
          <p:nvPr/>
        </p:nvSpPr>
        <p:spPr>
          <a:xfrm>
            <a:off x="2682293" y="1498600"/>
            <a:ext cx="5997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a:t>
            </a:r>
            <a:endParaRPr sz="1400" b="1" i="0" u="none" strike="noStrike" cap="none">
              <a:solidFill>
                <a:srgbClr val="000000"/>
              </a:solidFill>
              <a:latin typeface="Arial"/>
              <a:ea typeface="Arial"/>
              <a:cs typeface="Arial"/>
              <a:sym typeface="Arial"/>
            </a:endParaRPr>
          </a:p>
        </p:txBody>
      </p:sp>
      <p:sp>
        <p:nvSpPr>
          <p:cNvPr id="874" name="Google Shape;874;p104"/>
          <p:cNvSpPr txBox="1"/>
          <p:nvPr/>
        </p:nvSpPr>
        <p:spPr>
          <a:xfrm>
            <a:off x="4178546" y="1494475"/>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Offside</a:t>
            </a:r>
            <a:endParaRPr sz="1400" b="1" i="0" u="none" strike="noStrike" cap="none">
              <a:solidFill>
                <a:srgbClr val="000000"/>
              </a:solidFill>
              <a:latin typeface="Arial"/>
              <a:ea typeface="Arial"/>
              <a:cs typeface="Arial"/>
              <a:sym typeface="Arial"/>
            </a:endParaRPr>
          </a:p>
        </p:txBody>
      </p:sp>
      <p:sp>
        <p:nvSpPr>
          <p:cNvPr id="875" name="Google Shape;875;p104"/>
          <p:cNvSpPr txBox="1"/>
          <p:nvPr/>
        </p:nvSpPr>
        <p:spPr>
          <a:xfrm>
            <a:off x="5867400" y="1498600"/>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30-seconds</a:t>
            </a:r>
            <a:endParaRPr sz="1400" b="1" i="0" u="none" strike="noStrike" cap="none">
              <a:solidFill>
                <a:srgbClr val="000000"/>
              </a:solidFill>
              <a:latin typeface="Arial"/>
              <a:ea typeface="Arial"/>
              <a:cs typeface="Arial"/>
              <a:sym typeface="Arial"/>
            </a:endParaRPr>
          </a:p>
        </p:txBody>
      </p:sp>
      <p:sp>
        <p:nvSpPr>
          <p:cNvPr id="876" name="Google Shape;876;p104"/>
          <p:cNvSpPr txBox="1"/>
          <p:nvPr/>
        </p:nvSpPr>
        <p:spPr>
          <a:xfrm>
            <a:off x="7696200" y="4648200"/>
            <a:ext cx="1077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If needed</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05"/>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a:t>
            </a:r>
            <a:endParaRPr/>
          </a:p>
        </p:txBody>
      </p:sp>
      <p:pic>
        <p:nvPicPr>
          <p:cNvPr id="882" name="Google Shape;882;p105"/>
          <p:cNvPicPr preferRelativeResize="0">
            <a:picLocks noGrp="1"/>
          </p:cNvPicPr>
          <p:nvPr>
            <p:ph type="body" idx="1"/>
          </p:nvPr>
        </p:nvPicPr>
        <p:blipFill rotWithShape="1">
          <a:blip r:embed="rId3">
            <a:alphaModFix/>
          </a:blip>
          <a:srcRect/>
          <a:stretch/>
        </p:blipFill>
        <p:spPr>
          <a:xfrm>
            <a:off x="2297400" y="1143000"/>
            <a:ext cx="4923600" cy="4300800"/>
          </a:xfrm>
          <a:prstGeom prst="rect">
            <a:avLst/>
          </a:prstGeom>
          <a:noFill/>
          <a:ln>
            <a:noFill/>
          </a:ln>
        </p:spPr>
      </p:pic>
      <p:grpSp>
        <p:nvGrpSpPr>
          <p:cNvPr id="883" name="Google Shape;883;p105"/>
          <p:cNvGrpSpPr/>
          <p:nvPr/>
        </p:nvGrpSpPr>
        <p:grpSpPr>
          <a:xfrm>
            <a:off x="1098405" y="233360"/>
            <a:ext cx="5944411" cy="1935619"/>
            <a:chOff x="1274843" y="220193"/>
            <a:chExt cx="6899270" cy="1826400"/>
          </a:xfrm>
        </p:grpSpPr>
        <p:sp>
          <p:nvSpPr>
            <p:cNvPr id="884" name="Google Shape;884;p105"/>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05"/>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05"/>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887" name="Google Shape;887;p105"/>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05"/>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05"/>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890" name="Google Shape;890;p105"/>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05"/>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05"/>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893" name="Google Shape;893;p105"/>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05"/>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05"/>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896" name="Google Shape;896;p105"/>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05"/>
            <p:cNvSpPr/>
            <p:nvPr/>
          </p:nvSpPr>
          <p:spPr>
            <a:xfrm>
              <a:off x="1585491" y="530692"/>
              <a:ext cx="1205700" cy="12057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05"/>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899" name="Google Shape;899;p105"/>
          <p:cNvSpPr/>
          <p:nvPr/>
        </p:nvSpPr>
        <p:spPr>
          <a:xfrm>
            <a:off x="2819400" y="685800"/>
            <a:ext cx="2133600" cy="9696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Blue.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06"/>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a:t>
            </a:r>
            <a:endParaRPr/>
          </a:p>
        </p:txBody>
      </p:sp>
      <p:pic>
        <p:nvPicPr>
          <p:cNvPr id="905" name="Google Shape;905;p106"/>
          <p:cNvPicPr preferRelativeResize="0">
            <a:picLocks noGrp="1"/>
          </p:cNvPicPr>
          <p:nvPr>
            <p:ph type="body" idx="1"/>
          </p:nvPr>
        </p:nvPicPr>
        <p:blipFill rotWithShape="1">
          <a:blip r:embed="rId3">
            <a:alphaModFix/>
          </a:blip>
          <a:srcRect/>
          <a:stretch/>
        </p:blipFill>
        <p:spPr>
          <a:xfrm>
            <a:off x="2512105" y="1175283"/>
            <a:ext cx="4495500" cy="3847800"/>
          </a:xfrm>
          <a:prstGeom prst="rect">
            <a:avLst/>
          </a:prstGeom>
          <a:noFill/>
          <a:ln>
            <a:noFill/>
          </a:ln>
        </p:spPr>
      </p:pic>
      <p:grpSp>
        <p:nvGrpSpPr>
          <p:cNvPr id="906" name="Google Shape;906;p106"/>
          <p:cNvGrpSpPr/>
          <p:nvPr/>
        </p:nvGrpSpPr>
        <p:grpSpPr>
          <a:xfrm>
            <a:off x="1152585" y="230168"/>
            <a:ext cx="6237630" cy="1909136"/>
            <a:chOff x="1274843" y="220193"/>
            <a:chExt cx="6899270" cy="1826400"/>
          </a:xfrm>
        </p:grpSpPr>
        <p:sp>
          <p:nvSpPr>
            <p:cNvPr id="907" name="Google Shape;907;p106"/>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06"/>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06"/>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910" name="Google Shape;910;p106"/>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06"/>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06"/>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913" name="Google Shape;913;p106"/>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06"/>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06"/>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916" name="Google Shape;916;p106"/>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06"/>
            <p:cNvSpPr/>
            <p:nvPr/>
          </p:nvSpPr>
          <p:spPr>
            <a:xfrm>
              <a:off x="2920524" y="530692"/>
              <a:ext cx="1205700" cy="12057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06"/>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919" name="Google Shape;919;p106"/>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06"/>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06"/>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922" name="Google Shape;922;p106"/>
          <p:cNvSpPr/>
          <p:nvPr/>
        </p:nvSpPr>
        <p:spPr>
          <a:xfrm>
            <a:off x="4622179" y="657449"/>
            <a:ext cx="1929000" cy="760200"/>
          </a:xfrm>
          <a:prstGeom prst="wedgeEllipseCallout">
            <a:avLst>
              <a:gd name="adj1" fmla="val -32738"/>
              <a:gd name="adj2" fmla="val 10257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07"/>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a:t>
            </a:r>
            <a:endParaRPr/>
          </a:p>
        </p:txBody>
      </p:sp>
      <p:pic>
        <p:nvPicPr>
          <p:cNvPr id="928" name="Google Shape;928;p107"/>
          <p:cNvPicPr preferRelativeResize="0">
            <a:picLocks noGrp="1"/>
          </p:cNvPicPr>
          <p:nvPr>
            <p:ph type="body" idx="1"/>
          </p:nvPr>
        </p:nvPicPr>
        <p:blipFill rotWithShape="1">
          <a:blip r:embed="rId3">
            <a:alphaModFix/>
          </a:blip>
          <a:srcRect/>
          <a:stretch/>
        </p:blipFill>
        <p:spPr>
          <a:xfrm>
            <a:off x="2424654" y="1002005"/>
            <a:ext cx="4573800" cy="4251300"/>
          </a:xfrm>
          <a:prstGeom prst="rect">
            <a:avLst/>
          </a:prstGeom>
          <a:noFill/>
          <a:ln>
            <a:noFill/>
          </a:ln>
        </p:spPr>
      </p:pic>
      <p:grpSp>
        <p:nvGrpSpPr>
          <p:cNvPr id="929" name="Google Shape;929;p107"/>
          <p:cNvGrpSpPr/>
          <p:nvPr/>
        </p:nvGrpSpPr>
        <p:grpSpPr>
          <a:xfrm>
            <a:off x="1135503" y="230652"/>
            <a:ext cx="6145180" cy="1913154"/>
            <a:chOff x="1274843" y="220193"/>
            <a:chExt cx="6899270" cy="1826400"/>
          </a:xfrm>
        </p:grpSpPr>
        <p:sp>
          <p:nvSpPr>
            <p:cNvPr id="930" name="Google Shape;930;p107"/>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07"/>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07"/>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933" name="Google Shape;933;p107"/>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07"/>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07"/>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936" name="Google Shape;936;p107"/>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07"/>
            <p:cNvSpPr/>
            <p:nvPr/>
          </p:nvSpPr>
          <p:spPr>
            <a:xfrm>
              <a:off x="4255557" y="530692"/>
              <a:ext cx="1205700" cy="12057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07"/>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939" name="Google Shape;939;p107"/>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07"/>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07"/>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942" name="Google Shape;942;p107"/>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07"/>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07"/>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945" name="Google Shape;945;p107"/>
          <p:cNvSpPr/>
          <p:nvPr/>
        </p:nvSpPr>
        <p:spPr>
          <a:xfrm>
            <a:off x="3082671" y="485050"/>
            <a:ext cx="1900200" cy="7620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Offside.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08"/>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a:t>
            </a:r>
            <a:endParaRPr/>
          </a:p>
        </p:txBody>
      </p:sp>
      <p:pic>
        <p:nvPicPr>
          <p:cNvPr id="951" name="Google Shape;951;p108"/>
          <p:cNvPicPr preferRelativeResize="0">
            <a:picLocks noGrp="1"/>
          </p:cNvPicPr>
          <p:nvPr>
            <p:ph type="body" idx="1"/>
          </p:nvPr>
        </p:nvPicPr>
        <p:blipFill rotWithShape="1">
          <a:blip r:embed="rId3">
            <a:alphaModFix/>
          </a:blip>
          <a:srcRect/>
          <a:stretch/>
        </p:blipFill>
        <p:spPr>
          <a:xfrm>
            <a:off x="2424145" y="1098178"/>
            <a:ext cx="4101300" cy="4455600"/>
          </a:xfrm>
          <a:prstGeom prst="rect">
            <a:avLst/>
          </a:prstGeom>
          <a:noFill/>
          <a:ln>
            <a:noFill/>
          </a:ln>
        </p:spPr>
      </p:pic>
      <p:grpSp>
        <p:nvGrpSpPr>
          <p:cNvPr id="952" name="Google Shape;952;p108"/>
          <p:cNvGrpSpPr/>
          <p:nvPr/>
        </p:nvGrpSpPr>
        <p:grpSpPr>
          <a:xfrm>
            <a:off x="1132571" y="241772"/>
            <a:ext cx="6129312" cy="2005387"/>
            <a:chOff x="1274843" y="220193"/>
            <a:chExt cx="6899270" cy="1826400"/>
          </a:xfrm>
        </p:grpSpPr>
        <p:sp>
          <p:nvSpPr>
            <p:cNvPr id="953" name="Google Shape;953;p108"/>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08"/>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08"/>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956" name="Google Shape;956;p108"/>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08"/>
            <p:cNvSpPr/>
            <p:nvPr/>
          </p:nvSpPr>
          <p:spPr>
            <a:xfrm>
              <a:off x="5590590" y="530692"/>
              <a:ext cx="1205700" cy="12057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08"/>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959" name="Google Shape;959;p108"/>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08"/>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08"/>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962" name="Google Shape;962;p108"/>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08"/>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08"/>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965" name="Google Shape;965;p108"/>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08"/>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08"/>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968" name="Google Shape;968;p108"/>
          <p:cNvSpPr/>
          <p:nvPr/>
        </p:nvSpPr>
        <p:spPr>
          <a:xfrm>
            <a:off x="4880893" y="889000"/>
            <a:ext cx="1895400" cy="798300"/>
          </a:xfrm>
          <a:prstGeom prst="wedgeEllipseCallout">
            <a:avLst>
              <a:gd name="adj1" fmla="val -49682"/>
              <a:gd name="adj2" fmla="val 7771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30-seconds.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09"/>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C-NOTE</a:t>
            </a:r>
            <a:endParaRPr/>
          </a:p>
        </p:txBody>
      </p:sp>
      <p:pic>
        <p:nvPicPr>
          <p:cNvPr id="974" name="Google Shape;974;p109"/>
          <p:cNvPicPr preferRelativeResize="0">
            <a:picLocks noGrp="1"/>
          </p:cNvPicPr>
          <p:nvPr>
            <p:ph type="body" idx="1"/>
          </p:nvPr>
        </p:nvPicPr>
        <p:blipFill rotWithShape="1">
          <a:blip r:embed="rId3">
            <a:alphaModFix/>
          </a:blip>
          <a:srcRect/>
          <a:stretch/>
        </p:blipFill>
        <p:spPr>
          <a:xfrm>
            <a:off x="2706410" y="1143000"/>
            <a:ext cx="4127400" cy="4273200"/>
          </a:xfrm>
          <a:prstGeom prst="rect">
            <a:avLst/>
          </a:prstGeom>
          <a:noFill/>
          <a:ln>
            <a:noFill/>
          </a:ln>
        </p:spPr>
      </p:pic>
      <p:grpSp>
        <p:nvGrpSpPr>
          <p:cNvPr id="975" name="Google Shape;975;p109"/>
          <p:cNvGrpSpPr/>
          <p:nvPr/>
        </p:nvGrpSpPr>
        <p:grpSpPr>
          <a:xfrm>
            <a:off x="1156155" y="231863"/>
            <a:ext cx="6256948" cy="1923199"/>
            <a:chOff x="1274843" y="220193"/>
            <a:chExt cx="6899270" cy="1826400"/>
          </a:xfrm>
        </p:grpSpPr>
        <p:sp>
          <p:nvSpPr>
            <p:cNvPr id="976" name="Google Shape;976;p109"/>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09"/>
            <p:cNvSpPr/>
            <p:nvPr/>
          </p:nvSpPr>
          <p:spPr>
            <a:xfrm>
              <a:off x="6924935" y="530692"/>
              <a:ext cx="1205700" cy="1205700"/>
            </a:xfrm>
            <a:prstGeom prst="ellipse">
              <a:avLst/>
            </a:prstGeom>
            <a:solidFill>
              <a:schemeClr val="lt1">
                <a:alpha val="88627"/>
              </a:scheme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09"/>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979" name="Google Shape;979;p109"/>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09"/>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09"/>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982" name="Google Shape;982;p109"/>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09"/>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09"/>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985" name="Google Shape;985;p109"/>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09"/>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09"/>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988" name="Google Shape;988;p109"/>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09"/>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09"/>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pic>
        <p:nvPicPr>
          <p:cNvPr id="991" name="Google Shape;991;p109"/>
          <p:cNvPicPr preferRelativeResize="0"/>
          <p:nvPr/>
        </p:nvPicPr>
        <p:blipFill rotWithShape="1">
          <a:blip r:embed="rId4">
            <a:alphaModFix/>
          </a:blip>
          <a:srcRect/>
          <a:stretch/>
        </p:blipFill>
        <p:spPr>
          <a:xfrm>
            <a:off x="7134082" y="1644514"/>
            <a:ext cx="1209342" cy="1579768"/>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1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Next Week</a:t>
            </a:r>
            <a:endParaRPr/>
          </a:p>
        </p:txBody>
      </p:sp>
      <p:sp>
        <p:nvSpPr>
          <p:cNvPr id="998" name="Google Shape;998;p11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640"/>
              </a:spcBef>
              <a:spcAft>
                <a:spcPts val="0"/>
              </a:spcAft>
              <a:buSzPts val="4100"/>
              <a:buChar char="❏"/>
            </a:pPr>
            <a:r>
              <a:rPr lang="en-US" sz="4100"/>
              <a:t>Mechanics/Positioning</a:t>
            </a:r>
            <a:endParaRPr sz="4100"/>
          </a:p>
          <a:p>
            <a:pPr marL="457200" lvl="0" indent="-457200" algn="l" rtl="0">
              <a:lnSpc>
                <a:spcPct val="90000"/>
              </a:lnSpc>
              <a:spcBef>
                <a:spcPts val="0"/>
              </a:spcBef>
              <a:spcAft>
                <a:spcPts val="0"/>
              </a:spcAft>
              <a:buSzPts val="4100"/>
              <a:buChar char="❏"/>
            </a:pPr>
            <a:r>
              <a:rPr lang="en-US" sz="4100"/>
              <a:t>Simultaneous &amp; Other Situations</a:t>
            </a:r>
            <a:endParaRPr sz="4100"/>
          </a:p>
          <a:p>
            <a:pPr marL="457200" lvl="0" indent="-457200" algn="l" rtl="0">
              <a:lnSpc>
                <a:spcPct val="90000"/>
              </a:lnSpc>
              <a:spcBef>
                <a:spcPts val="0"/>
              </a:spcBef>
              <a:spcAft>
                <a:spcPts val="0"/>
              </a:spcAft>
              <a:buSzPts val="4100"/>
              <a:buChar char="❏"/>
            </a:pPr>
            <a:r>
              <a:rPr lang="en-US" sz="4100"/>
              <a:t>Game Management &amp; Tips</a:t>
            </a:r>
            <a:endParaRPr sz="4100"/>
          </a:p>
          <a:p>
            <a:pPr marL="457200" lvl="0" indent="-457200" algn="l" rtl="0">
              <a:lnSpc>
                <a:spcPct val="90000"/>
              </a:lnSpc>
              <a:spcBef>
                <a:spcPts val="0"/>
              </a:spcBef>
              <a:spcAft>
                <a:spcPts val="0"/>
              </a:spcAft>
              <a:buSzPts val="4100"/>
              <a:buChar char="❏"/>
            </a:pPr>
            <a:r>
              <a:rPr lang="en-US" sz="4100"/>
              <a:t>Scrimmages &amp; Start of the Season!</a:t>
            </a:r>
            <a:endParaRPr sz="4100"/>
          </a:p>
        </p:txBody>
      </p:sp>
    </p:spTree>
  </p:cSld>
  <p:clrMapOvr>
    <a:masterClrMapping/>
  </p:clrMapOvr>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2607</Words>
  <Application>Microsoft Office PowerPoint</Application>
  <PresentationFormat>On-screen Show (4:3)</PresentationFormat>
  <Paragraphs>638</Paragraphs>
  <Slides>96</Slides>
  <Notes>96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Calibri</vt:lpstr>
      <vt:lpstr>Noto Sans Symbols</vt:lpstr>
      <vt:lpstr>1_White with Blue Bar Segoe Template</vt:lpstr>
      <vt:lpstr>Week 2 Personal &amp; Technical Fouls   2026 EMLOA  New Candidates </vt:lpstr>
      <vt:lpstr>Course Outline</vt:lpstr>
      <vt:lpstr>Questions </vt:lpstr>
      <vt:lpstr>Personal vs Technical Fouls</vt:lpstr>
      <vt:lpstr>Penalty Enforcement</vt:lpstr>
      <vt:lpstr>Personal Fouls</vt:lpstr>
      <vt:lpstr>Cross Check</vt:lpstr>
      <vt:lpstr>Illegal Body Check</vt:lpstr>
      <vt:lpstr>Illegal Body Check/Defense Player</vt:lpstr>
      <vt:lpstr>Illegal Body Check</vt:lpstr>
      <vt:lpstr>Illegal Body Check</vt:lpstr>
      <vt:lpstr>Illegal Cross - 2 minutes locked</vt:lpstr>
      <vt:lpstr>Slashing </vt:lpstr>
      <vt:lpstr>Slash: 1-3 minutes</vt:lpstr>
      <vt:lpstr>Tripping: 1-3 minutes </vt:lpstr>
      <vt:lpstr>Unnecessary Roughness</vt:lpstr>
      <vt:lpstr>Unnecessary Roughness</vt:lpstr>
      <vt:lpstr>Unsportsmanlike Conduct</vt:lpstr>
      <vt:lpstr>Unsportsmanlike Conduct</vt:lpstr>
      <vt:lpstr>Ejection</vt:lpstr>
      <vt:lpstr>Technical Fouls</vt:lpstr>
      <vt:lpstr>Crease/Goalkeeper Interference</vt:lpstr>
      <vt:lpstr>Holding</vt:lpstr>
      <vt:lpstr>Illegal Offensive Screen</vt:lpstr>
      <vt:lpstr>Illegal Offensive Screen </vt:lpstr>
      <vt:lpstr>Illegal Procedure</vt:lpstr>
      <vt:lpstr>Conduct Foul</vt:lpstr>
      <vt:lpstr>Interference</vt:lpstr>
      <vt:lpstr>Interference</vt:lpstr>
      <vt:lpstr>Offsides</vt:lpstr>
      <vt:lpstr>Pushing</vt:lpstr>
      <vt:lpstr>Stalling</vt:lpstr>
      <vt:lpstr>Warding</vt:lpstr>
      <vt:lpstr>Withholding</vt:lpstr>
      <vt:lpstr>Penalty Enforcement</vt:lpstr>
      <vt:lpstr>Flag Down/Slow Whistle</vt:lpstr>
      <vt:lpstr>Slow Whistle: When to End</vt:lpstr>
      <vt:lpstr>Play-ON!</vt:lpstr>
      <vt:lpstr>Restarts after Penalty</vt:lpstr>
      <vt:lpstr>Common Penalty Time</vt:lpstr>
      <vt:lpstr>Simultaneous Fouls</vt:lpstr>
      <vt:lpstr>Penalty Reporting C-NOTE</vt:lpstr>
      <vt:lpstr>C</vt:lpstr>
      <vt:lpstr>C-N</vt:lpstr>
      <vt:lpstr>C-NO</vt:lpstr>
      <vt:lpstr>C-NOT</vt:lpstr>
      <vt:lpstr>C-NOTE</vt:lpstr>
      <vt:lpstr>How to Access US Lacrosse Test</vt:lpstr>
      <vt:lpstr>Next Week</vt:lpstr>
      <vt:lpstr>Course Outline</vt:lpstr>
      <vt:lpstr>Questions </vt:lpstr>
      <vt:lpstr>Personal vs Technical Fouls</vt:lpstr>
      <vt:lpstr>Penalty Enforcement</vt:lpstr>
      <vt:lpstr>Personal Fouls</vt:lpstr>
      <vt:lpstr>Cross Check</vt:lpstr>
      <vt:lpstr>Illegal Body Check</vt:lpstr>
      <vt:lpstr>Illegal Body Check/Defense Player</vt:lpstr>
      <vt:lpstr>Illegal Body Check</vt:lpstr>
      <vt:lpstr>Illegal Body Check</vt:lpstr>
      <vt:lpstr>Illegal Cross - 2 minutes locked</vt:lpstr>
      <vt:lpstr>Slashing </vt:lpstr>
      <vt:lpstr>Slash: 1-3 minutes</vt:lpstr>
      <vt:lpstr>Tripping: 1-3 minutes </vt:lpstr>
      <vt:lpstr>Unnecessary Roughness</vt:lpstr>
      <vt:lpstr>Unnecessary Roughness</vt:lpstr>
      <vt:lpstr>Unsportsmanlike Conduct</vt:lpstr>
      <vt:lpstr>Unsportsmanlike Conduct</vt:lpstr>
      <vt:lpstr>Ejection</vt:lpstr>
      <vt:lpstr>Technical Fouls</vt:lpstr>
      <vt:lpstr>Crease/Goalkeeper Interference</vt:lpstr>
      <vt:lpstr>Holding</vt:lpstr>
      <vt:lpstr>Illegal Offensive Screen</vt:lpstr>
      <vt:lpstr>Illegal Offensive Screen </vt:lpstr>
      <vt:lpstr>Illegal Procedure</vt:lpstr>
      <vt:lpstr>Conduct Foul</vt:lpstr>
      <vt:lpstr>Interference</vt:lpstr>
      <vt:lpstr>Interference</vt:lpstr>
      <vt:lpstr>Offsides</vt:lpstr>
      <vt:lpstr>Pushing</vt:lpstr>
      <vt:lpstr>Stalling</vt:lpstr>
      <vt:lpstr>Warding</vt:lpstr>
      <vt:lpstr>Withholding</vt:lpstr>
      <vt:lpstr>Penalty Enforcement</vt:lpstr>
      <vt:lpstr>Flag Down/Slow Whistle</vt:lpstr>
      <vt:lpstr>Slow Whistle: When to End</vt:lpstr>
      <vt:lpstr>Play-ON!</vt:lpstr>
      <vt:lpstr>Restarts after Penalty</vt:lpstr>
      <vt:lpstr>Common Penalty Time</vt:lpstr>
      <vt:lpstr>Simultaneous Fouls</vt:lpstr>
      <vt:lpstr>Penalty Reporting C-NOTE</vt:lpstr>
      <vt:lpstr>C</vt:lpstr>
      <vt:lpstr>C-N</vt:lpstr>
      <vt:lpstr>C-NO</vt:lpstr>
      <vt:lpstr>C-NOT</vt:lpstr>
      <vt:lpstr>C-NOTE</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Doug</dc:creator>
  <cp:lastModifiedBy>doug davenport</cp:lastModifiedBy>
  <cp:revision>1</cp:revision>
  <dcterms:modified xsi:type="dcterms:W3CDTF">2026-02-21T15:59:58Z</dcterms:modified>
</cp:coreProperties>
</file>