
<file path=[Content_Types].xml><?xml version="1.0" encoding="utf-8"?>
<Types xmlns="http://schemas.openxmlformats.org/package/2006/content-types">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274" r:id="rId4"/>
    <p:sldId id="275" r:id="rId5"/>
    <p:sldId id="276" r:id="rId6"/>
    <p:sldId id="277" r:id="rId7"/>
    <p:sldId id="278" r:id="rId8"/>
    <p:sldId id="279" r:id="rId9"/>
    <p:sldId id="280" r:id="rId10"/>
    <p:sldId id="281" r:id="rId11"/>
    <p:sldId id="282" r:id="rId12"/>
    <p:sldId id="283" r:id="rId13"/>
    <p:sldId id="285" r:id="rId14"/>
    <p:sldId id="286" r:id="rId15"/>
    <p:sldId id="258" r:id="rId16"/>
    <p:sldId id="288" r:id="rId17"/>
    <p:sldId id="289" r:id="rId18"/>
    <p:sldId id="259" r:id="rId19"/>
    <p:sldId id="260" r:id="rId20"/>
    <p:sldId id="261" r:id="rId21"/>
    <p:sldId id="262" r:id="rId22"/>
    <p:sldId id="263" r:id="rId23"/>
    <p:sldId id="264" r:id="rId24"/>
    <p:sldId id="265" r:id="rId25"/>
    <p:sldId id="266" r:id="rId26"/>
    <p:sldId id="272" r:id="rId27"/>
    <p:sldId id="287"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UagFlpmifZ6ZFw9DnUiK4W6Q6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383"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cfcf4d85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26cfcf4d85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Shape 11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sz="1200" b="1" i="0" u="none" strike="noStrike" cap="none">
                <a:solidFill>
                  <a:schemeClr val="dk1"/>
                </a:solidFill>
                <a:latin typeface="Calibri"/>
                <a:ea typeface="Calibri"/>
                <a:cs typeface="Calibri"/>
                <a:sym typeface="Calibri"/>
              </a:rPr>
              <a:t>Communication between the officiating crew is critical.</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Most of your communication will be hand signals during the game. Be bigger </a:t>
            </a:r>
            <a:r>
              <a:rPr lang="en-US"/>
              <a:t>and hold them longer than you are comfortable doing</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Make sure they are clear, visible and well done. - this go</a:t>
            </a:r>
            <a:r>
              <a:rPr lang="en-US"/>
              <a:t>es a long way in not having confusion later on</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During time outs, quarters and halves, meet as a crew to discuss the game and important points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Shape 11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You can often manage many game situations by talking to players during the game.</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Don’t talk “too much”</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Don’t coach, but manage players and situations</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Don’t be too loud.  Only the players should hear you. You don’t want the stands or coaches to hear you.</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Don’t be a officious, but be firm.  Players need to respect you and your authority.</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Look for teachable moments. Players don’t know all the rules and you can help them better understand and learn from their mistakes.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0" name="Shape 12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Its great to strive to officiate like someone, but only if that’s your personality</a:t>
            </a:r>
            <a:endParaRPr/>
          </a:p>
          <a:p>
            <a:pPr marL="0" lvl="0" indent="0">
              <a:spcBef>
                <a:spcPts val="0"/>
              </a:spcBef>
              <a:spcAft>
                <a:spcPts val="0"/>
              </a:spcAft>
              <a:buNone/>
            </a:pPr>
            <a:r>
              <a:rPr lang="en-US"/>
              <a:t>If you can’t be positive then be emotionless - The games might be the best part of a child’s day </a:t>
            </a:r>
            <a:endParaRPr/>
          </a:p>
          <a:p>
            <a:pPr marL="0" lvl="0" indent="0">
              <a:spcBef>
                <a:spcPts val="0"/>
              </a:spcBef>
              <a:spcAft>
                <a:spcPts val="0"/>
              </a:spcAft>
              <a:buNone/>
            </a:pPr>
            <a:r>
              <a:rPr lang="en-US"/>
              <a:t>People use these times of competition to escape from reality and pressures from the outside world </a:t>
            </a:r>
            <a:endParaRPr/>
          </a:p>
          <a:p>
            <a:pPr marL="0" lvl="0" indent="0">
              <a:spcBef>
                <a:spcPts val="0"/>
              </a:spcBef>
              <a:spcAft>
                <a:spcPts val="0"/>
              </a:spcAft>
              <a:buNone/>
            </a:pPr>
            <a:r>
              <a:rPr lang="en-US"/>
              <a:t>Don’t bring your bagage to the game and take it out on kids just because you are the authoritatize figure for a moment of time</a:t>
            </a:r>
            <a:endParaRPr/>
          </a:p>
          <a:p>
            <a:pPr marL="0" lvl="0" indent="0">
              <a:spcBef>
                <a:spcPts val="0"/>
              </a:spcBef>
              <a:spcAft>
                <a:spcPts val="0"/>
              </a:spcAft>
              <a:buNone/>
            </a:pPr>
            <a:endParaRPr/>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Shape 13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Discuss as a class – who has been in these situations? How did you handle things?</a:t>
            </a:r>
            <a:endParaRPr sz="1200" b="0" i="0" u="none" strike="noStrike" cap="none">
              <a:solidFill>
                <a:schemeClr val="dk1"/>
              </a:solidFill>
              <a:latin typeface="Calibri"/>
              <a:ea typeface="Calibri"/>
              <a:cs typeface="Calibri"/>
              <a:sym typeface="Calibri"/>
            </a:endParaRPr>
          </a:p>
        </p:txBody>
      </p:sp>
      <p:sp>
        <p:nvSpPr>
          <p:cNvPr id="140" name="Shape 14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Shape 14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Discuss as a class – who has been in these situations? How did you handle things?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6cfcf4d85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26cfcf4d854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6cfcf4d854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6cfcf4d85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6cfcf4d854_0_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26cfcf4d854_0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Shape 7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sz="1200" b="1" i="0" u="none" strike="noStrike" cap="none">
                <a:solidFill>
                  <a:schemeClr val="dk1"/>
                </a:solidFill>
                <a:latin typeface="Calibri"/>
                <a:ea typeface="Calibri"/>
                <a:cs typeface="Calibri"/>
                <a:sym typeface="Calibri"/>
              </a:rPr>
              <a:t>Before the game, the referee should email the head coach and the crew to confirm game details.</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Time, Location, who the crew is, and contact information.</a:t>
            </a:r>
            <a:endParaRPr/>
          </a:p>
          <a:p>
            <a:pPr marL="171450" marR="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The referee should then send a separate email to the crew to let them know when to meet in the parking lot and any other details they need to be aware.  Make sure you have all cell phone number.</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3" name="Shape 7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Shape 8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sz="1200" b="1" i="0" u="none" strike="noStrike" cap="none">
                <a:solidFill>
                  <a:schemeClr val="dk1"/>
                </a:solidFill>
                <a:latin typeface="Calibri"/>
                <a:ea typeface="Calibri"/>
                <a:cs typeface="Calibri"/>
                <a:sym typeface="Calibri"/>
              </a:rPr>
              <a:t>During the game</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Be polite, but firm with coaches and players</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If a coach has a question or wants an explanation let him know that as soon there is a stoppage of play, ask him to remind you at that time to visit.</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Keep in mind coaches are excitable.  The louder and faster they talk, the lower and slower your should talk.</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The head coach is the only one that can talk to you.  If you have an issue with an assistant coach, remind the head coach that all communication should come from him.</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To be overly sensitive to comments made from the stands or sidelines. Don’t have “rabbit ears”</a:t>
            </a:r>
            <a:endParaRPr/>
          </a:p>
          <a:p>
            <a:pPr marL="1085850" marR="0" lvl="2"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However, if it is personal or in appropriate, handle the situation with the coach and field administrator.</a:t>
            </a:r>
            <a:endParaRPr/>
          </a:p>
          <a:p>
            <a:pPr marL="628650" marR="0" lvl="1"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Make sure you back up your crew, don’t throw them under the bus no matter how bad of a game a crew member may be having.</a:t>
            </a: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Shape 8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Yelling at my partner is not going to make him better today – yell at me not at him.</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a:t>Not the time to be a comedian </a:t>
            </a:r>
            <a:endParaRPr/>
          </a:p>
        </p:txBody>
      </p:sp>
      <p:sp>
        <p:nvSpPr>
          <p:cNvPr id="89" name="Shape 8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Shape 9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Jedi Mind Trick</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Get quieter as the coach gets louder. You bring the coach down to your calmer level as a result and no on sees you shout back an angry retort that you’ll regret.</a:t>
            </a:r>
            <a:endParaRPr sz="1200" b="0" i="0" u="none" strike="noStrike" cap="none">
              <a:solidFill>
                <a:schemeClr val="dk1"/>
              </a:solidFill>
              <a:latin typeface="Calibri"/>
              <a:ea typeface="Calibri"/>
              <a:cs typeface="Calibri"/>
              <a:sym typeface="Calibri"/>
            </a:endParaRPr>
          </a:p>
        </p:txBody>
      </p:sp>
      <p:sp>
        <p:nvSpPr>
          <p:cNvPr id="97" name="Shape 9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Shape 10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Don’t talk yourself into trouble </a:t>
            </a:r>
            <a:endParaRPr/>
          </a:p>
          <a:p>
            <a:pPr marL="0" marR="0" lvl="0" indent="0" algn="l" rtl="0">
              <a:spcBef>
                <a:spcPts val="0"/>
              </a:spcBef>
              <a:spcAft>
                <a:spcPts val="0"/>
              </a:spcAft>
              <a:buNone/>
            </a:pPr>
            <a:r>
              <a:rPr lang="en-US"/>
              <a:t>Tell them what they need to know and no more</a:t>
            </a:r>
            <a:endParaRPr/>
          </a:p>
          <a:p>
            <a:pPr marL="0" marR="0" lvl="0" indent="0" algn="l" rtl="0">
              <a:spcBef>
                <a:spcPts val="0"/>
              </a:spcBef>
              <a:spcAft>
                <a:spcPts val="0"/>
              </a:spcAft>
              <a:buNone/>
            </a:pPr>
            <a:endParaRPr/>
          </a:p>
        </p:txBody>
      </p:sp>
      <p:sp>
        <p:nvSpPr>
          <p:cNvPr id="105" name="Shape 10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15"/>
          <p:cNvSpPr txBox="1">
            <a:spLocks noGrp="1"/>
          </p:cNvSpPr>
          <p:nvPr>
            <p:ph type="ctrTitle"/>
          </p:nvPr>
        </p:nvSpPr>
        <p:spPr>
          <a:xfrm>
            <a:off x="730258" y="1905016"/>
            <a:ext cx="7681913" cy="1523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15"/>
          <p:cNvSpPr txBox="1">
            <a:spLocks noGrp="1"/>
          </p:cNvSpPr>
          <p:nvPr>
            <p:ph type="subTitle" idx="1"/>
          </p:nvPr>
        </p:nvSpPr>
        <p:spPr>
          <a:xfrm>
            <a:off x="730257" y="4345004"/>
            <a:ext cx="7681913"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 name="Google Shape;43;p25"/>
          <p:cNvSpPr txBox="1">
            <a:spLocks noGrp="1"/>
          </p:cNvSpPr>
          <p:nvPr>
            <p:ph type="body" idx="2"/>
          </p:nvPr>
        </p:nvSpPr>
        <p:spPr>
          <a:xfrm>
            <a:off x="8" y="6238891"/>
            <a:ext cx="9144001" cy="619125"/>
          </a:xfrm>
          <a:prstGeom prst="rect">
            <a:avLst/>
          </a:prstGeom>
          <a:solidFill>
            <a:srgbClr val="FFFF99"/>
          </a:solidFill>
          <a:ln>
            <a:noFill/>
          </a:ln>
        </p:spPr>
        <p:txBody>
          <a:bodyPr spcFirstLastPara="1" wrap="square" lIns="152375" tIns="76175" rIns="152375" bIns="76175" anchor="b" anchorCtr="0">
            <a:noAutofit/>
          </a:bodyPr>
          <a:lstStyle>
            <a:lvl1pPr marL="457200" lvl="0" indent="-228600" algn="r">
              <a:lnSpc>
                <a:spcPct val="90000"/>
              </a:lnSpc>
              <a:spcBef>
                <a:spcPts val="640"/>
              </a:spcBef>
              <a:spcAft>
                <a:spcPts val="0"/>
              </a:spcAft>
              <a:buClr>
                <a:srgbClr val="000000"/>
              </a:buClr>
              <a:buSzPts val="3200"/>
              <a:buFont typeface="Arial"/>
              <a:buNone/>
              <a:defRPr>
                <a:solidFill>
                  <a:srgbClr val="000000"/>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Demo, Video etc. &quot;special&quot; slides">
  <p:cSld name="2_Demo, Video etc. &quot;special&quot; slides">
    <p:spTree>
      <p:nvGrpSpPr>
        <p:cNvPr id="1" name="Shape 44"/>
        <p:cNvGrpSpPr/>
        <p:nvPr/>
      </p:nvGrpSpPr>
      <p:grpSpPr>
        <a:xfrm>
          <a:off x="0" y="0"/>
          <a:ext cx="0" cy="0"/>
          <a:chOff x="0" y="0"/>
          <a:chExt cx="0" cy="0"/>
        </a:xfrm>
      </p:grpSpPr>
      <p:sp>
        <p:nvSpPr>
          <p:cNvPr id="45" name="Google Shape;45;p26"/>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6"/>
          <p:cNvSpPr txBox="1">
            <a:spLocks noGrp="1"/>
          </p:cNvSpPr>
          <p:nvPr>
            <p:ph type="subTitle" idx="1"/>
          </p:nvPr>
        </p:nvSpPr>
        <p:spPr>
          <a:xfrm>
            <a:off x="1368955" y="4345004"/>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7" name="Google Shape;47;p26"/>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alf Field Vertical Goal Down">
  <p:cSld name="Half Field Vertical Goal Down">
    <p:spTree>
      <p:nvGrpSpPr>
        <p:cNvPr id="1" name="Shape 48"/>
        <p:cNvGrpSpPr/>
        <p:nvPr/>
      </p:nvGrpSpPr>
      <p:grpSpPr>
        <a:xfrm>
          <a:off x="0" y="0"/>
          <a:ext cx="0" cy="0"/>
          <a:chOff x="0" y="0"/>
          <a:chExt cx="0" cy="0"/>
        </a:xfrm>
      </p:grpSpPr>
      <p:sp>
        <p:nvSpPr>
          <p:cNvPr id="49" name="Google Shape;49;p27"/>
          <p:cNvSpPr txBox="1">
            <a:spLocks noGrp="1"/>
          </p:cNvSpPr>
          <p:nvPr>
            <p:ph type="title"/>
          </p:nvPr>
        </p:nvSpPr>
        <p:spPr>
          <a:xfrm>
            <a:off x="3" y="43131"/>
            <a:ext cx="9144001"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0" name="Google Shape;50;p27"/>
          <p:cNvGrpSpPr/>
          <p:nvPr/>
        </p:nvGrpSpPr>
        <p:grpSpPr>
          <a:xfrm>
            <a:off x="143213" y="419548"/>
            <a:ext cx="8806085" cy="5971205"/>
            <a:chOff x="143210" y="314659"/>
            <a:chExt cx="8806085" cy="4478404"/>
          </a:xfrm>
        </p:grpSpPr>
        <p:sp>
          <p:nvSpPr>
            <p:cNvPr id="51" name="Google Shape;51;p27"/>
            <p:cNvSpPr/>
            <p:nvPr/>
          </p:nvSpPr>
          <p:spPr>
            <a:xfrm rot="10800000" flipH="1">
              <a:off x="7380744" y="1948966"/>
              <a:ext cx="1420407" cy="2803762"/>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2" name="Google Shape;52;p27"/>
            <p:cNvSpPr/>
            <p:nvPr/>
          </p:nvSpPr>
          <p:spPr>
            <a:xfrm rot="10800000" flipH="1">
              <a:off x="1694239" y="1948966"/>
              <a:ext cx="5686506" cy="2803762"/>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3" name="Google Shape;53;p27"/>
            <p:cNvSpPr/>
            <p:nvPr/>
          </p:nvSpPr>
          <p:spPr>
            <a:xfrm rot="10800000" flipH="1">
              <a:off x="277476" y="1948966"/>
              <a:ext cx="1416763" cy="2803762"/>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4" name="Google Shape;54;p27"/>
            <p:cNvSpPr/>
            <p:nvPr/>
          </p:nvSpPr>
          <p:spPr>
            <a:xfrm rot="10800000" flipH="1">
              <a:off x="4248329" y="3184851"/>
              <a:ext cx="762000" cy="734352"/>
            </a:xfrm>
            <a:prstGeom prst="ellipse">
              <a:avLst/>
            </a:prstGeom>
            <a:noFill/>
            <a:ln w="44450" cap="flat" cmpd="sng">
              <a:solidFill>
                <a:schemeClr val="dk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cxnSp>
          <p:nvCxnSpPr>
            <p:cNvPr id="55" name="Google Shape;55;p27"/>
            <p:cNvCxnSpPr/>
            <p:nvPr/>
          </p:nvCxnSpPr>
          <p:spPr>
            <a:xfrm>
              <a:off x="4508076" y="3552027"/>
              <a:ext cx="242507" cy="0"/>
            </a:xfrm>
            <a:prstGeom prst="straightConnector1">
              <a:avLst/>
            </a:prstGeom>
            <a:noFill/>
            <a:ln w="28575" cap="flat" cmpd="sng">
              <a:solidFill>
                <a:schemeClr val="dk1"/>
              </a:solidFill>
              <a:prstDash val="solid"/>
              <a:round/>
              <a:headEnd type="none" w="sm" len="sm"/>
              <a:tailEnd type="none" w="sm" len="sm"/>
            </a:ln>
          </p:spPr>
        </p:cxnSp>
        <p:sp>
          <p:nvSpPr>
            <p:cNvPr id="56" name="Google Shape;56;p27"/>
            <p:cNvSpPr/>
            <p:nvPr/>
          </p:nvSpPr>
          <p:spPr>
            <a:xfrm rot="10800000" flipH="1">
              <a:off x="277476" y="353525"/>
              <a:ext cx="8523676" cy="1595441"/>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cxnSp>
          <p:nvCxnSpPr>
            <p:cNvPr id="57" name="Google Shape;57;p27"/>
            <p:cNvCxnSpPr/>
            <p:nvPr/>
          </p:nvCxnSpPr>
          <p:spPr>
            <a:xfrm rot="10800000">
              <a:off x="1708581" y="353525"/>
              <a:ext cx="0" cy="760650"/>
            </a:xfrm>
            <a:prstGeom prst="straightConnector1">
              <a:avLst/>
            </a:prstGeom>
            <a:noFill/>
            <a:ln w="28575" cap="flat" cmpd="sng">
              <a:solidFill>
                <a:schemeClr val="dk1"/>
              </a:solidFill>
              <a:prstDash val="solid"/>
              <a:round/>
              <a:headEnd type="none" w="sm" len="sm"/>
              <a:tailEnd type="none" w="sm" len="sm"/>
            </a:ln>
          </p:spPr>
        </p:cxnSp>
        <p:cxnSp>
          <p:nvCxnSpPr>
            <p:cNvPr id="58" name="Google Shape;58;p27"/>
            <p:cNvCxnSpPr/>
            <p:nvPr/>
          </p:nvCxnSpPr>
          <p:spPr>
            <a:xfrm rot="10800000">
              <a:off x="7382664" y="353525"/>
              <a:ext cx="0" cy="760650"/>
            </a:xfrm>
            <a:prstGeom prst="straightConnector1">
              <a:avLst/>
            </a:prstGeom>
            <a:noFill/>
            <a:ln w="28575" cap="flat" cmpd="sng">
              <a:solidFill>
                <a:schemeClr val="dk1"/>
              </a:solidFill>
              <a:prstDash val="solid"/>
              <a:round/>
              <a:headEnd type="none" w="sm" len="sm"/>
              <a:tailEnd type="none" w="sm" len="sm"/>
            </a:ln>
          </p:spPr>
        </p:cxnSp>
        <p:sp>
          <p:nvSpPr>
            <p:cNvPr id="59" name="Google Shape;59;p27"/>
            <p:cNvSpPr/>
            <p:nvPr/>
          </p:nvSpPr>
          <p:spPr>
            <a:xfrm rot="5400000" flipH="1">
              <a:off x="4606469" y="304011"/>
              <a:ext cx="45720" cy="99837"/>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0" name="Google Shape;60;p27"/>
            <p:cNvSpPr/>
            <p:nvPr/>
          </p:nvSpPr>
          <p:spPr>
            <a:xfrm rot="5400000" flipH="1">
              <a:off x="8839449" y="278200"/>
              <a:ext cx="73387" cy="146304"/>
            </a:xfrm>
            <a:prstGeom prst="rect">
              <a:avLst/>
            </a:prstGeom>
            <a:solidFill>
              <a:srgbClr val="7B3C9E"/>
            </a:solidFill>
            <a:ln w="9525" cap="flat" cmpd="sng">
              <a:solidFill>
                <a:srgbClr val="000000"/>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61" name="Google Shape;61;p27"/>
            <p:cNvSpPr/>
            <p:nvPr/>
          </p:nvSpPr>
          <p:spPr>
            <a:xfrm rot="-5400000" flipH="1">
              <a:off x="140948" y="1041626"/>
              <a:ext cx="135372" cy="130848"/>
            </a:xfrm>
            <a:prstGeom prst="triangle">
              <a:avLst>
                <a:gd name="adj" fmla="val 50000"/>
              </a:avLst>
            </a:prstGeom>
            <a:solidFill>
              <a:srgbClr val="7B3C9E"/>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2" name="Google Shape;62;p27"/>
            <p:cNvSpPr/>
            <p:nvPr/>
          </p:nvSpPr>
          <p:spPr>
            <a:xfrm rot="5400000" flipH="1">
              <a:off x="8825679" y="4683216"/>
              <a:ext cx="73387" cy="146304"/>
            </a:xfrm>
            <a:prstGeom prst="rect">
              <a:avLst/>
            </a:prstGeom>
            <a:solidFill>
              <a:srgbClr val="7B3C9E"/>
            </a:solidFill>
            <a:ln w="9525" cap="flat" cmpd="sng">
              <a:solidFill>
                <a:srgbClr val="000000"/>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63" name="Google Shape;63;p27"/>
            <p:cNvSpPr/>
            <p:nvPr/>
          </p:nvSpPr>
          <p:spPr>
            <a:xfrm rot="-5400000" flipH="1">
              <a:off x="197998" y="4683217"/>
              <a:ext cx="73387" cy="146304"/>
            </a:xfrm>
            <a:prstGeom prst="rect">
              <a:avLst/>
            </a:prstGeom>
            <a:solidFill>
              <a:srgbClr val="7B3C9E"/>
            </a:solidFill>
            <a:ln w="9525" cap="flat" cmpd="sng">
              <a:solidFill>
                <a:srgbClr val="000000"/>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rease Zoomed">
  <p:cSld name="Crease Zoomed">
    <p:spTree>
      <p:nvGrpSpPr>
        <p:cNvPr id="1" name="Shape 64"/>
        <p:cNvGrpSpPr/>
        <p:nvPr/>
      </p:nvGrpSpPr>
      <p:grpSpPr>
        <a:xfrm>
          <a:off x="0" y="0"/>
          <a:ext cx="0" cy="0"/>
          <a:chOff x="0" y="0"/>
          <a:chExt cx="0" cy="0"/>
        </a:xfrm>
      </p:grpSpPr>
      <p:sp>
        <p:nvSpPr>
          <p:cNvPr id="65" name="Google Shape;65;p28"/>
          <p:cNvSpPr txBox="1">
            <a:spLocks noGrp="1"/>
          </p:cNvSpPr>
          <p:nvPr>
            <p:ph type="title"/>
          </p:nvPr>
        </p:nvSpPr>
        <p:spPr>
          <a:xfrm>
            <a:off x="2" y="43131"/>
            <a:ext cx="9144001"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6" name="Google Shape;66;p28"/>
          <p:cNvGrpSpPr/>
          <p:nvPr/>
        </p:nvGrpSpPr>
        <p:grpSpPr>
          <a:xfrm>
            <a:off x="2" y="584203"/>
            <a:ext cx="9144001" cy="5334097"/>
            <a:chOff x="1" y="438150"/>
            <a:chExt cx="9144001" cy="4000573"/>
          </a:xfrm>
        </p:grpSpPr>
        <p:cxnSp>
          <p:nvCxnSpPr>
            <p:cNvPr id="67" name="Google Shape;67;p28"/>
            <p:cNvCxnSpPr/>
            <p:nvPr/>
          </p:nvCxnSpPr>
          <p:spPr>
            <a:xfrm rot="10800000">
              <a:off x="190811" y="438150"/>
              <a:ext cx="0" cy="3990029"/>
            </a:xfrm>
            <a:prstGeom prst="straightConnector1">
              <a:avLst/>
            </a:prstGeom>
            <a:noFill/>
            <a:ln w="38100" cap="flat" cmpd="sng">
              <a:solidFill>
                <a:schemeClr val="dk1"/>
              </a:solidFill>
              <a:prstDash val="solid"/>
              <a:miter lim="400000"/>
              <a:headEnd type="none" w="sm" len="sm"/>
              <a:tailEnd type="none" w="sm" len="sm"/>
            </a:ln>
          </p:spPr>
        </p:cxnSp>
        <p:cxnSp>
          <p:nvCxnSpPr>
            <p:cNvPr id="68" name="Google Shape;68;p28"/>
            <p:cNvCxnSpPr/>
            <p:nvPr/>
          </p:nvCxnSpPr>
          <p:spPr>
            <a:xfrm>
              <a:off x="1" y="720239"/>
              <a:ext cx="9144000" cy="0"/>
            </a:xfrm>
            <a:prstGeom prst="straightConnector1">
              <a:avLst/>
            </a:prstGeom>
            <a:noFill/>
            <a:ln w="38100" cap="flat" cmpd="sng">
              <a:solidFill>
                <a:schemeClr val="dk1"/>
              </a:solidFill>
              <a:prstDash val="solid"/>
              <a:miter lim="400000"/>
              <a:headEnd type="none" w="sm" len="sm"/>
              <a:tailEnd type="none" w="sm" len="sm"/>
            </a:ln>
          </p:spPr>
        </p:cxnSp>
        <p:cxnSp>
          <p:nvCxnSpPr>
            <p:cNvPr id="69" name="Google Shape;69;p28"/>
            <p:cNvCxnSpPr/>
            <p:nvPr/>
          </p:nvCxnSpPr>
          <p:spPr>
            <a:xfrm rot="10800000" flipH="1">
              <a:off x="2" y="4417637"/>
              <a:ext cx="9144000" cy="21086"/>
            </a:xfrm>
            <a:prstGeom prst="straightConnector1">
              <a:avLst/>
            </a:prstGeom>
            <a:noFill/>
            <a:ln w="38100" cap="flat" cmpd="sng">
              <a:solidFill>
                <a:schemeClr val="dk1"/>
              </a:solidFill>
              <a:prstDash val="solid"/>
              <a:miter lim="400000"/>
              <a:headEnd type="none" w="sm" len="sm"/>
              <a:tailEnd type="none" w="sm" len="sm"/>
            </a:ln>
          </p:spPr>
        </p:cxnSp>
        <p:sp>
          <p:nvSpPr>
            <p:cNvPr id="70" name="Google Shape;70;p28"/>
            <p:cNvSpPr/>
            <p:nvPr/>
          </p:nvSpPr>
          <p:spPr>
            <a:xfrm>
              <a:off x="3926960" y="2431696"/>
              <a:ext cx="1252291" cy="1206854"/>
            </a:xfrm>
            <a:prstGeom prst="ellipse">
              <a:avLst/>
            </a:prstGeom>
            <a:noFill/>
            <a:ln w="57150" cap="flat" cmpd="sng">
              <a:solidFill>
                <a:schemeClr val="dk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cxnSp>
          <p:nvCxnSpPr>
            <p:cNvPr id="71" name="Google Shape;71;p28"/>
            <p:cNvCxnSpPr/>
            <p:nvPr/>
          </p:nvCxnSpPr>
          <p:spPr>
            <a:xfrm rot="10800000">
              <a:off x="8915400" y="438150"/>
              <a:ext cx="0" cy="3990030"/>
            </a:xfrm>
            <a:prstGeom prst="straightConnector1">
              <a:avLst/>
            </a:prstGeom>
            <a:noFill/>
            <a:ln w="38100" cap="flat" cmpd="sng">
              <a:solidFill>
                <a:schemeClr val="dk1"/>
              </a:solidFill>
              <a:prstDash val="solid"/>
              <a:miter lim="400000"/>
              <a:headEnd type="none" w="sm" len="sm"/>
              <a:tailEnd type="none" w="sm" len="sm"/>
            </a:ln>
          </p:spPr>
        </p:cxnSp>
        <p:cxnSp>
          <p:nvCxnSpPr>
            <p:cNvPr id="72" name="Google Shape;72;p28"/>
            <p:cNvCxnSpPr/>
            <p:nvPr/>
          </p:nvCxnSpPr>
          <p:spPr>
            <a:xfrm>
              <a:off x="4372729" y="3035123"/>
              <a:ext cx="398543" cy="0"/>
            </a:xfrm>
            <a:prstGeom prst="straightConnector1">
              <a:avLst/>
            </a:prstGeom>
            <a:noFill/>
            <a:ln w="28575" cap="flat" cmpd="sng">
              <a:solidFill>
                <a:schemeClr val="dk1"/>
              </a:solidFill>
              <a:prstDash val="solid"/>
              <a:round/>
              <a:headEnd type="none" w="sm" len="sm"/>
              <a:tailEnd type="none" w="sm" len="sm"/>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Full Field" type="tx">
  <p:cSld name="TITLE_AND_BODY">
    <p:bg>
      <p:bgPr>
        <a:gradFill>
          <a:gsLst>
            <a:gs pos="0">
              <a:srgbClr val="000B5F"/>
            </a:gs>
            <a:gs pos="100000">
              <a:srgbClr val="000000"/>
            </a:gs>
          </a:gsLst>
          <a:path path="circle">
            <a:fillToRect l="50000" t="50000" r="50000" b="50000"/>
          </a:path>
          <a:tileRect/>
        </a:gradFill>
        <a:effectLst/>
      </p:bgPr>
    </p:bg>
    <p:spTree>
      <p:nvGrpSpPr>
        <p:cNvPr id="1" name="Shape 73"/>
        <p:cNvGrpSpPr/>
        <p:nvPr/>
      </p:nvGrpSpPr>
      <p:grpSpPr>
        <a:xfrm>
          <a:off x="0" y="0"/>
          <a:ext cx="0" cy="0"/>
          <a:chOff x="0" y="0"/>
          <a:chExt cx="0" cy="0"/>
        </a:xfrm>
      </p:grpSpPr>
      <p:sp>
        <p:nvSpPr>
          <p:cNvPr id="74" name="Google Shape;74;p29"/>
          <p:cNvSpPr txBox="1">
            <a:spLocks noGrp="1"/>
          </p:cNvSpPr>
          <p:nvPr>
            <p:ph type="title"/>
          </p:nvPr>
        </p:nvSpPr>
        <p:spPr>
          <a:xfrm>
            <a:off x="-1" y="891715"/>
            <a:ext cx="9144002" cy="291142"/>
          </a:xfrm>
          <a:prstGeom prst="rect">
            <a:avLst/>
          </a:prstGeom>
          <a:noFill/>
          <a:ln>
            <a:noFill/>
          </a:ln>
        </p:spPr>
        <p:txBody>
          <a:bodyPr spcFirstLastPara="1" wrap="square" lIns="34275" tIns="34275" rIns="34275" bIns="34275" anchor="ctr" anchorCtr="0">
            <a:spAutoFit/>
          </a:bodyPr>
          <a:lstStyle>
            <a:lvl1pPr lvl="0" algn="ctr">
              <a:lnSpc>
                <a:spcPct val="100000"/>
              </a:lnSpc>
              <a:spcBef>
                <a:spcPts val="0"/>
              </a:spcBef>
              <a:spcAft>
                <a:spcPts val="0"/>
              </a:spcAft>
              <a:buClr>
                <a:srgbClr val="FEBC11"/>
              </a:buClr>
              <a:buSzPts val="2000"/>
              <a:buFont typeface="Calibri"/>
              <a:buNone/>
              <a:defRPr sz="2000" b="1">
                <a:solidFill>
                  <a:srgbClr val="FEBC1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5" name="Google Shape;75;p29"/>
          <p:cNvGrpSpPr/>
          <p:nvPr/>
        </p:nvGrpSpPr>
        <p:grpSpPr>
          <a:xfrm>
            <a:off x="113003" y="1481644"/>
            <a:ext cx="8917999" cy="4157158"/>
            <a:chOff x="-1" y="-1"/>
            <a:chExt cx="8917997" cy="4157156"/>
          </a:xfrm>
        </p:grpSpPr>
        <p:sp>
          <p:nvSpPr>
            <p:cNvPr id="76" name="Google Shape;76;p29"/>
            <p:cNvSpPr/>
            <p:nvPr/>
          </p:nvSpPr>
          <p:spPr>
            <a:xfrm>
              <a:off x="2833776" y="105844"/>
              <a:ext cx="1626376" cy="3518814"/>
            </a:xfrm>
            <a:prstGeom prst="rect">
              <a:avLst/>
            </a:prstGeom>
            <a:noFill/>
            <a:ln w="12700" cap="flat" cmpd="sng">
              <a:solidFill>
                <a:srgbClr val="FFFFFF"/>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29"/>
            <p:cNvSpPr/>
            <p:nvPr/>
          </p:nvSpPr>
          <p:spPr>
            <a:xfrm>
              <a:off x="37269" y="105843"/>
              <a:ext cx="2796508" cy="597318"/>
            </a:xfrm>
            <a:prstGeom prst="rect">
              <a:avLst/>
            </a:prstGeom>
            <a:noFill/>
            <a:ln w="12700" cap="flat" cmpd="sng">
              <a:solidFill>
                <a:srgbClr val="FFFFFF"/>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29"/>
            <p:cNvSpPr/>
            <p:nvPr/>
          </p:nvSpPr>
          <p:spPr>
            <a:xfrm>
              <a:off x="36965" y="3027341"/>
              <a:ext cx="2796811" cy="597317"/>
            </a:xfrm>
            <a:prstGeom prst="rect">
              <a:avLst/>
            </a:prstGeom>
            <a:noFill/>
            <a:ln w="12700" cap="flat" cmpd="sng">
              <a:solidFill>
                <a:srgbClr val="FFFFFF"/>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 name="Google Shape;79;p29"/>
            <p:cNvSpPr/>
            <p:nvPr/>
          </p:nvSpPr>
          <p:spPr>
            <a:xfrm>
              <a:off x="-1" y="-1"/>
              <a:ext cx="64173" cy="119938"/>
            </a:xfrm>
            <a:prstGeom prst="rect">
              <a:avLst/>
            </a:prstGeom>
            <a:solidFill>
              <a:srgbClr val="E46C0A"/>
            </a:solidFill>
            <a:ln w="9525" cap="flat" cmpd="sng">
              <a:solidFill>
                <a:srgbClr val="000000"/>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29"/>
            <p:cNvSpPr/>
            <p:nvPr/>
          </p:nvSpPr>
          <p:spPr>
            <a:xfrm>
              <a:off x="981" y="3615964"/>
              <a:ext cx="64173" cy="113897"/>
            </a:xfrm>
            <a:prstGeom prst="rect">
              <a:avLst/>
            </a:prstGeom>
            <a:solidFill>
              <a:srgbClr val="E46C0A"/>
            </a:solidFill>
            <a:ln w="9525" cap="flat" cmpd="sng">
              <a:solidFill>
                <a:srgbClr val="000000"/>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29"/>
            <p:cNvSpPr/>
            <p:nvPr/>
          </p:nvSpPr>
          <p:spPr>
            <a:xfrm>
              <a:off x="2376605" y="3624658"/>
              <a:ext cx="1263084" cy="423806"/>
            </a:xfrm>
            <a:prstGeom prst="rect">
              <a:avLst/>
            </a:prstGeom>
            <a:noFill/>
            <a:ln w="12700" cap="flat" cmpd="sng">
              <a:solidFill>
                <a:srgbClr val="FFFFFF"/>
              </a:solidFill>
              <a:prstDash val="dash"/>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29"/>
            <p:cNvSpPr/>
            <p:nvPr/>
          </p:nvSpPr>
          <p:spPr>
            <a:xfrm>
              <a:off x="3592879" y="3560281"/>
              <a:ext cx="95922" cy="71942"/>
            </a:xfrm>
            <a:custGeom>
              <a:avLst/>
              <a:gdLst/>
              <a:ahLst/>
              <a:cxnLst/>
              <a:rect l="l" t="t" r="r" b="b"/>
              <a:pathLst>
                <a:path w="21600" h="21600" extrusionOk="0">
                  <a:moveTo>
                    <a:pt x="10800" y="0"/>
                  </a:moveTo>
                  <a:lnTo>
                    <a:pt x="21600" y="21600"/>
                  </a:lnTo>
                  <a:lnTo>
                    <a:pt x="0" y="21600"/>
                  </a:lnTo>
                  <a:close/>
                </a:path>
              </a:pathLst>
            </a:custGeom>
            <a:solidFill>
              <a:srgbClr val="E46C0A"/>
            </a:solidFill>
            <a:ln w="9525" cap="flat" cmpd="sng">
              <a:solidFill>
                <a:srgbClr val="000000"/>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29"/>
            <p:cNvSpPr/>
            <p:nvPr/>
          </p:nvSpPr>
          <p:spPr>
            <a:xfrm>
              <a:off x="998990" y="1651851"/>
              <a:ext cx="462718" cy="450770"/>
            </a:xfrm>
            <a:prstGeom prst="ellipse">
              <a:avLst/>
            </a:prstGeom>
            <a:noFill/>
            <a:ln w="12700" cap="flat" cmpd="sng">
              <a:solidFill>
                <a:srgbClr val="FFFFFF"/>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4" name="Google Shape;84;p29"/>
            <p:cNvCxnSpPr/>
            <p:nvPr/>
          </p:nvCxnSpPr>
          <p:spPr>
            <a:xfrm rot="10800000" flipH="1">
              <a:off x="1230348" y="1796660"/>
              <a:ext cx="1" cy="161150"/>
            </a:xfrm>
            <a:prstGeom prst="straightConnector1">
              <a:avLst/>
            </a:prstGeom>
            <a:noFill/>
            <a:ln w="12700" cap="flat" cmpd="sng">
              <a:solidFill>
                <a:srgbClr val="FFFFFF"/>
              </a:solidFill>
              <a:prstDash val="solid"/>
              <a:miter lim="400000"/>
              <a:headEnd type="none" w="sm" len="sm"/>
              <a:tailEnd type="none" w="sm" len="sm"/>
            </a:ln>
          </p:spPr>
        </p:cxnSp>
        <p:cxnSp>
          <p:nvCxnSpPr>
            <p:cNvPr id="85" name="Google Shape;85;p29"/>
            <p:cNvCxnSpPr/>
            <p:nvPr/>
          </p:nvCxnSpPr>
          <p:spPr>
            <a:xfrm rot="10800000" flipH="1">
              <a:off x="3639991" y="3632222"/>
              <a:ext cx="1" cy="524933"/>
            </a:xfrm>
            <a:prstGeom prst="straightConnector1">
              <a:avLst/>
            </a:prstGeom>
            <a:noFill/>
            <a:ln w="12700" cap="flat" cmpd="sng">
              <a:solidFill>
                <a:srgbClr val="FFFFFF"/>
              </a:solidFill>
              <a:prstDash val="solid"/>
              <a:round/>
              <a:headEnd type="none" w="sm" len="sm"/>
              <a:tailEnd type="none" w="sm" len="sm"/>
            </a:ln>
          </p:spPr>
        </p:cxnSp>
        <p:sp>
          <p:nvSpPr>
            <p:cNvPr id="86" name="Google Shape;86;p29"/>
            <p:cNvSpPr/>
            <p:nvPr/>
          </p:nvSpPr>
          <p:spPr>
            <a:xfrm>
              <a:off x="37269" y="704253"/>
              <a:ext cx="2796508" cy="2320591"/>
            </a:xfrm>
            <a:prstGeom prst="rect">
              <a:avLst/>
            </a:prstGeom>
            <a:noFill/>
            <a:ln w="12700" cap="flat" cmpd="sng">
              <a:solidFill>
                <a:srgbClr val="FFFFFF"/>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7" name="Google Shape;87;p29"/>
            <p:cNvCxnSpPr/>
            <p:nvPr/>
          </p:nvCxnSpPr>
          <p:spPr>
            <a:xfrm flipH="1">
              <a:off x="3644184" y="3027296"/>
              <a:ext cx="813189" cy="1"/>
            </a:xfrm>
            <a:prstGeom prst="straightConnector1">
              <a:avLst/>
            </a:prstGeom>
            <a:noFill/>
            <a:ln w="12700" cap="flat" cmpd="sng">
              <a:solidFill>
                <a:srgbClr val="FFFFFF"/>
              </a:solidFill>
              <a:prstDash val="solid"/>
              <a:round/>
              <a:headEnd type="none" w="sm" len="sm"/>
              <a:tailEnd type="none" w="sm" len="sm"/>
            </a:ln>
          </p:spPr>
        </p:cxnSp>
        <p:cxnSp>
          <p:nvCxnSpPr>
            <p:cNvPr id="88" name="Google Shape;88;p29"/>
            <p:cNvCxnSpPr/>
            <p:nvPr/>
          </p:nvCxnSpPr>
          <p:spPr>
            <a:xfrm rot="10800000">
              <a:off x="3644184" y="703161"/>
              <a:ext cx="813189" cy="1"/>
            </a:xfrm>
            <a:prstGeom prst="straightConnector1">
              <a:avLst/>
            </a:prstGeom>
            <a:noFill/>
            <a:ln w="12700" cap="flat" cmpd="sng">
              <a:solidFill>
                <a:srgbClr val="FFFFFF"/>
              </a:solidFill>
              <a:prstDash val="solid"/>
              <a:round/>
              <a:headEnd type="none" w="sm" len="sm"/>
              <a:tailEnd type="none" w="sm" len="sm"/>
            </a:ln>
          </p:spPr>
        </p:cxnSp>
        <p:cxnSp>
          <p:nvCxnSpPr>
            <p:cNvPr id="89" name="Google Shape;89;p29"/>
            <p:cNvCxnSpPr/>
            <p:nvPr/>
          </p:nvCxnSpPr>
          <p:spPr>
            <a:xfrm flipH="1">
              <a:off x="3644184" y="4048464"/>
              <a:ext cx="813189" cy="1"/>
            </a:xfrm>
            <a:prstGeom prst="straightConnector1">
              <a:avLst/>
            </a:prstGeom>
            <a:noFill/>
            <a:ln w="12700" cap="flat" cmpd="sng">
              <a:solidFill>
                <a:srgbClr val="FFFFFF"/>
              </a:solidFill>
              <a:prstDash val="solid"/>
              <a:round/>
              <a:headEnd type="none" w="sm" len="sm"/>
              <a:tailEnd type="none" w="sm" len="sm"/>
            </a:ln>
          </p:spPr>
        </p:cxnSp>
        <p:sp>
          <p:nvSpPr>
            <p:cNvPr id="90" name="Google Shape;90;p29"/>
            <p:cNvSpPr/>
            <p:nvPr/>
          </p:nvSpPr>
          <p:spPr>
            <a:xfrm flipH="1">
              <a:off x="4457844" y="105844"/>
              <a:ext cx="1626376" cy="3518814"/>
            </a:xfrm>
            <a:prstGeom prst="rect">
              <a:avLst/>
            </a:prstGeom>
            <a:noFill/>
            <a:ln w="12700" cap="flat" cmpd="sng">
              <a:solidFill>
                <a:srgbClr val="FFFFFF"/>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29"/>
            <p:cNvSpPr/>
            <p:nvPr/>
          </p:nvSpPr>
          <p:spPr>
            <a:xfrm flipH="1">
              <a:off x="6084218" y="105843"/>
              <a:ext cx="2796507" cy="597318"/>
            </a:xfrm>
            <a:prstGeom prst="rect">
              <a:avLst/>
            </a:prstGeom>
            <a:noFill/>
            <a:ln w="12700" cap="flat" cmpd="sng">
              <a:solidFill>
                <a:srgbClr val="FFFFFF"/>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29"/>
            <p:cNvSpPr/>
            <p:nvPr/>
          </p:nvSpPr>
          <p:spPr>
            <a:xfrm flipH="1">
              <a:off x="6084219" y="3027341"/>
              <a:ext cx="2796811" cy="597317"/>
            </a:xfrm>
            <a:prstGeom prst="rect">
              <a:avLst/>
            </a:prstGeom>
            <a:noFill/>
            <a:ln w="12700" cap="flat" cmpd="sng">
              <a:solidFill>
                <a:srgbClr val="FFFFFF"/>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29"/>
            <p:cNvSpPr/>
            <p:nvPr/>
          </p:nvSpPr>
          <p:spPr>
            <a:xfrm flipH="1">
              <a:off x="8853823" y="-1"/>
              <a:ext cx="64173" cy="119938"/>
            </a:xfrm>
            <a:prstGeom prst="rect">
              <a:avLst/>
            </a:prstGeom>
            <a:solidFill>
              <a:srgbClr val="E46C0A"/>
            </a:solidFill>
            <a:ln w="9525" cap="flat" cmpd="sng">
              <a:solidFill>
                <a:srgbClr val="000000"/>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29"/>
            <p:cNvSpPr/>
            <p:nvPr/>
          </p:nvSpPr>
          <p:spPr>
            <a:xfrm flipH="1">
              <a:off x="8852841" y="3615964"/>
              <a:ext cx="64173" cy="113897"/>
            </a:xfrm>
            <a:prstGeom prst="rect">
              <a:avLst/>
            </a:prstGeom>
            <a:solidFill>
              <a:srgbClr val="E46C0A"/>
            </a:solidFill>
            <a:ln w="9525" cap="flat" cmpd="sng">
              <a:solidFill>
                <a:srgbClr val="000000"/>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29"/>
            <p:cNvSpPr/>
            <p:nvPr/>
          </p:nvSpPr>
          <p:spPr>
            <a:xfrm flipH="1">
              <a:off x="5278306" y="3624658"/>
              <a:ext cx="1263084" cy="423806"/>
            </a:xfrm>
            <a:prstGeom prst="rect">
              <a:avLst/>
            </a:prstGeom>
            <a:noFill/>
            <a:ln w="12700" cap="flat" cmpd="sng">
              <a:solidFill>
                <a:srgbClr val="FFFFFF"/>
              </a:solidFill>
              <a:prstDash val="dash"/>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29"/>
            <p:cNvSpPr/>
            <p:nvPr/>
          </p:nvSpPr>
          <p:spPr>
            <a:xfrm flipH="1">
              <a:off x="5229193" y="3560281"/>
              <a:ext cx="95923" cy="71942"/>
            </a:xfrm>
            <a:custGeom>
              <a:avLst/>
              <a:gdLst/>
              <a:ahLst/>
              <a:cxnLst/>
              <a:rect l="l" t="t" r="r" b="b"/>
              <a:pathLst>
                <a:path w="21600" h="21600" extrusionOk="0">
                  <a:moveTo>
                    <a:pt x="10800" y="0"/>
                  </a:moveTo>
                  <a:lnTo>
                    <a:pt x="21600" y="21600"/>
                  </a:lnTo>
                  <a:lnTo>
                    <a:pt x="0" y="21600"/>
                  </a:lnTo>
                  <a:close/>
                </a:path>
              </a:pathLst>
            </a:custGeom>
            <a:solidFill>
              <a:srgbClr val="E46C0A"/>
            </a:solidFill>
            <a:ln w="9525" cap="flat" cmpd="sng">
              <a:solidFill>
                <a:srgbClr val="000000"/>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29"/>
            <p:cNvSpPr/>
            <p:nvPr/>
          </p:nvSpPr>
          <p:spPr>
            <a:xfrm flipH="1">
              <a:off x="7456287" y="1651851"/>
              <a:ext cx="462718" cy="450770"/>
            </a:xfrm>
            <a:prstGeom prst="ellipse">
              <a:avLst/>
            </a:prstGeom>
            <a:noFill/>
            <a:ln w="12700" cap="flat" cmpd="sng">
              <a:solidFill>
                <a:srgbClr val="FFFFFF"/>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8" name="Google Shape;98;p29"/>
            <p:cNvCxnSpPr/>
            <p:nvPr/>
          </p:nvCxnSpPr>
          <p:spPr>
            <a:xfrm rot="10800000" flipH="1">
              <a:off x="7688599" y="1796660"/>
              <a:ext cx="1" cy="161150"/>
            </a:xfrm>
            <a:prstGeom prst="straightConnector1">
              <a:avLst/>
            </a:prstGeom>
            <a:noFill/>
            <a:ln w="12700" cap="flat" cmpd="sng">
              <a:solidFill>
                <a:srgbClr val="FFFFFF"/>
              </a:solidFill>
              <a:prstDash val="solid"/>
              <a:miter lim="400000"/>
              <a:headEnd type="none" w="sm" len="sm"/>
              <a:tailEnd type="none" w="sm" len="sm"/>
            </a:ln>
          </p:spPr>
        </p:cxnSp>
        <p:cxnSp>
          <p:nvCxnSpPr>
            <p:cNvPr id="99" name="Google Shape;99;p29"/>
            <p:cNvCxnSpPr/>
            <p:nvPr/>
          </p:nvCxnSpPr>
          <p:spPr>
            <a:xfrm rot="10800000" flipH="1">
              <a:off x="5278955" y="3632222"/>
              <a:ext cx="1" cy="524933"/>
            </a:xfrm>
            <a:prstGeom prst="straightConnector1">
              <a:avLst/>
            </a:prstGeom>
            <a:noFill/>
            <a:ln w="12700" cap="flat" cmpd="sng">
              <a:solidFill>
                <a:srgbClr val="FFFFFF"/>
              </a:solidFill>
              <a:prstDash val="solid"/>
              <a:round/>
              <a:headEnd type="none" w="sm" len="sm"/>
              <a:tailEnd type="none" w="sm" len="sm"/>
            </a:ln>
          </p:spPr>
        </p:cxnSp>
        <p:sp>
          <p:nvSpPr>
            <p:cNvPr id="100" name="Google Shape;100;p29"/>
            <p:cNvSpPr/>
            <p:nvPr/>
          </p:nvSpPr>
          <p:spPr>
            <a:xfrm flipH="1">
              <a:off x="6084218" y="704253"/>
              <a:ext cx="2796507" cy="2320591"/>
            </a:xfrm>
            <a:prstGeom prst="rect">
              <a:avLst/>
            </a:prstGeom>
            <a:noFill/>
            <a:ln w="12700" cap="flat" cmpd="sng">
              <a:solidFill>
                <a:srgbClr val="FFFFFF"/>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01" name="Google Shape;101;p29"/>
            <p:cNvCxnSpPr/>
            <p:nvPr/>
          </p:nvCxnSpPr>
          <p:spPr>
            <a:xfrm>
              <a:off x="4460623" y="3027296"/>
              <a:ext cx="813188" cy="1"/>
            </a:xfrm>
            <a:prstGeom prst="straightConnector1">
              <a:avLst/>
            </a:prstGeom>
            <a:noFill/>
            <a:ln w="12700" cap="flat" cmpd="sng">
              <a:solidFill>
                <a:srgbClr val="FFFFFF"/>
              </a:solidFill>
              <a:prstDash val="solid"/>
              <a:round/>
              <a:headEnd type="none" w="sm" len="sm"/>
              <a:tailEnd type="none" w="sm" len="sm"/>
            </a:ln>
          </p:spPr>
        </p:cxnSp>
        <p:cxnSp>
          <p:nvCxnSpPr>
            <p:cNvPr id="102" name="Google Shape;102;p29"/>
            <p:cNvCxnSpPr/>
            <p:nvPr/>
          </p:nvCxnSpPr>
          <p:spPr>
            <a:xfrm>
              <a:off x="4460623" y="703161"/>
              <a:ext cx="813188" cy="1"/>
            </a:xfrm>
            <a:prstGeom prst="straightConnector1">
              <a:avLst/>
            </a:prstGeom>
            <a:noFill/>
            <a:ln w="12700" cap="flat" cmpd="sng">
              <a:solidFill>
                <a:srgbClr val="FFFFFF"/>
              </a:solidFill>
              <a:prstDash val="solid"/>
              <a:round/>
              <a:headEnd type="none" w="sm" len="sm"/>
              <a:tailEnd type="none" w="sm" len="sm"/>
            </a:ln>
          </p:spPr>
        </p:cxnSp>
        <p:cxnSp>
          <p:nvCxnSpPr>
            <p:cNvPr id="103" name="Google Shape;103;p29"/>
            <p:cNvCxnSpPr/>
            <p:nvPr/>
          </p:nvCxnSpPr>
          <p:spPr>
            <a:xfrm>
              <a:off x="4460623" y="4048464"/>
              <a:ext cx="813188" cy="1"/>
            </a:xfrm>
            <a:prstGeom prst="straightConnector1">
              <a:avLst/>
            </a:prstGeom>
            <a:noFill/>
            <a:ln w="12700" cap="flat" cmpd="sng">
              <a:solidFill>
                <a:srgbClr val="FFFFFF"/>
              </a:solidFill>
              <a:prstDash val="solid"/>
              <a:round/>
              <a:headEnd type="none" w="sm" len="sm"/>
              <a:tailEnd type="none" w="sm" len="sm"/>
            </a:ln>
          </p:spPr>
        </p:cxnSp>
        <p:sp>
          <p:nvSpPr>
            <p:cNvPr id="104" name="Google Shape;104;p29"/>
            <p:cNvSpPr/>
            <p:nvPr/>
          </p:nvSpPr>
          <p:spPr>
            <a:xfrm>
              <a:off x="4411371" y="-1"/>
              <a:ext cx="70849" cy="125746"/>
            </a:xfrm>
            <a:prstGeom prst="rect">
              <a:avLst/>
            </a:prstGeom>
            <a:solidFill>
              <a:srgbClr val="E46C0A"/>
            </a:solidFill>
            <a:ln w="9525" cap="flat" cmpd="sng">
              <a:solidFill>
                <a:srgbClr val="000000"/>
              </a:solidFill>
              <a:prstDash val="solid"/>
              <a:miter lim="4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p29"/>
            <p:cNvSpPr/>
            <p:nvPr/>
          </p:nvSpPr>
          <p:spPr>
            <a:xfrm>
              <a:off x="4440158" y="1827317"/>
              <a:ext cx="39979" cy="99838"/>
            </a:xfrm>
            <a:prstGeom prst="rect">
              <a:avLst/>
            </a:prstGeom>
            <a:solidFill>
              <a:srgbClr val="C00000"/>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6" name="Google Shape;106;p29" descr="top2.jpg"/>
          <p:cNvPicPr preferRelativeResize="0"/>
          <p:nvPr/>
        </p:nvPicPr>
        <p:blipFill rotWithShape="1">
          <a:blip r:embed="rId2">
            <a:alphaModFix/>
          </a:blip>
          <a:srcRect/>
          <a:stretch/>
        </p:blipFill>
        <p:spPr>
          <a:xfrm>
            <a:off x="0" y="5749635"/>
            <a:ext cx="9144000" cy="1108365"/>
          </a:xfrm>
          <a:prstGeom prst="rect">
            <a:avLst/>
          </a:prstGeom>
          <a:noFill/>
          <a:ln>
            <a:noFill/>
          </a:ln>
        </p:spPr>
      </p:pic>
      <p:sp>
        <p:nvSpPr>
          <p:cNvPr id="107" name="Google Shape;107;p29"/>
          <p:cNvSpPr txBox="1">
            <a:spLocks noGrp="1"/>
          </p:cNvSpPr>
          <p:nvPr>
            <p:ph type="sldNum" idx="12"/>
          </p:nvPr>
        </p:nvSpPr>
        <p:spPr>
          <a:xfrm>
            <a:off x="4419600" y="5484812"/>
            <a:ext cx="2133600" cy="279401"/>
          </a:xfrm>
          <a:prstGeom prst="rect">
            <a:avLst/>
          </a:prstGeom>
          <a:noFill/>
          <a:ln>
            <a:noFill/>
          </a:ln>
        </p:spPr>
        <p:txBody>
          <a:bodyPr spcFirstLastPara="1" wrap="square" lIns="34275" tIns="34275" rIns="34275" bIns="34275"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
        <p:cNvGrpSpPr/>
        <p:nvPr/>
      </p:nvGrpSpPr>
      <p:grpSpPr>
        <a:xfrm>
          <a:off x="0" y="0"/>
          <a:ext cx="0" cy="0"/>
          <a:chOff x="0" y="0"/>
          <a:chExt cx="0" cy="0"/>
        </a:xfrm>
      </p:grpSpPr>
      <p:sp>
        <p:nvSpPr>
          <p:cNvPr id="14" name="Google Shape;14;p16"/>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6"/>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16"/>
        <p:cNvGrpSpPr/>
        <p:nvPr/>
      </p:nvGrpSpPr>
      <p:grpSpPr>
        <a:xfrm>
          <a:off x="0" y="0"/>
          <a:ext cx="0" cy="0"/>
          <a:chOff x="0" y="0"/>
          <a:chExt cx="0" cy="0"/>
        </a:xfrm>
      </p:grpSpPr>
      <p:sp>
        <p:nvSpPr>
          <p:cNvPr id="17" name="Google Shape;17;p17"/>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ubTitle" idx="1"/>
          </p:nvPr>
        </p:nvSpPr>
        <p:spPr>
          <a:xfrm>
            <a:off x="1368955" y="4345004"/>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17"/>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381000" y="1412875"/>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381000" y="1411561"/>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 name="Google Shape;26;p19"/>
          <p:cNvSpPr txBox="1">
            <a:spLocks noGrp="1"/>
          </p:cNvSpPr>
          <p:nvPr>
            <p:ph type="body" idx="2"/>
          </p:nvPr>
        </p:nvSpPr>
        <p:spPr>
          <a:xfrm>
            <a:off x="4648200" y="1411561"/>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381000" y="1757805"/>
            <a:ext cx="4114800" cy="346249"/>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0" name="Google Shape;30;p20"/>
          <p:cNvSpPr txBox="1">
            <a:spLocks noGrp="1"/>
          </p:cNvSpPr>
          <p:nvPr>
            <p:ph type="body" idx="2"/>
          </p:nvPr>
        </p:nvSpPr>
        <p:spPr>
          <a:xfrm>
            <a:off x="380999" y="2174875"/>
            <a:ext cx="4114800"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1" name="Google Shape;31;p20"/>
          <p:cNvSpPr txBox="1">
            <a:spLocks noGrp="1"/>
          </p:cNvSpPr>
          <p:nvPr>
            <p:ph type="body" idx="3"/>
          </p:nvPr>
        </p:nvSpPr>
        <p:spPr>
          <a:xfrm>
            <a:off x="4645989" y="1757805"/>
            <a:ext cx="4117019" cy="346249"/>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2" name="Google Shape;32;p20"/>
          <p:cNvSpPr txBox="1">
            <a:spLocks noGrp="1"/>
          </p:cNvSpPr>
          <p:nvPr>
            <p:ph type="body" idx="4"/>
          </p:nvPr>
        </p:nvSpPr>
        <p:spPr>
          <a:xfrm>
            <a:off x="4645026" y="2174875"/>
            <a:ext cx="4117974"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ALKIN - Prints in GRAYSCALE">
  <p:cSld name="WALKIN - Prints in GRAYSCALE">
    <p:spTree>
      <p:nvGrpSpPr>
        <p:cNvPr id="1" name="Shape 36"/>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pic>
        <p:nvPicPr>
          <p:cNvPr id="6" name="Google Shape;6;p14" descr="7-00029_BAK_v03TOP"/>
          <p:cNvPicPr preferRelativeResize="0"/>
          <p:nvPr/>
        </p:nvPicPr>
        <p:blipFill rotWithShape="1">
          <a:blip r:embed="rId18">
            <a:alphaModFix/>
          </a:blip>
          <a:srcRect/>
          <a:stretch/>
        </p:blipFill>
        <p:spPr>
          <a:xfrm>
            <a:off x="-15873" y="6007116"/>
            <a:ext cx="9159875" cy="849313"/>
          </a:xfrm>
          <a:prstGeom prst="rect">
            <a:avLst/>
          </a:prstGeom>
          <a:noFill/>
          <a:ln>
            <a:noFill/>
          </a:ln>
        </p:spPr>
      </p:pic>
      <p:sp>
        <p:nvSpPr>
          <p:cNvPr id="7" name="Google Shape;7;p14"/>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4"/>
          <p:cNvSpPr txBox="1">
            <a:spLocks noGrp="1"/>
          </p:cNvSpPr>
          <p:nvPr>
            <p:ph type="body" idx="1"/>
          </p:nvPr>
        </p:nvSpPr>
        <p:spPr>
          <a:xfrm>
            <a:off x="381000" y="1412891"/>
            <a:ext cx="8382000" cy="2135969"/>
          </a:xfrm>
          <a:prstGeom prst="rect">
            <a:avLst/>
          </a:prstGeom>
          <a:noFill/>
          <a:ln>
            <a:noFill/>
          </a:ln>
        </p:spPr>
        <p:txBody>
          <a:bodyPr spcFirstLastPara="1" wrap="square" lIns="0" tIns="0" rIns="0" bIns="0" anchor="t" anchorCtr="0">
            <a:spAutoFit/>
          </a:bodyPr>
          <a:lstStyle>
            <a:lvl1pPr marL="457200" marR="0" lvl="0" indent="-431800" algn="l" rtl="0">
              <a:lnSpc>
                <a:spcPct val="9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 name="Google Shape;9;p14" descr="top2.jpg"/>
          <p:cNvPicPr preferRelativeResize="0"/>
          <p:nvPr/>
        </p:nvPicPr>
        <p:blipFill rotWithShape="1">
          <a:blip r:embed="rId19">
            <a:alphaModFix/>
          </a:blip>
          <a:srcRect/>
          <a:stretch/>
        </p:blipFill>
        <p:spPr>
          <a:xfrm>
            <a:off x="0" y="5749636"/>
            <a:ext cx="9144000" cy="11083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6cfcf4d854_0_0"/>
          <p:cNvSpPr txBox="1">
            <a:spLocks noGrp="1"/>
          </p:cNvSpPr>
          <p:nvPr>
            <p:ph type="ctrTitle"/>
          </p:nvPr>
        </p:nvSpPr>
        <p:spPr>
          <a:xfrm>
            <a:off x="730258" y="1905016"/>
            <a:ext cx="7681800" cy="1523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59B0"/>
              </a:buClr>
              <a:buSzPts val="5400"/>
              <a:buFont typeface="Calibri"/>
              <a:buNone/>
            </a:pPr>
            <a:r>
              <a:rPr lang="en-US" dirty="0"/>
              <a:t>Regular Season Meeting #2</a:t>
            </a:r>
            <a:endParaRPr dirty="0"/>
          </a:p>
        </p:txBody>
      </p:sp>
      <p:sp>
        <p:nvSpPr>
          <p:cNvPr id="113" name="Google Shape;113;g26cfcf4d854_0_0"/>
          <p:cNvSpPr txBox="1">
            <a:spLocks noGrp="1"/>
          </p:cNvSpPr>
          <p:nvPr>
            <p:ph type="subTitle" idx="1"/>
          </p:nvPr>
        </p:nvSpPr>
        <p:spPr>
          <a:xfrm>
            <a:off x="730257" y="4345004"/>
            <a:ext cx="7681800" cy="46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dirty="0"/>
              <a:t>Week of 4/7-4/11</a:t>
            </a:r>
            <a:endParaRPr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Shape 114"/>
          <p:cNvPicPr preferRelativeResize="0">
            <a:picLocks noGrp="1"/>
          </p:cNvPicPr>
          <p:nvPr>
            <p:ph type="body" idx="1"/>
          </p:nvPr>
        </p:nvPicPr>
        <p:blipFill rotWithShape="1">
          <a:blip r:embed="rId3">
            <a:alphaModFix/>
          </a:blip>
          <a:srcRect t="6235"/>
          <a:stretch/>
        </p:blipFill>
        <p:spPr>
          <a:xfrm>
            <a:off x="1172050" y="1657850"/>
            <a:ext cx="2608800" cy="36762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15" name="Shape 11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320"/>
              <a:buFont typeface="Calibri"/>
              <a:buNone/>
            </a:pPr>
            <a:r>
              <a:rPr lang="en-US" sz="4320" b="0" i="0" u="none" strike="noStrike" cap="none">
                <a:solidFill>
                  <a:srgbClr val="2E59B0"/>
                </a:solidFill>
                <a:latin typeface="Calibri"/>
                <a:ea typeface="Calibri"/>
                <a:cs typeface="Calibri"/>
                <a:sym typeface="Calibri"/>
              </a:rPr>
              <a:t>Communication – During Game (Partners)</a:t>
            </a:r>
            <a:endParaRPr/>
          </a:p>
        </p:txBody>
      </p:sp>
      <p:sp>
        <p:nvSpPr>
          <p:cNvPr id="116" name="Shape 116"/>
          <p:cNvSpPr txBox="1">
            <a:spLocks noGrp="1"/>
          </p:cNvSpPr>
          <p:nvPr>
            <p:ph type="body" idx="2"/>
          </p:nvPr>
        </p:nvSpPr>
        <p:spPr>
          <a:xfrm>
            <a:off x="4648200" y="1411553"/>
            <a:ext cx="4114800" cy="2671501"/>
          </a:xfrm>
          <a:prstGeom prst="rect">
            <a:avLst/>
          </a:prstGeom>
          <a:noFill/>
          <a:ln>
            <a:noFill/>
          </a:ln>
        </p:spPr>
        <p:txBody>
          <a:bodyPr spcFirstLastPara="1" wrap="square" lIns="0" tIns="0" rIns="0" bIns="0" anchor="t" anchorCtr="0">
            <a:noAutofit/>
          </a:bodyPr>
          <a:lstStyle/>
          <a:p>
            <a:pPr marL="347914" marR="0" lvl="0" indent="-347914"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Perfect Signals</a:t>
            </a:r>
            <a:endParaRPr/>
          </a:p>
          <a:p>
            <a:pPr marL="347914" marR="0" lvl="0" indent="-347914"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Time Outs(Get together to talk)</a:t>
            </a:r>
            <a:endParaRPr/>
          </a:p>
          <a:p>
            <a:pPr marL="347914" marR="0" lvl="0" indent="-347914"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Eye Contact/Ready Signal</a:t>
            </a:r>
            <a:endParaRPr/>
          </a:p>
          <a:p>
            <a:pPr marL="347914" marR="0" lvl="0" indent="-347914"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Help Situations</a:t>
            </a:r>
            <a:endParaRPr/>
          </a:p>
          <a:p>
            <a:pPr marL="347914" marR="0" lvl="0" indent="-170114" algn="l" rtl="0">
              <a:lnSpc>
                <a:spcPct val="90000"/>
              </a:lnSpc>
              <a:spcBef>
                <a:spcPts val="56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381000" y="1411550"/>
            <a:ext cx="4114800" cy="3802200"/>
          </a:xfrm>
          <a:prstGeom prst="rect">
            <a:avLst/>
          </a:prstGeom>
          <a:noFill/>
          <a:ln>
            <a:noFill/>
          </a:ln>
        </p:spPr>
        <p:txBody>
          <a:bodyPr spcFirstLastPara="1" wrap="square" lIns="0" tIns="0" rIns="0" bIns="0" anchor="t" anchorCtr="0">
            <a:noAutofit/>
          </a:bodyPr>
          <a:lstStyle/>
          <a:p>
            <a:pPr marL="339976" marR="0" lvl="0" indent="-339976"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Don’t</a:t>
            </a:r>
            <a:endParaRPr/>
          </a:p>
          <a:p>
            <a:pPr marL="673338"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Coach</a:t>
            </a:r>
            <a:endParaRPr/>
          </a:p>
          <a:p>
            <a:pPr marL="673338"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Yell Angry</a:t>
            </a:r>
            <a:endParaRPr/>
          </a:p>
          <a:p>
            <a:pPr marL="339976" marR="0" lvl="0" indent="-339976"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Do</a:t>
            </a:r>
            <a:endParaRPr/>
          </a:p>
          <a:p>
            <a:pPr marL="673338"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Encourage good behavior</a:t>
            </a:r>
            <a:endParaRPr/>
          </a:p>
          <a:p>
            <a:pPr marL="673338"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Empathize</a:t>
            </a:r>
            <a:endParaRPr/>
          </a:p>
          <a:p>
            <a:pPr marL="673337"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Be Firm</a:t>
            </a:r>
            <a:endParaRPr sz="2400" b="0" i="0" u="none" strike="noStrike" cap="none">
              <a:solidFill>
                <a:schemeClr val="dk1"/>
              </a:solidFill>
              <a:latin typeface="Calibri"/>
              <a:ea typeface="Calibri"/>
              <a:cs typeface="Calibri"/>
              <a:sym typeface="Calibri"/>
            </a:endParaRPr>
          </a:p>
          <a:p>
            <a:pPr marL="673338" marR="0" lvl="1" indent="-325423" algn="l" rtl="0">
              <a:lnSpc>
                <a:spcPct val="90000"/>
              </a:lnSpc>
              <a:spcBef>
                <a:spcPts val="480"/>
              </a:spcBef>
              <a:spcAft>
                <a:spcPts val="0"/>
              </a:spcAft>
              <a:buClr>
                <a:schemeClr val="dk1"/>
              </a:buClr>
              <a:buSzPts val="2400"/>
              <a:buFont typeface="Calibri"/>
              <a:buChar char="•"/>
            </a:pPr>
            <a:r>
              <a:rPr lang="en-US"/>
              <a:t>Eliminate emotions </a:t>
            </a:r>
            <a:endParaRPr/>
          </a:p>
          <a:p>
            <a:pPr marL="673338" marR="0" lvl="1" indent="-173023" algn="l" rtl="0">
              <a:lnSpc>
                <a:spcPct val="90000"/>
              </a:lnSpc>
              <a:spcBef>
                <a:spcPts val="48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pic>
        <p:nvPicPr>
          <p:cNvPr id="123" name="Shape 123"/>
          <p:cNvPicPr preferRelativeResize="0">
            <a:picLocks noGrp="1"/>
          </p:cNvPicPr>
          <p:nvPr>
            <p:ph type="body" idx="2"/>
          </p:nvPr>
        </p:nvPicPr>
        <p:blipFill rotWithShape="1">
          <a:blip r:embed="rId3">
            <a:alphaModFix/>
          </a:blip>
          <a:srcRect/>
          <a:stretch/>
        </p:blipFill>
        <p:spPr>
          <a:xfrm>
            <a:off x="4648200" y="2027436"/>
            <a:ext cx="4038600" cy="26924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24" name="Shape 12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320"/>
              <a:buFont typeface="Calibri"/>
              <a:buNone/>
            </a:pPr>
            <a:r>
              <a:rPr lang="en-US" sz="4320" b="0" i="0" u="none" strike="noStrike" cap="none">
                <a:solidFill>
                  <a:srgbClr val="2E59B0"/>
                </a:solidFill>
                <a:latin typeface="Calibri"/>
                <a:ea typeface="Calibri"/>
                <a:cs typeface="Calibri"/>
                <a:sym typeface="Calibri"/>
              </a:rPr>
              <a:t>Communication – During Game (Players)</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800"/>
              <a:buFont typeface="Calibri"/>
              <a:buNone/>
            </a:pPr>
            <a:r>
              <a:rPr lang="en-US" sz="4800" b="0" i="0" u="none" strike="noStrike" cap="none">
                <a:solidFill>
                  <a:srgbClr val="2E59B0"/>
                </a:solidFill>
                <a:latin typeface="Calibri"/>
                <a:ea typeface="Calibri"/>
                <a:cs typeface="Calibri"/>
                <a:sym typeface="Calibri"/>
              </a:rPr>
              <a:t>Other thoughts..</a:t>
            </a:r>
            <a:endParaRPr/>
          </a:p>
        </p:txBody>
      </p:sp>
      <p:sp>
        <p:nvSpPr>
          <p:cNvPr id="130" name="Shape 130"/>
          <p:cNvSpPr txBox="1">
            <a:spLocks noGrp="1"/>
          </p:cNvSpPr>
          <p:nvPr>
            <p:ph type="body" idx="1"/>
          </p:nvPr>
        </p:nvSpPr>
        <p:spPr>
          <a:xfrm>
            <a:off x="381000" y="1412875"/>
            <a:ext cx="8382000" cy="4382738"/>
          </a:xfrm>
          <a:prstGeom prst="rect">
            <a:avLst/>
          </a:prstGeom>
          <a:noFill/>
          <a:ln>
            <a:noFill/>
          </a:ln>
        </p:spPr>
        <p:txBody>
          <a:bodyPr spcFirstLastPara="1" wrap="square" lIns="0" tIns="0" rIns="0" bIns="0" anchor="t" anchorCtr="0">
            <a:noAutofit/>
          </a:bodyPr>
          <a:lstStyle/>
          <a:p>
            <a:pPr marL="396875" marR="0" lvl="0" indent="-396875" algn="l" rtl="0">
              <a:lnSpc>
                <a:spcPct val="9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Arial"/>
                <a:ea typeface="Arial"/>
                <a:cs typeface="Arial"/>
                <a:sym typeface="Arial"/>
              </a:rPr>
              <a:t>Be You when communicating</a:t>
            </a:r>
            <a:endParaRPr/>
          </a:p>
          <a:p>
            <a:pPr marL="396875" marR="0" lvl="0" indent="-244475" algn="l" rtl="0">
              <a:lnSpc>
                <a:spcPct val="90000"/>
              </a:lnSpc>
              <a:spcBef>
                <a:spcPts val="480"/>
              </a:spcBef>
              <a:spcAft>
                <a:spcPts val="0"/>
              </a:spcAft>
              <a:buClr>
                <a:schemeClr val="dk1"/>
              </a:buClr>
              <a:buSzPts val="2400"/>
              <a:buFont typeface="Courier New"/>
              <a:buNone/>
            </a:pPr>
            <a:endParaRPr sz="2400" b="0" i="0" u="none" strike="noStrike" cap="none">
              <a:solidFill>
                <a:srgbClr val="000000"/>
              </a:solidFill>
              <a:latin typeface="Arial"/>
              <a:ea typeface="Arial"/>
              <a:cs typeface="Arial"/>
              <a:sym typeface="Arial"/>
            </a:endParaRPr>
          </a:p>
          <a:p>
            <a:pPr marL="396875" marR="0" lvl="0" indent="-396875" algn="l" rtl="0">
              <a:lnSpc>
                <a:spcPct val="90000"/>
              </a:lnSpc>
              <a:spcBef>
                <a:spcPts val="480"/>
              </a:spcBef>
              <a:spcAft>
                <a:spcPts val="0"/>
              </a:spcAft>
              <a:buClr>
                <a:srgbClr val="000000"/>
              </a:buClr>
              <a:buSzPts val="2400"/>
              <a:buFont typeface="Courier New"/>
              <a:buChar char="o"/>
            </a:pPr>
            <a:r>
              <a:rPr lang="en-US" sz="2400" b="0" i="0" u="none" strike="noStrike" cap="none">
                <a:solidFill>
                  <a:srgbClr val="000000"/>
                </a:solidFill>
                <a:latin typeface="Arial"/>
                <a:ea typeface="Arial"/>
                <a:cs typeface="Arial"/>
                <a:sym typeface="Arial"/>
              </a:rPr>
              <a:t>Not just about the message, but the way the message is delivered</a:t>
            </a:r>
            <a:endParaRPr/>
          </a:p>
          <a:p>
            <a:pPr marL="396875" marR="0" lvl="0" indent="-244475" algn="l" rtl="0">
              <a:lnSpc>
                <a:spcPct val="90000"/>
              </a:lnSpc>
              <a:spcBef>
                <a:spcPts val="480"/>
              </a:spcBef>
              <a:spcAft>
                <a:spcPts val="0"/>
              </a:spcAft>
              <a:buClr>
                <a:schemeClr val="dk1"/>
              </a:buClr>
              <a:buSzPts val="2400"/>
              <a:buFont typeface="Courier New"/>
              <a:buNone/>
            </a:pPr>
            <a:endParaRPr sz="2400" b="0" i="0" u="none" strike="noStrike" cap="none">
              <a:solidFill>
                <a:srgbClr val="000000"/>
              </a:solidFill>
              <a:latin typeface="Arial"/>
              <a:ea typeface="Arial"/>
              <a:cs typeface="Arial"/>
              <a:sym typeface="Arial"/>
            </a:endParaRPr>
          </a:p>
          <a:p>
            <a:pPr marL="396875" marR="0" lvl="0" indent="-396875" algn="l" rtl="0">
              <a:lnSpc>
                <a:spcPct val="90000"/>
              </a:lnSpc>
              <a:spcBef>
                <a:spcPts val="480"/>
              </a:spcBef>
              <a:spcAft>
                <a:spcPts val="0"/>
              </a:spcAft>
              <a:buClr>
                <a:srgbClr val="000000"/>
              </a:buClr>
              <a:buSzPts val="2400"/>
              <a:buFont typeface="Courier New"/>
              <a:buChar char="o"/>
            </a:pPr>
            <a:r>
              <a:rPr lang="en-US" sz="2400" b="0" i="0" u="none" strike="noStrike" cap="none">
                <a:solidFill>
                  <a:srgbClr val="000000"/>
                </a:solidFill>
                <a:latin typeface="Arial"/>
                <a:ea typeface="Arial"/>
                <a:cs typeface="Arial"/>
                <a:sym typeface="Arial"/>
              </a:rPr>
              <a:t>Will change with the momentum of the game</a:t>
            </a:r>
            <a:endParaRPr/>
          </a:p>
          <a:p>
            <a:pPr marL="396875" marR="0" lvl="0" indent="-396875" algn="l" rtl="0">
              <a:lnSpc>
                <a:spcPct val="90000"/>
              </a:lnSpc>
              <a:spcBef>
                <a:spcPts val="480"/>
              </a:spcBef>
              <a:spcAft>
                <a:spcPts val="0"/>
              </a:spcAft>
              <a:buClr>
                <a:srgbClr val="000000"/>
              </a:buClr>
              <a:buSzPts val="2400"/>
              <a:buFont typeface="Courier New"/>
              <a:buChar char="o"/>
            </a:pPr>
            <a:r>
              <a:rPr lang="en-US" sz="2400" b="0" i="0" u="none" strike="noStrike" cap="none">
                <a:solidFill>
                  <a:srgbClr val="000000"/>
                </a:solidFill>
                <a:latin typeface="Arial"/>
                <a:ea typeface="Arial"/>
                <a:cs typeface="Arial"/>
                <a:sym typeface="Arial"/>
              </a:rPr>
              <a:t>Same approach does not work for all players or game situations</a:t>
            </a:r>
            <a:endParaRPr/>
          </a:p>
          <a:p>
            <a:pPr marL="396875" marR="0" lvl="0" indent="-244475" algn="l" rtl="0">
              <a:lnSpc>
                <a:spcPct val="90000"/>
              </a:lnSpc>
              <a:spcBef>
                <a:spcPts val="480"/>
              </a:spcBef>
              <a:spcAft>
                <a:spcPts val="0"/>
              </a:spcAft>
              <a:buClr>
                <a:schemeClr val="dk1"/>
              </a:buClr>
              <a:buSzPts val="2400"/>
              <a:buFont typeface="Courier New"/>
              <a:buNone/>
            </a:pPr>
            <a:endParaRPr sz="2400" b="0" i="0" u="none" strike="noStrike" cap="none">
              <a:solidFill>
                <a:srgbClr val="000000"/>
              </a:solidFill>
              <a:latin typeface="Arial"/>
              <a:ea typeface="Arial"/>
              <a:cs typeface="Arial"/>
              <a:sym typeface="Arial"/>
            </a:endParaRPr>
          </a:p>
          <a:p>
            <a:pPr marL="396875" marR="0" lvl="0" indent="-396875" algn="l" rtl="0">
              <a:lnSpc>
                <a:spcPct val="90000"/>
              </a:lnSpc>
              <a:spcBef>
                <a:spcPts val="480"/>
              </a:spcBef>
              <a:spcAft>
                <a:spcPts val="0"/>
              </a:spcAft>
              <a:buClr>
                <a:srgbClr val="000000"/>
              </a:buClr>
              <a:buSzPts val="2400"/>
              <a:buFont typeface="Courier New"/>
              <a:buChar char="o"/>
            </a:pPr>
            <a:r>
              <a:rPr lang="en-US" sz="2400" b="0" i="0" u="none" strike="noStrike" cap="none">
                <a:solidFill>
                  <a:srgbClr val="000000"/>
                </a:solidFill>
                <a:latin typeface="Arial"/>
                <a:ea typeface="Arial"/>
                <a:cs typeface="Arial"/>
                <a:sym typeface="Arial"/>
              </a:rPr>
              <a:t>Portray all emotions in a positive manner</a:t>
            </a:r>
            <a:endParaRPr/>
          </a:p>
          <a:p>
            <a:pPr marL="0" marR="0" lvl="0" indent="0" algn="l" rtl="0">
              <a:lnSpc>
                <a:spcPct val="90000"/>
              </a:lnSpc>
              <a:spcBef>
                <a:spcPts val="64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381000" y="1412874"/>
            <a:ext cx="8382000" cy="4073525"/>
          </a:xfrm>
          <a:prstGeom prst="rect">
            <a:avLst/>
          </a:prstGeom>
          <a:noFill/>
          <a:ln>
            <a:noFill/>
          </a:ln>
        </p:spPr>
        <p:txBody>
          <a:bodyPr spcFirstLastPara="1" wrap="square" lIns="0" tIns="0" rIns="0" bIns="0" anchor="t" anchorCtr="0">
            <a:noAutofit/>
          </a:bodyPr>
          <a:lstStyle/>
          <a:p>
            <a:pPr marL="396875" marR="0" lvl="0" indent="-396875" algn="l" rtl="0">
              <a:lnSpc>
                <a:spcPct val="70000"/>
              </a:lnSpc>
              <a:spcBef>
                <a:spcPts val="0"/>
              </a:spcBef>
              <a:spcAft>
                <a:spcPts val="0"/>
              </a:spcAft>
              <a:buClr>
                <a:schemeClr val="dk1"/>
              </a:buClr>
              <a:buSzPts val="2480"/>
              <a:buFont typeface="Calibri"/>
              <a:buChar char="•"/>
            </a:pPr>
            <a:r>
              <a:rPr lang="en-US" sz="2480" b="0" i="0" u="none" strike="noStrike" cap="none" dirty="0">
                <a:solidFill>
                  <a:schemeClr val="dk1"/>
                </a:solidFill>
                <a:latin typeface="Calibri"/>
                <a:ea typeface="Calibri"/>
                <a:cs typeface="Calibri"/>
                <a:sym typeface="Calibri"/>
              </a:rPr>
              <a:t>Where do you draw the line with coaches between conduct and unsportsmanlike conduct fouls?</a:t>
            </a:r>
            <a:endParaRPr dirty="0"/>
          </a:p>
          <a:p>
            <a:pPr marL="0" marR="0" lvl="0" indent="0" algn="l" rtl="0">
              <a:lnSpc>
                <a:spcPct val="70000"/>
              </a:lnSpc>
              <a:spcBef>
                <a:spcPts val="496"/>
              </a:spcBef>
              <a:spcAft>
                <a:spcPts val="0"/>
              </a:spcAft>
              <a:buNone/>
            </a:pPr>
            <a:endParaRPr sz="2480" dirty="0"/>
          </a:p>
          <a:p>
            <a:pPr marL="396875" marR="0" lvl="0" indent="-396875" algn="l" rtl="0">
              <a:lnSpc>
                <a:spcPct val="70000"/>
              </a:lnSpc>
              <a:spcBef>
                <a:spcPts val="496"/>
              </a:spcBef>
              <a:spcAft>
                <a:spcPts val="0"/>
              </a:spcAft>
              <a:buClr>
                <a:schemeClr val="dk1"/>
              </a:buClr>
              <a:buSzPts val="2480"/>
              <a:buFont typeface="Calibri"/>
              <a:buChar char="•"/>
            </a:pPr>
            <a:r>
              <a:rPr lang="en-US" sz="2480" b="0" i="0" u="none" strike="noStrike" cap="none" dirty="0">
                <a:solidFill>
                  <a:schemeClr val="dk1"/>
                </a:solidFill>
                <a:latin typeface="Calibri"/>
                <a:ea typeface="Calibri"/>
                <a:cs typeface="Calibri"/>
                <a:sym typeface="Calibri"/>
              </a:rPr>
              <a:t>How do you handle a coach who dissents under the guise of coaching, i.e. </a:t>
            </a:r>
            <a:r>
              <a:rPr lang="en-US" sz="2480" b="0" i="1" u="none" strike="noStrike" cap="none" dirty="0">
                <a:solidFill>
                  <a:srgbClr val="FF0000"/>
                </a:solidFill>
                <a:latin typeface="Calibri"/>
                <a:ea typeface="Calibri"/>
                <a:cs typeface="Calibri"/>
                <a:sym typeface="Calibri"/>
              </a:rPr>
              <a:t>“keep playing through the helmet slashes”</a:t>
            </a:r>
            <a:r>
              <a:rPr lang="en-US" sz="2480" b="0" i="0" u="none" strike="noStrike" cap="none" dirty="0">
                <a:solidFill>
                  <a:srgbClr val="FF0000"/>
                </a:solidFill>
                <a:sym typeface="Calibri"/>
              </a:rPr>
              <a:t>?</a:t>
            </a:r>
            <a:endParaRPr dirty="0">
              <a:solidFill>
                <a:srgbClr val="FF0000"/>
              </a:solidFill>
            </a:endParaRPr>
          </a:p>
          <a:p>
            <a:pPr marL="396875" marR="0" lvl="0" indent="-396875" algn="l" rtl="0">
              <a:lnSpc>
                <a:spcPct val="70000"/>
              </a:lnSpc>
              <a:spcBef>
                <a:spcPts val="496"/>
              </a:spcBef>
              <a:spcAft>
                <a:spcPts val="0"/>
              </a:spcAft>
              <a:buClr>
                <a:schemeClr val="dk1"/>
              </a:buClr>
              <a:buSzPts val="2480"/>
              <a:buFont typeface="Calibri"/>
              <a:buChar char="•"/>
            </a:pPr>
            <a:r>
              <a:rPr lang="en-US" sz="2480" b="0" i="0" u="none" strike="noStrike" cap="none" dirty="0">
                <a:solidFill>
                  <a:schemeClr val="dk1"/>
                </a:solidFill>
                <a:latin typeface="Calibri"/>
                <a:ea typeface="Calibri"/>
                <a:cs typeface="Calibri"/>
                <a:sym typeface="Calibri"/>
              </a:rPr>
              <a:t>How do you handle a coach badgering you about your partner’s calls?</a:t>
            </a:r>
            <a:endParaRPr dirty="0"/>
          </a:p>
          <a:p>
            <a:pPr marL="396875" marR="0" lvl="0" indent="-396875" algn="l" rtl="0">
              <a:lnSpc>
                <a:spcPct val="70000"/>
              </a:lnSpc>
              <a:spcBef>
                <a:spcPts val="496"/>
              </a:spcBef>
              <a:spcAft>
                <a:spcPts val="0"/>
              </a:spcAft>
              <a:buClr>
                <a:schemeClr val="dk1"/>
              </a:buClr>
              <a:buSzPts val="2480"/>
              <a:buFont typeface="Calibri"/>
              <a:buChar char="•"/>
            </a:pPr>
            <a:r>
              <a:rPr lang="en-US" sz="2480" b="0" i="0" u="none" strike="noStrike" cap="none" dirty="0">
                <a:solidFill>
                  <a:schemeClr val="dk1"/>
                </a:solidFill>
                <a:latin typeface="Calibri"/>
                <a:ea typeface="Calibri"/>
                <a:cs typeface="Calibri"/>
                <a:sym typeface="Calibri"/>
              </a:rPr>
              <a:t>How do you handle a coach who is attending to his injured player and makes pointed comments about the crew's failure to </a:t>
            </a:r>
            <a:r>
              <a:rPr lang="en-US" sz="2480" b="0" i="1" u="none" strike="noStrike" cap="none" dirty="0">
                <a:solidFill>
                  <a:srgbClr val="FF0000"/>
                </a:solidFill>
                <a:latin typeface="Calibri"/>
                <a:ea typeface="Calibri"/>
                <a:cs typeface="Calibri"/>
                <a:sym typeface="Calibri"/>
              </a:rPr>
              <a:t>"keep '</a:t>
            </a:r>
            <a:r>
              <a:rPr lang="en-US" sz="2480" b="0" i="1" u="none" strike="noStrike" cap="none" dirty="0" err="1">
                <a:solidFill>
                  <a:srgbClr val="FF0000"/>
                </a:solidFill>
                <a:latin typeface="Calibri"/>
                <a:ea typeface="Calibri"/>
                <a:cs typeface="Calibri"/>
                <a:sym typeface="Calibri"/>
              </a:rPr>
              <a:t>em</a:t>
            </a:r>
            <a:r>
              <a:rPr lang="en-US" sz="2480" b="0" i="1" u="none" strike="noStrike" cap="none" dirty="0">
                <a:solidFill>
                  <a:srgbClr val="FF0000"/>
                </a:solidFill>
                <a:sym typeface="Calibri"/>
              </a:rPr>
              <a:t> safe!"</a:t>
            </a:r>
            <a:endParaRPr dirty="0">
              <a:solidFill>
                <a:srgbClr val="FF0000"/>
              </a:solidFill>
            </a:endParaRPr>
          </a:p>
          <a:p>
            <a:pPr marL="0" marR="0" lvl="0" indent="0" algn="l" rtl="0">
              <a:lnSpc>
                <a:spcPct val="70000"/>
              </a:lnSpc>
              <a:spcBef>
                <a:spcPts val="496"/>
              </a:spcBef>
              <a:spcAft>
                <a:spcPts val="0"/>
              </a:spcAft>
              <a:buClr>
                <a:schemeClr val="dk1"/>
              </a:buClr>
              <a:buSzPts val="2480"/>
              <a:buFont typeface="Calibri"/>
              <a:buNone/>
            </a:pPr>
            <a:endParaRPr sz="2480" b="0" i="0" u="none" strike="noStrike" cap="none" dirty="0">
              <a:solidFill>
                <a:schemeClr val="dk1"/>
              </a:solidFill>
              <a:latin typeface="Calibri"/>
              <a:ea typeface="Calibri"/>
              <a:cs typeface="Calibri"/>
              <a:sym typeface="Calibri"/>
            </a:endParaRPr>
          </a:p>
        </p:txBody>
      </p:sp>
      <p:sp>
        <p:nvSpPr>
          <p:cNvPr id="143" name="Shape 143"/>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800"/>
              <a:buFont typeface="Calibri"/>
              <a:buNone/>
            </a:pPr>
            <a:r>
              <a:rPr lang="en-US" sz="4800" b="0" i="0" u="none" strike="noStrike" cap="none">
                <a:solidFill>
                  <a:srgbClr val="2E59B0"/>
                </a:solidFill>
                <a:latin typeface="Calibri"/>
                <a:ea typeface="Calibri"/>
                <a:cs typeface="Calibri"/>
                <a:sym typeface="Calibri"/>
              </a:rPr>
              <a:t>Threshold</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fade">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fade">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fade">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fade">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fade">
                                      <p:cBhvr>
                                        <p:cTn id="32" dur="500"/>
                                        <p:tgtEl>
                                          <p:spTgt spid="1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457200" y="1413654"/>
            <a:ext cx="8545484" cy="3920346"/>
          </a:xfrm>
          <a:prstGeom prst="rect">
            <a:avLst/>
          </a:prstGeom>
          <a:noFill/>
          <a:ln>
            <a:noFill/>
          </a:ln>
        </p:spPr>
        <p:txBody>
          <a:bodyPr spcFirstLastPara="1" wrap="square" lIns="0" tIns="0" rIns="0" bIns="0" anchor="t" anchorCtr="0">
            <a:noAutofit/>
          </a:bodyPr>
          <a:lstStyle/>
          <a:p>
            <a:pPr marL="396875" marR="0" lvl="0" indent="-396875" algn="l" rtl="0">
              <a:lnSpc>
                <a:spcPct val="70000"/>
              </a:lnSpc>
              <a:spcBef>
                <a:spcPts val="0"/>
              </a:spcBef>
              <a:spcAft>
                <a:spcPts val="0"/>
              </a:spcAft>
              <a:buClr>
                <a:schemeClr val="dk1"/>
              </a:buClr>
              <a:buSzPts val="2720"/>
              <a:buFont typeface="Calibri"/>
              <a:buChar char="•"/>
            </a:pPr>
            <a:r>
              <a:rPr lang="en-US" sz="2720" b="0" i="0" u="none" strike="noStrike" cap="none" dirty="0">
                <a:solidFill>
                  <a:schemeClr val="dk1"/>
                </a:solidFill>
                <a:latin typeface="Calibri"/>
                <a:ea typeface="Calibri"/>
                <a:cs typeface="Calibri"/>
                <a:sym typeface="Calibri"/>
              </a:rPr>
              <a:t>Coach asks distracting questions during games, i.e. </a:t>
            </a:r>
            <a:r>
              <a:rPr lang="en-US" sz="2720" b="0" i="1" u="none" strike="noStrike" cap="none" dirty="0">
                <a:solidFill>
                  <a:srgbClr val="FF0000"/>
                </a:solidFill>
                <a:sym typeface="Calibri"/>
              </a:rPr>
              <a:t>“Don’t we get a free clear? Ref, wasn't that a slash?”</a:t>
            </a:r>
            <a:endParaRPr dirty="0">
              <a:solidFill>
                <a:srgbClr val="FF0000"/>
              </a:solidFill>
            </a:endParaRPr>
          </a:p>
          <a:p>
            <a:pPr marL="396875" marR="0" lvl="0" indent="-224155" algn="l" rtl="0">
              <a:lnSpc>
                <a:spcPct val="70000"/>
              </a:lnSpc>
              <a:spcBef>
                <a:spcPts val="544"/>
              </a:spcBef>
              <a:spcAft>
                <a:spcPts val="0"/>
              </a:spcAft>
              <a:buClr>
                <a:schemeClr val="dk1"/>
              </a:buClr>
              <a:buSzPts val="2720"/>
              <a:buFont typeface="Calibri"/>
              <a:buNone/>
            </a:pPr>
            <a:endParaRPr sz="2720" b="0" i="0" u="none" strike="noStrike" cap="none" dirty="0">
              <a:solidFill>
                <a:schemeClr val="dk1"/>
              </a:solidFill>
              <a:latin typeface="Calibri"/>
              <a:ea typeface="Calibri"/>
              <a:cs typeface="Calibri"/>
              <a:sym typeface="Calibri"/>
            </a:endParaRPr>
          </a:p>
          <a:p>
            <a:pPr marL="396875" marR="0" lvl="0" indent="-396875" algn="l" rtl="0">
              <a:lnSpc>
                <a:spcPct val="70000"/>
              </a:lnSpc>
              <a:spcBef>
                <a:spcPts val="544"/>
              </a:spcBef>
              <a:spcAft>
                <a:spcPts val="0"/>
              </a:spcAft>
              <a:buClr>
                <a:schemeClr val="dk1"/>
              </a:buClr>
              <a:buSzPts val="2720"/>
              <a:buFont typeface="Calibri"/>
              <a:buChar char="•"/>
            </a:pPr>
            <a:r>
              <a:rPr lang="en-US" sz="2720" b="0" i="0" u="none" strike="noStrike" cap="none" dirty="0">
                <a:solidFill>
                  <a:schemeClr val="dk1"/>
                </a:solidFill>
                <a:latin typeface="Calibri"/>
                <a:ea typeface="Calibri"/>
                <a:cs typeface="Calibri"/>
                <a:sym typeface="Calibri"/>
              </a:rPr>
              <a:t>Coach says, </a:t>
            </a:r>
            <a:r>
              <a:rPr lang="en-US" sz="2720" b="0" i="1" u="none" strike="noStrike" cap="none" dirty="0">
                <a:solidFill>
                  <a:srgbClr val="FF0000"/>
                </a:solidFill>
                <a:latin typeface="Calibri"/>
                <a:ea typeface="Calibri"/>
                <a:cs typeface="Calibri"/>
                <a:sym typeface="Calibri"/>
              </a:rPr>
              <a:t>"That's a slash" </a:t>
            </a:r>
            <a:r>
              <a:rPr lang="en-US" sz="2720" b="0" i="1" u="none" strike="noStrike" cap="none" dirty="0">
                <a:solidFill>
                  <a:schemeClr val="dk1"/>
                </a:solidFill>
                <a:latin typeface="Calibri"/>
                <a:ea typeface="Calibri"/>
                <a:cs typeface="Calibri"/>
                <a:sym typeface="Calibri"/>
              </a:rPr>
              <a:t>or </a:t>
            </a:r>
            <a:r>
              <a:rPr lang="en-US" sz="2720" b="0" i="1" u="none" strike="noStrike" cap="none" dirty="0">
                <a:solidFill>
                  <a:srgbClr val="FF0000"/>
                </a:solidFill>
                <a:latin typeface="Calibri"/>
                <a:ea typeface="Calibri"/>
                <a:cs typeface="Calibri"/>
                <a:sym typeface="Calibri"/>
              </a:rPr>
              <a:t>"That's a push" </a:t>
            </a:r>
            <a:r>
              <a:rPr lang="en-US" sz="2720" b="0" i="0" u="none" strike="noStrike" cap="none" dirty="0">
                <a:solidFill>
                  <a:schemeClr val="dk1"/>
                </a:solidFill>
                <a:latin typeface="Calibri"/>
                <a:ea typeface="Calibri"/>
                <a:cs typeface="Calibri"/>
                <a:sym typeface="Calibri"/>
              </a:rPr>
              <a:t>frequently. What is our limit?</a:t>
            </a:r>
            <a:endParaRPr dirty="0"/>
          </a:p>
          <a:p>
            <a:pPr marL="396875" marR="0" lvl="0" indent="-224155" algn="l" rtl="0">
              <a:lnSpc>
                <a:spcPct val="70000"/>
              </a:lnSpc>
              <a:spcBef>
                <a:spcPts val="544"/>
              </a:spcBef>
              <a:spcAft>
                <a:spcPts val="0"/>
              </a:spcAft>
              <a:buClr>
                <a:schemeClr val="dk1"/>
              </a:buClr>
              <a:buSzPts val="2720"/>
              <a:buFont typeface="Calibri"/>
              <a:buNone/>
            </a:pPr>
            <a:endParaRPr sz="2720" b="0" i="0" u="none" strike="noStrike" cap="none" dirty="0">
              <a:solidFill>
                <a:schemeClr val="dk1"/>
              </a:solidFill>
              <a:latin typeface="Calibri"/>
              <a:ea typeface="Calibri"/>
              <a:cs typeface="Calibri"/>
              <a:sym typeface="Calibri"/>
            </a:endParaRPr>
          </a:p>
          <a:p>
            <a:pPr marL="396875" marR="0" lvl="0" indent="-396875" algn="l" rtl="0">
              <a:lnSpc>
                <a:spcPct val="70000"/>
              </a:lnSpc>
              <a:spcBef>
                <a:spcPts val="544"/>
              </a:spcBef>
              <a:spcAft>
                <a:spcPts val="0"/>
              </a:spcAft>
              <a:buClr>
                <a:schemeClr val="dk1"/>
              </a:buClr>
              <a:buSzPts val="2720"/>
              <a:buFont typeface="Calibri"/>
              <a:buChar char="•"/>
            </a:pPr>
            <a:r>
              <a:rPr lang="en-US" sz="2720" b="0" i="0" u="none" strike="noStrike" cap="none" dirty="0">
                <a:solidFill>
                  <a:schemeClr val="dk1"/>
                </a:solidFill>
                <a:latin typeface="Calibri"/>
                <a:ea typeface="Calibri"/>
                <a:cs typeface="Calibri"/>
                <a:sym typeface="Calibri"/>
              </a:rPr>
              <a:t>Coach hounds an official about a call his partner made earlier in the game. Best way to handle this?</a:t>
            </a:r>
            <a:endParaRPr dirty="0"/>
          </a:p>
          <a:p>
            <a:pPr marL="396875" marR="0" lvl="0" indent="-224155" algn="l" rtl="0">
              <a:lnSpc>
                <a:spcPct val="70000"/>
              </a:lnSpc>
              <a:spcBef>
                <a:spcPts val="544"/>
              </a:spcBef>
              <a:spcAft>
                <a:spcPts val="0"/>
              </a:spcAft>
              <a:buClr>
                <a:schemeClr val="dk1"/>
              </a:buClr>
              <a:buSzPts val="2720"/>
              <a:buFont typeface="Calibri"/>
              <a:buNone/>
            </a:pPr>
            <a:endParaRPr sz="2720" b="0" i="0" u="none" strike="noStrike" cap="none" dirty="0">
              <a:solidFill>
                <a:schemeClr val="dk1"/>
              </a:solidFill>
              <a:latin typeface="Calibri"/>
              <a:ea typeface="Calibri"/>
              <a:cs typeface="Calibri"/>
              <a:sym typeface="Calibri"/>
            </a:endParaRPr>
          </a:p>
          <a:p>
            <a:pPr marL="396875" marR="0" lvl="0" indent="-396875" algn="l" rtl="0">
              <a:lnSpc>
                <a:spcPct val="70000"/>
              </a:lnSpc>
              <a:spcBef>
                <a:spcPts val="544"/>
              </a:spcBef>
              <a:spcAft>
                <a:spcPts val="0"/>
              </a:spcAft>
              <a:buClr>
                <a:schemeClr val="dk1"/>
              </a:buClr>
              <a:buSzPts val="2720"/>
              <a:buFont typeface="Calibri"/>
              <a:buChar char="•"/>
            </a:pPr>
            <a:r>
              <a:rPr lang="en-US" sz="2720" b="0" i="0" u="none" strike="noStrike" cap="none" dirty="0">
                <a:solidFill>
                  <a:schemeClr val="dk1"/>
                </a:solidFill>
                <a:latin typeface="Calibri"/>
                <a:ea typeface="Calibri"/>
                <a:cs typeface="Calibri"/>
                <a:sym typeface="Calibri"/>
              </a:rPr>
              <a:t>How to deal with snarky comments from a coach said in a negative tone?</a:t>
            </a:r>
            <a:endParaRPr dirty="0"/>
          </a:p>
          <a:p>
            <a:pPr marL="396875" marR="0" lvl="0" indent="-224155" algn="l" rtl="0">
              <a:lnSpc>
                <a:spcPct val="70000"/>
              </a:lnSpc>
              <a:spcBef>
                <a:spcPts val="544"/>
              </a:spcBef>
              <a:spcAft>
                <a:spcPts val="0"/>
              </a:spcAft>
              <a:buClr>
                <a:schemeClr val="dk1"/>
              </a:buClr>
              <a:buSzPts val="2720"/>
              <a:buFont typeface="Calibri"/>
              <a:buNone/>
            </a:pPr>
            <a:endParaRPr sz="2720" b="0" i="0" u="none" strike="noStrike" cap="none" dirty="0">
              <a:solidFill>
                <a:schemeClr val="dk1"/>
              </a:solidFill>
              <a:latin typeface="Calibri"/>
              <a:ea typeface="Calibri"/>
              <a:cs typeface="Calibri"/>
              <a:sym typeface="Calibri"/>
            </a:endParaRPr>
          </a:p>
          <a:p>
            <a:pPr marL="0" marR="0" lvl="0" indent="0" algn="l" rtl="0">
              <a:lnSpc>
                <a:spcPct val="70000"/>
              </a:lnSpc>
              <a:spcBef>
                <a:spcPts val="544"/>
              </a:spcBef>
              <a:spcAft>
                <a:spcPts val="0"/>
              </a:spcAft>
              <a:buClr>
                <a:schemeClr val="dk1"/>
              </a:buClr>
              <a:buSzPts val="2720"/>
              <a:buFont typeface="Calibri"/>
              <a:buNone/>
            </a:pPr>
            <a:endParaRPr sz="2720" b="0" i="0" u="none" strike="noStrike" cap="none" dirty="0">
              <a:solidFill>
                <a:schemeClr val="dk1"/>
              </a:solidFill>
              <a:latin typeface="Calibri"/>
              <a:ea typeface="Calibri"/>
              <a:cs typeface="Calibri"/>
              <a:sym typeface="Calibri"/>
            </a:endParaRPr>
          </a:p>
          <a:p>
            <a:pPr marL="396875" marR="0" lvl="0" indent="-224155" algn="l" rtl="0">
              <a:lnSpc>
                <a:spcPct val="70000"/>
              </a:lnSpc>
              <a:spcBef>
                <a:spcPts val="544"/>
              </a:spcBef>
              <a:spcAft>
                <a:spcPts val="0"/>
              </a:spcAft>
              <a:buClr>
                <a:schemeClr val="dk1"/>
              </a:buClr>
              <a:buSzPts val="2720"/>
              <a:buFont typeface="Calibri"/>
              <a:buNone/>
            </a:pPr>
            <a:endParaRPr sz="2720" b="0" i="0" u="none" strike="noStrike" cap="none" dirty="0">
              <a:solidFill>
                <a:schemeClr val="dk1"/>
              </a:solidFill>
              <a:latin typeface="Calibri"/>
              <a:ea typeface="Calibri"/>
              <a:cs typeface="Calibri"/>
              <a:sym typeface="Calibri"/>
            </a:endParaRPr>
          </a:p>
          <a:p>
            <a:pPr marL="396875" marR="0" lvl="0" indent="-224155" algn="l" rtl="0">
              <a:lnSpc>
                <a:spcPct val="70000"/>
              </a:lnSpc>
              <a:spcBef>
                <a:spcPts val="544"/>
              </a:spcBef>
              <a:spcAft>
                <a:spcPts val="0"/>
              </a:spcAft>
              <a:buClr>
                <a:schemeClr val="dk1"/>
              </a:buClr>
              <a:buSzPts val="2720"/>
              <a:buFont typeface="Calibri"/>
              <a:buNone/>
            </a:pPr>
            <a:endParaRPr sz="2720" b="0" i="0" u="none" strike="noStrike" cap="none" dirty="0">
              <a:solidFill>
                <a:schemeClr val="dk1"/>
              </a:solidFill>
              <a:latin typeface="Calibri"/>
              <a:ea typeface="Calibri"/>
              <a:cs typeface="Calibri"/>
              <a:sym typeface="Calibri"/>
            </a:endParaRPr>
          </a:p>
        </p:txBody>
      </p:sp>
      <p:sp>
        <p:nvSpPr>
          <p:cNvPr id="150" name="Shape 150"/>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800"/>
              <a:buFont typeface="Calibri"/>
              <a:buNone/>
            </a:pPr>
            <a:r>
              <a:rPr lang="en-US" sz="4800" b="0" i="0" u="none" strike="noStrike" cap="none">
                <a:solidFill>
                  <a:srgbClr val="2E59B0"/>
                </a:solidFill>
                <a:latin typeface="Calibri"/>
                <a:ea typeface="Calibri"/>
                <a:cs typeface="Calibri"/>
                <a:sym typeface="Calibri"/>
              </a:rPr>
              <a:t>Never-Ending Commentary</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fade">
                                      <p:cBhvr>
                                        <p:cTn id="7" dur="500"/>
                                        <p:tgtEl>
                                          <p:spTgt spid="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1" end="1"/>
                                            </p:txEl>
                                          </p:spTgt>
                                        </p:tgtEl>
                                        <p:attrNameLst>
                                          <p:attrName>style.visibility</p:attrName>
                                        </p:attrNameLst>
                                      </p:cBhvr>
                                      <p:to>
                                        <p:strVal val="visible"/>
                                      </p:to>
                                    </p:set>
                                    <p:animEffect transition="in" filter="fade">
                                      <p:cBhvr>
                                        <p:cTn id="12" dur="500"/>
                                        <p:tgtEl>
                                          <p:spTgt spid="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xEl>
                                              <p:pRg st="2" end="2"/>
                                            </p:txEl>
                                          </p:spTgt>
                                        </p:tgtEl>
                                        <p:attrNameLst>
                                          <p:attrName>style.visibility</p:attrName>
                                        </p:attrNameLst>
                                      </p:cBhvr>
                                      <p:to>
                                        <p:strVal val="visible"/>
                                      </p:to>
                                    </p:set>
                                    <p:animEffect transition="in" filter="fade">
                                      <p:cBhvr>
                                        <p:cTn id="17" dur="500"/>
                                        <p:tgtEl>
                                          <p:spTgt spid="1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
                                            <p:txEl>
                                              <p:pRg st="3" end="3"/>
                                            </p:txEl>
                                          </p:spTgt>
                                        </p:tgtEl>
                                        <p:attrNameLst>
                                          <p:attrName>style.visibility</p:attrName>
                                        </p:attrNameLst>
                                      </p:cBhvr>
                                      <p:to>
                                        <p:strVal val="visible"/>
                                      </p:to>
                                    </p:set>
                                    <p:animEffect transition="in" filter="fade">
                                      <p:cBhvr>
                                        <p:cTn id="22" dur="500"/>
                                        <p:tgtEl>
                                          <p:spTgt spid="1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9">
                                            <p:txEl>
                                              <p:pRg st="4" end="4"/>
                                            </p:txEl>
                                          </p:spTgt>
                                        </p:tgtEl>
                                        <p:attrNameLst>
                                          <p:attrName>style.visibility</p:attrName>
                                        </p:attrNameLst>
                                      </p:cBhvr>
                                      <p:to>
                                        <p:strVal val="visible"/>
                                      </p:to>
                                    </p:set>
                                    <p:animEffect transition="in" filter="fade">
                                      <p:cBhvr>
                                        <p:cTn id="27" dur="500"/>
                                        <p:tgtEl>
                                          <p:spTgt spid="1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9">
                                            <p:txEl>
                                              <p:pRg st="5" end="5"/>
                                            </p:txEl>
                                          </p:spTgt>
                                        </p:tgtEl>
                                        <p:attrNameLst>
                                          <p:attrName>style.visibility</p:attrName>
                                        </p:attrNameLst>
                                      </p:cBhvr>
                                      <p:to>
                                        <p:strVal val="visible"/>
                                      </p:to>
                                    </p:set>
                                    <p:animEffect transition="in" filter="fade">
                                      <p:cBhvr>
                                        <p:cTn id="32" dur="500"/>
                                        <p:tgtEl>
                                          <p:spTgt spid="14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9">
                                            <p:txEl>
                                              <p:pRg st="6" end="6"/>
                                            </p:txEl>
                                          </p:spTgt>
                                        </p:tgtEl>
                                        <p:attrNameLst>
                                          <p:attrName>style.visibility</p:attrName>
                                        </p:attrNameLst>
                                      </p:cBhvr>
                                      <p:to>
                                        <p:strVal val="visible"/>
                                      </p:to>
                                    </p:set>
                                    <p:animEffect transition="in" filter="fade">
                                      <p:cBhvr>
                                        <p:cTn id="37" dur="500"/>
                                        <p:tgtEl>
                                          <p:spTgt spid="14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9">
                                            <p:txEl>
                                              <p:pRg st="7" end="7"/>
                                            </p:txEl>
                                          </p:spTgt>
                                        </p:tgtEl>
                                        <p:attrNameLst>
                                          <p:attrName>style.visibility</p:attrName>
                                        </p:attrNameLst>
                                      </p:cBhvr>
                                      <p:to>
                                        <p:strVal val="visible"/>
                                      </p:to>
                                    </p:set>
                                    <p:animEffect transition="in" filter="fade">
                                      <p:cBhvr>
                                        <p:cTn id="42" dur="500"/>
                                        <p:tgtEl>
                                          <p:spTgt spid="14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9">
                                            <p:txEl>
                                              <p:pRg st="8" end="8"/>
                                            </p:txEl>
                                          </p:spTgt>
                                        </p:tgtEl>
                                        <p:attrNameLst>
                                          <p:attrName>style.visibility</p:attrName>
                                        </p:attrNameLst>
                                      </p:cBhvr>
                                      <p:to>
                                        <p:strVal val="visible"/>
                                      </p:to>
                                    </p:set>
                                    <p:animEffect transition="in" filter="fade">
                                      <p:cBhvr>
                                        <p:cTn id="47" dur="500"/>
                                        <p:tgtEl>
                                          <p:spTgt spid="14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9">
                                            <p:txEl>
                                              <p:pRg st="9" end="9"/>
                                            </p:txEl>
                                          </p:spTgt>
                                        </p:tgtEl>
                                        <p:attrNameLst>
                                          <p:attrName>style.visibility</p:attrName>
                                        </p:attrNameLst>
                                      </p:cBhvr>
                                      <p:to>
                                        <p:strVal val="visible"/>
                                      </p:to>
                                    </p:set>
                                    <p:animEffect transition="in" filter="fade">
                                      <p:cBhvr>
                                        <p:cTn id="52" dur="500"/>
                                        <p:tgtEl>
                                          <p:spTgt spid="14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9">
                                            <p:txEl>
                                              <p:pRg st="10" end="10"/>
                                            </p:txEl>
                                          </p:spTgt>
                                        </p:tgtEl>
                                        <p:attrNameLst>
                                          <p:attrName>style.visibility</p:attrName>
                                        </p:attrNameLst>
                                      </p:cBhvr>
                                      <p:to>
                                        <p:strVal val="visible"/>
                                      </p:to>
                                    </p:set>
                                    <p:animEffect transition="in" filter="fade">
                                      <p:cBhvr>
                                        <p:cTn id="57" dur="500"/>
                                        <p:tgtEl>
                                          <p:spTgt spid="14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
          <p:cNvSpPr txBox="1">
            <a:spLocks noGrp="1"/>
          </p:cNvSpPr>
          <p:nvPr>
            <p:ph type="ctrTitle"/>
          </p:nvPr>
        </p:nvSpPr>
        <p:spPr>
          <a:xfrm>
            <a:off x="730258" y="1905016"/>
            <a:ext cx="7681913" cy="152349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59B0"/>
              </a:buClr>
              <a:buSzPts val="5400"/>
              <a:buFont typeface="Calibri"/>
              <a:buNone/>
            </a:pPr>
            <a:r>
              <a:rPr lang="en-US"/>
              <a:t>Dealing with Multiple Fouls</a:t>
            </a:r>
            <a:endParaRPr/>
          </a:p>
          <a:p>
            <a:pPr marL="0" lvl="0" indent="0" algn="l" rtl="0">
              <a:lnSpc>
                <a:spcPct val="90000"/>
              </a:lnSpc>
              <a:spcBef>
                <a:spcPts val="0"/>
              </a:spcBef>
              <a:spcAft>
                <a:spcPts val="0"/>
              </a:spcAft>
              <a:buClr>
                <a:srgbClr val="2E59B0"/>
              </a:buClr>
              <a:buSzPts val="5400"/>
              <a:buFont typeface="Calibri"/>
              <a:buNone/>
            </a:pP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96D0-5414-44C0-AEE9-4B94CCCC4B1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54CAE8C-6683-4688-9636-F2152B056DDA}"/>
              </a:ext>
            </a:extLst>
          </p:cNvPr>
          <p:cNvSpPr>
            <a:spLocks noGrp="1"/>
          </p:cNvSpPr>
          <p:nvPr>
            <p:ph type="body" idx="1"/>
          </p:nvPr>
        </p:nvSpPr>
        <p:spPr/>
        <p:txBody>
          <a:bodyPr/>
          <a:lstStyle/>
          <a:p>
            <a:endParaRPr lang="en-US"/>
          </a:p>
        </p:txBody>
      </p:sp>
      <p:pic>
        <p:nvPicPr>
          <p:cNvPr id="4" name="clearing hit">
            <a:hlinkClick r:id="" action="ppaction://media"/>
            <a:extLst>
              <a:ext uri="{FF2B5EF4-FFF2-40B4-BE49-F238E27FC236}">
                <a16:creationId xmlns:a16="http://schemas.microsoft.com/office/drawing/2014/main" id="{6971B392-D2D7-40F9-A27E-2E25522539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0204"/>
            <a:ext cx="9123266" cy="5131837"/>
          </a:xfrm>
          <a:prstGeom prst="rect">
            <a:avLst/>
          </a:prstGeom>
        </p:spPr>
      </p:pic>
    </p:spTree>
    <p:extLst>
      <p:ext uri="{BB962C8B-B14F-4D97-AF65-F5344CB8AC3E}">
        <p14:creationId xmlns:p14="http://schemas.microsoft.com/office/powerpoint/2010/main" val="986147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0EC86-4E64-4C4A-BB38-887E72DEC44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C076B8E-B029-4465-BA1B-9112AF030AC0}"/>
              </a:ext>
            </a:extLst>
          </p:cNvPr>
          <p:cNvSpPr>
            <a:spLocks noGrp="1"/>
          </p:cNvSpPr>
          <p:nvPr>
            <p:ph type="body" idx="1"/>
          </p:nvPr>
        </p:nvSpPr>
        <p:spPr/>
        <p:txBody>
          <a:bodyPr/>
          <a:lstStyle/>
          <a:p>
            <a:endParaRPr lang="en-US"/>
          </a:p>
        </p:txBody>
      </p:sp>
      <p:pic>
        <p:nvPicPr>
          <p:cNvPr id="4" name="2_push_in_out">
            <a:hlinkClick r:id="" action="ppaction://media"/>
            <a:extLst>
              <a:ext uri="{FF2B5EF4-FFF2-40B4-BE49-F238E27FC236}">
                <a16:creationId xmlns:a16="http://schemas.microsoft.com/office/drawing/2014/main" id="{3BCCA93F-76A3-47E5-9C29-9F1D2A615C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0204"/>
            <a:ext cx="9144000" cy="5143500"/>
          </a:xfrm>
          <a:prstGeom prst="rect">
            <a:avLst/>
          </a:prstGeom>
        </p:spPr>
      </p:pic>
    </p:spTree>
    <p:extLst>
      <p:ext uri="{BB962C8B-B14F-4D97-AF65-F5344CB8AC3E}">
        <p14:creationId xmlns:p14="http://schemas.microsoft.com/office/powerpoint/2010/main" val="493373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
          <p:cNvSpPr txBox="1">
            <a:spLocks noGrp="1"/>
          </p:cNvSpPr>
          <p:nvPr>
            <p:ph type="title"/>
          </p:nvPr>
        </p:nvSpPr>
        <p:spPr>
          <a:xfrm>
            <a:off x="381000" y="230204"/>
            <a:ext cx="8382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Topics</a:t>
            </a:r>
            <a:endParaRPr/>
          </a:p>
        </p:txBody>
      </p:sp>
      <p:sp>
        <p:nvSpPr>
          <p:cNvPr id="130" name="Google Shape;130;p2"/>
          <p:cNvSpPr txBox="1">
            <a:spLocks noGrp="1"/>
          </p:cNvSpPr>
          <p:nvPr>
            <p:ph type="body" idx="1"/>
          </p:nvPr>
        </p:nvSpPr>
        <p:spPr>
          <a:xfrm>
            <a:off x="381000" y="1411552"/>
            <a:ext cx="8382000" cy="2609945"/>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Calibri"/>
              <a:buChar char="•"/>
            </a:pPr>
            <a:r>
              <a:rPr lang="en-US"/>
              <a:t>Definitions</a:t>
            </a:r>
            <a:endParaRPr/>
          </a:p>
          <a:p>
            <a:pPr marL="396875" lvl="0" indent="-396875" algn="l" rtl="0">
              <a:lnSpc>
                <a:spcPct val="90000"/>
              </a:lnSpc>
              <a:spcBef>
                <a:spcPts val="640"/>
              </a:spcBef>
              <a:spcAft>
                <a:spcPts val="0"/>
              </a:spcAft>
              <a:buClr>
                <a:schemeClr val="dk1"/>
              </a:buClr>
              <a:buSzPts val="3200"/>
              <a:buFont typeface="Calibri"/>
              <a:buChar char="•"/>
            </a:pPr>
            <a:r>
              <a:rPr lang="en-US"/>
              <a:t>Penalty Time</a:t>
            </a:r>
            <a:endParaRPr/>
          </a:p>
          <a:p>
            <a:pPr marL="396875" lvl="0" indent="-396875" algn="l" rtl="0">
              <a:lnSpc>
                <a:spcPct val="90000"/>
              </a:lnSpc>
              <a:spcBef>
                <a:spcPts val="640"/>
              </a:spcBef>
              <a:spcAft>
                <a:spcPts val="0"/>
              </a:spcAft>
              <a:buClr>
                <a:schemeClr val="dk1"/>
              </a:buClr>
              <a:buSzPts val="3200"/>
              <a:buFont typeface="Calibri"/>
              <a:buChar char="•"/>
            </a:pPr>
            <a:r>
              <a:rPr lang="en-US"/>
              <a:t>Awarding the Ball</a:t>
            </a:r>
            <a:endParaRPr/>
          </a:p>
          <a:p>
            <a:pPr marL="396875" lvl="0" indent="-396875" algn="l" rtl="0">
              <a:lnSpc>
                <a:spcPct val="90000"/>
              </a:lnSpc>
              <a:spcBef>
                <a:spcPts val="640"/>
              </a:spcBef>
              <a:spcAft>
                <a:spcPts val="0"/>
              </a:spcAft>
              <a:buClr>
                <a:schemeClr val="dk1"/>
              </a:buClr>
              <a:buSzPts val="3200"/>
              <a:buFont typeface="Calibri"/>
              <a:buChar char="•"/>
            </a:pPr>
            <a:r>
              <a:rPr lang="en-US"/>
              <a:t>Situations Similar to Simultaneous Fouls</a:t>
            </a:r>
            <a:endParaRPr/>
          </a:p>
          <a:p>
            <a:pPr marL="396875" lvl="0" indent="-396875" algn="l" rtl="0">
              <a:lnSpc>
                <a:spcPct val="90000"/>
              </a:lnSpc>
              <a:spcBef>
                <a:spcPts val="640"/>
              </a:spcBef>
              <a:spcAft>
                <a:spcPts val="0"/>
              </a:spcAft>
              <a:buClr>
                <a:schemeClr val="dk1"/>
              </a:buClr>
              <a:buSzPts val="3200"/>
              <a:buFont typeface="Calibri"/>
              <a:buChar char="•"/>
            </a:pPr>
            <a:r>
              <a:rPr lang="en-US"/>
              <a:t>Situation &amp; Examples</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Definition – Rule 7-6, pages 84-86</a:t>
            </a:r>
            <a:endParaRPr/>
          </a:p>
        </p:txBody>
      </p:sp>
      <p:sp>
        <p:nvSpPr>
          <p:cNvPr id="136" name="Google Shape;136;p3"/>
          <p:cNvSpPr txBox="1">
            <a:spLocks noGrp="1"/>
          </p:cNvSpPr>
          <p:nvPr>
            <p:ph type="body" idx="1"/>
          </p:nvPr>
        </p:nvSpPr>
        <p:spPr>
          <a:xfrm>
            <a:off x="381000" y="1411552"/>
            <a:ext cx="8382000" cy="393954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3200"/>
              <a:buFont typeface="Calibri"/>
              <a:buNone/>
            </a:pPr>
            <a:r>
              <a:rPr lang="en-US"/>
              <a:t>Simultaneous Fouls are fouls called on opposing teams during:</a:t>
            </a:r>
            <a:endParaRPr/>
          </a:p>
          <a:p>
            <a:pPr marL="514350" lvl="0" indent="-514350" algn="l" rtl="0">
              <a:lnSpc>
                <a:spcPct val="90000"/>
              </a:lnSpc>
              <a:spcBef>
                <a:spcPts val="640"/>
              </a:spcBef>
              <a:spcAft>
                <a:spcPts val="0"/>
              </a:spcAft>
              <a:buClr>
                <a:schemeClr val="dk1"/>
              </a:buClr>
              <a:buSzPts val="3200"/>
              <a:buFont typeface="Calibri"/>
              <a:buAutoNum type="arabicPeriod"/>
            </a:pPr>
            <a:r>
              <a:rPr lang="en-US"/>
              <a:t>Live Ball</a:t>
            </a:r>
            <a:endParaRPr/>
          </a:p>
          <a:p>
            <a:pPr marL="514350" lvl="0" indent="-514350" algn="l" rtl="0">
              <a:lnSpc>
                <a:spcPct val="90000"/>
              </a:lnSpc>
              <a:spcBef>
                <a:spcPts val="640"/>
              </a:spcBef>
              <a:spcAft>
                <a:spcPts val="0"/>
              </a:spcAft>
              <a:buClr>
                <a:schemeClr val="dk1"/>
              </a:buClr>
              <a:buSzPts val="3200"/>
              <a:buFont typeface="Calibri"/>
              <a:buAutoNum type="arabicPeriod"/>
            </a:pPr>
            <a:r>
              <a:rPr lang="en-US"/>
              <a:t>Dead ball when sequence can not be determined</a:t>
            </a:r>
            <a:endParaRPr/>
          </a:p>
          <a:p>
            <a:pPr marL="514350" lvl="0" indent="-311150" algn="l" rtl="0">
              <a:lnSpc>
                <a:spcPct val="90000"/>
              </a:lnSpc>
              <a:spcBef>
                <a:spcPts val="640"/>
              </a:spcBef>
              <a:spcAft>
                <a:spcPts val="0"/>
              </a:spcAft>
              <a:buClr>
                <a:schemeClr val="dk1"/>
              </a:buClr>
              <a:buSzPts val="3200"/>
              <a:buFont typeface="Calibri"/>
              <a:buNone/>
            </a:pPr>
            <a:endParaRPr/>
          </a:p>
          <a:p>
            <a:pPr marL="0" lvl="0" indent="0" algn="l" rtl="0">
              <a:lnSpc>
                <a:spcPct val="90000"/>
              </a:lnSpc>
              <a:spcBef>
                <a:spcPts val="640"/>
              </a:spcBef>
              <a:spcAft>
                <a:spcPts val="0"/>
              </a:spcAft>
              <a:buClr>
                <a:schemeClr val="dk1"/>
              </a:buClr>
              <a:buSzPts val="3200"/>
              <a:buFont typeface="Calibri"/>
              <a:buNone/>
            </a:pPr>
            <a:r>
              <a:rPr lang="en-US"/>
              <a:t>*When you have simultaneous fouls kill the play immediately</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26cfcf4d854_0_5"/>
          <p:cNvSpPr txBox="1">
            <a:spLocks noGrp="1"/>
          </p:cNvSpPr>
          <p:nvPr>
            <p:ph type="title"/>
          </p:nvPr>
        </p:nvSpPr>
        <p:spPr>
          <a:xfrm>
            <a:off x="381000" y="230188"/>
            <a:ext cx="8382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Agenda</a:t>
            </a:r>
            <a:endParaRPr/>
          </a:p>
        </p:txBody>
      </p:sp>
      <p:sp>
        <p:nvSpPr>
          <p:cNvPr id="119" name="Google Shape;119;g26cfcf4d854_0_5"/>
          <p:cNvSpPr txBox="1">
            <a:spLocks noGrp="1"/>
          </p:cNvSpPr>
          <p:nvPr>
            <p:ph type="body" idx="1"/>
          </p:nvPr>
        </p:nvSpPr>
        <p:spPr>
          <a:xfrm>
            <a:off x="381000" y="1411552"/>
            <a:ext cx="8382000" cy="2659190"/>
          </a:xfrm>
          <a:prstGeom prst="rect">
            <a:avLst/>
          </a:prstGeom>
          <a:noFill/>
          <a:ln>
            <a:noFill/>
          </a:ln>
        </p:spPr>
        <p:txBody>
          <a:bodyPr spcFirstLastPara="1" wrap="square" lIns="0" tIns="0" rIns="0" bIns="0" anchor="t" anchorCtr="0">
            <a:spAutoFit/>
          </a:bodyPr>
          <a:lstStyle/>
          <a:p>
            <a:pPr marL="457200" lvl="0" indent="-431800" algn="l" rtl="0">
              <a:lnSpc>
                <a:spcPct val="90000"/>
              </a:lnSpc>
              <a:spcBef>
                <a:spcPts val="0"/>
              </a:spcBef>
              <a:spcAft>
                <a:spcPts val="0"/>
              </a:spcAft>
              <a:buSzPts val="3200"/>
              <a:buAutoNum type="arabicPeriod"/>
            </a:pPr>
            <a:r>
              <a:rPr lang="en-US" dirty="0"/>
              <a:t>Communication</a:t>
            </a:r>
          </a:p>
          <a:p>
            <a:pPr marL="457200" lvl="0" indent="-431800" algn="l" rtl="0">
              <a:lnSpc>
                <a:spcPct val="90000"/>
              </a:lnSpc>
              <a:spcBef>
                <a:spcPts val="0"/>
              </a:spcBef>
              <a:spcAft>
                <a:spcPts val="0"/>
              </a:spcAft>
              <a:buSzPts val="3200"/>
              <a:buAutoNum type="arabicPeriod"/>
            </a:pPr>
            <a:r>
              <a:rPr lang="en-US" dirty="0"/>
              <a:t>Videos</a:t>
            </a:r>
          </a:p>
          <a:p>
            <a:pPr marL="457200" lvl="0" indent="-431800" algn="l" rtl="0">
              <a:lnSpc>
                <a:spcPct val="90000"/>
              </a:lnSpc>
              <a:spcBef>
                <a:spcPts val="0"/>
              </a:spcBef>
              <a:spcAft>
                <a:spcPts val="0"/>
              </a:spcAft>
              <a:buSzPts val="3200"/>
              <a:buAutoNum type="arabicPeriod"/>
            </a:pPr>
            <a:r>
              <a:rPr lang="en-US" dirty="0"/>
              <a:t>Managing Multiple Fouls</a:t>
            </a:r>
          </a:p>
          <a:p>
            <a:pPr marL="457200" lvl="0" indent="-431800" algn="l" rtl="0">
              <a:lnSpc>
                <a:spcPct val="90000"/>
              </a:lnSpc>
              <a:spcBef>
                <a:spcPts val="0"/>
              </a:spcBef>
              <a:spcAft>
                <a:spcPts val="0"/>
              </a:spcAft>
              <a:buSzPts val="3200"/>
              <a:buAutoNum type="arabicPeriod"/>
            </a:pPr>
            <a:endParaRPr dirty="0"/>
          </a:p>
          <a:p>
            <a:pPr marL="457200" lvl="0" indent="-431800" algn="l" rtl="0">
              <a:lnSpc>
                <a:spcPct val="90000"/>
              </a:lnSpc>
              <a:spcBef>
                <a:spcPts val="0"/>
              </a:spcBef>
              <a:spcAft>
                <a:spcPts val="0"/>
              </a:spcAft>
              <a:buSzPts val="3200"/>
              <a:buAutoNum type="arabicPeriod"/>
            </a:pPr>
            <a:endParaRPr dirty="0"/>
          </a:p>
          <a:p>
            <a:pPr marL="0" lvl="0" indent="0" algn="l" rtl="0">
              <a:lnSpc>
                <a:spcPct val="90000"/>
              </a:lnSpc>
              <a:spcBef>
                <a:spcPts val="0"/>
              </a:spcBef>
              <a:spcAft>
                <a:spcPts val="0"/>
              </a:spcAft>
              <a:buNone/>
            </a:pPr>
            <a:endParaRPr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Penalty Time</a:t>
            </a:r>
            <a:endParaRPr/>
          </a:p>
        </p:txBody>
      </p:sp>
      <p:sp>
        <p:nvSpPr>
          <p:cNvPr id="142" name="Google Shape;142;p4"/>
          <p:cNvSpPr txBox="1">
            <a:spLocks noGrp="1"/>
          </p:cNvSpPr>
          <p:nvPr>
            <p:ph type="body" idx="1"/>
          </p:nvPr>
        </p:nvSpPr>
        <p:spPr>
          <a:xfrm>
            <a:off x="381000" y="1329256"/>
            <a:ext cx="8382000" cy="4628960"/>
          </a:xfrm>
          <a:prstGeom prst="rect">
            <a:avLst/>
          </a:prstGeom>
          <a:noFill/>
          <a:ln>
            <a:noFill/>
          </a:ln>
        </p:spPr>
        <p:txBody>
          <a:bodyPr spcFirstLastPara="1" wrap="square" lIns="0" tIns="0" rIns="0" bIns="0" anchor="t" anchorCtr="0">
            <a:spAutoFit/>
          </a:bodyPr>
          <a:lstStyle/>
          <a:p>
            <a:pPr marL="514350" lvl="0" indent="-514350" algn="l" rtl="0">
              <a:lnSpc>
                <a:spcPct val="90000"/>
              </a:lnSpc>
              <a:spcBef>
                <a:spcPts val="0"/>
              </a:spcBef>
              <a:spcAft>
                <a:spcPts val="0"/>
              </a:spcAft>
              <a:buClr>
                <a:schemeClr val="dk1"/>
              </a:buClr>
              <a:buSzPts val="3100"/>
              <a:buFont typeface="Calibri"/>
              <a:buAutoNum type="arabicPeriod"/>
            </a:pPr>
            <a:r>
              <a:rPr lang="en-US" sz="3100"/>
              <a:t>If there is no play-on in effect or flag down already and both fouls are technical the technical fouls cancel (no penalty time)</a:t>
            </a:r>
            <a:endParaRPr/>
          </a:p>
          <a:p>
            <a:pPr marL="514350" lvl="0" indent="-514350" algn="l" rtl="0">
              <a:lnSpc>
                <a:spcPct val="90000"/>
              </a:lnSpc>
              <a:spcBef>
                <a:spcPts val="620"/>
              </a:spcBef>
              <a:spcAft>
                <a:spcPts val="0"/>
              </a:spcAft>
              <a:buClr>
                <a:schemeClr val="dk1"/>
              </a:buClr>
              <a:buSzPts val="3100"/>
              <a:buFont typeface="Calibri"/>
              <a:buAutoNum type="arabicPeriod"/>
            </a:pPr>
            <a:r>
              <a:rPr lang="en-US" sz="3100"/>
              <a:t>If a team has or is entitled to possession commits a technical foul then only the other team serves the penalty </a:t>
            </a:r>
            <a:r>
              <a:rPr lang="en-US" sz="3100" i="1"/>
              <a:t>(think flag is down and then the team offense has a moving pick)</a:t>
            </a:r>
            <a:endParaRPr/>
          </a:p>
          <a:p>
            <a:pPr marL="514350" lvl="0" indent="-514350" algn="l" rtl="0">
              <a:lnSpc>
                <a:spcPct val="90000"/>
              </a:lnSpc>
              <a:spcBef>
                <a:spcPts val="620"/>
              </a:spcBef>
              <a:spcAft>
                <a:spcPts val="0"/>
              </a:spcAft>
              <a:buClr>
                <a:schemeClr val="dk1"/>
              </a:buClr>
              <a:buSzPts val="3100"/>
              <a:buFont typeface="Calibri"/>
              <a:buAutoNum type="arabicPeriod"/>
            </a:pPr>
            <a:r>
              <a:rPr lang="en-US" sz="3100"/>
              <a:t>If a team has or is entitled to possession commits a personal foul then all players serve penalty time.</a:t>
            </a:r>
            <a:endParaRPr sz="31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Award Ball</a:t>
            </a:r>
            <a:endParaRPr/>
          </a:p>
        </p:txBody>
      </p:sp>
      <p:sp>
        <p:nvSpPr>
          <p:cNvPr id="148" name="Google Shape;148;p5"/>
          <p:cNvSpPr txBox="1">
            <a:spLocks noGrp="1"/>
          </p:cNvSpPr>
          <p:nvPr>
            <p:ph type="body" idx="1"/>
          </p:nvPr>
        </p:nvSpPr>
        <p:spPr>
          <a:xfrm>
            <a:off x="381000" y="1411552"/>
            <a:ext cx="8382000" cy="3496200"/>
          </a:xfrm>
          <a:prstGeom prst="rect">
            <a:avLst/>
          </a:prstGeom>
          <a:noFill/>
          <a:ln>
            <a:noFill/>
          </a:ln>
        </p:spPr>
        <p:txBody>
          <a:bodyPr spcFirstLastPara="1" wrap="square" lIns="0" tIns="0" rIns="0" bIns="0" anchor="t" anchorCtr="0">
            <a:spAutoFit/>
          </a:bodyPr>
          <a:lstStyle/>
          <a:p>
            <a:pPr marL="514350" lvl="0" indent="-514350" algn="l" rtl="0">
              <a:lnSpc>
                <a:spcPct val="90000"/>
              </a:lnSpc>
              <a:spcBef>
                <a:spcPts val="0"/>
              </a:spcBef>
              <a:spcAft>
                <a:spcPts val="0"/>
              </a:spcAft>
              <a:buClr>
                <a:schemeClr val="dk1"/>
              </a:buClr>
              <a:buSzPts val="3200"/>
              <a:buFont typeface="Calibri"/>
              <a:buAutoNum type="arabicPeriod"/>
            </a:pPr>
            <a:r>
              <a:rPr lang="en-US"/>
              <a:t>Team with less penalty time gets the ball</a:t>
            </a:r>
            <a:endParaRPr/>
          </a:p>
          <a:p>
            <a:pPr marL="514350" lvl="0" indent="-514350" algn="l" rtl="0">
              <a:lnSpc>
                <a:spcPct val="90000"/>
              </a:lnSpc>
              <a:spcBef>
                <a:spcPts val="640"/>
              </a:spcBef>
              <a:spcAft>
                <a:spcPts val="0"/>
              </a:spcAft>
              <a:buClr>
                <a:schemeClr val="dk1"/>
              </a:buClr>
              <a:buSzPts val="3200"/>
              <a:buFont typeface="Calibri"/>
              <a:buAutoNum type="arabicPeriod"/>
            </a:pPr>
            <a:r>
              <a:rPr lang="en-US"/>
              <a:t>If penalty time is equal then the team with or entitled to the ball keeps the ball</a:t>
            </a:r>
            <a:endParaRPr/>
          </a:p>
          <a:p>
            <a:pPr marL="514350" lvl="0" indent="-514350" algn="l" rtl="0">
              <a:lnSpc>
                <a:spcPct val="90000"/>
              </a:lnSpc>
              <a:spcBef>
                <a:spcPts val="640"/>
              </a:spcBef>
              <a:spcAft>
                <a:spcPts val="0"/>
              </a:spcAft>
              <a:buClr>
                <a:schemeClr val="dk1"/>
              </a:buClr>
              <a:buSzPts val="3200"/>
              <a:buFont typeface="Calibri"/>
              <a:buAutoNum type="arabicPeriod"/>
            </a:pPr>
            <a:r>
              <a:rPr lang="en-US"/>
              <a:t>If penalty time is equal and neither team is entitled ball award by AP or Faceoff</a:t>
            </a:r>
            <a:endParaRPr/>
          </a:p>
          <a:p>
            <a:pPr marL="514350" lvl="0" indent="-311150" algn="l" rtl="0">
              <a:lnSpc>
                <a:spcPct val="90000"/>
              </a:lnSpc>
              <a:spcBef>
                <a:spcPts val="640"/>
              </a:spcBef>
              <a:spcAft>
                <a:spcPts val="0"/>
              </a:spcAft>
              <a:buClr>
                <a:schemeClr val="dk1"/>
              </a:buClr>
              <a:buSzPts val="3200"/>
              <a:buFont typeface="Calibri"/>
              <a:buNone/>
            </a:pPr>
            <a:endParaRPr/>
          </a:p>
          <a:p>
            <a:pPr marL="0" lvl="0" indent="0" algn="l" rtl="0">
              <a:lnSpc>
                <a:spcPct val="90000"/>
              </a:lnSpc>
              <a:spcBef>
                <a:spcPts val="640"/>
              </a:spcBef>
              <a:spcAft>
                <a:spcPts val="0"/>
              </a:spcAft>
              <a:buClr>
                <a:schemeClr val="dk1"/>
              </a:buClr>
              <a:buSzPts val="3200"/>
              <a:buFont typeface="Calibri"/>
              <a:buNone/>
            </a:pPr>
            <a:r>
              <a:rPr lang="en-US"/>
              <a:t>Ball restarts where the play was last blown dead</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Remember Rule 7-2 D-F (pg. 80) </a:t>
            </a:r>
            <a:endParaRPr/>
          </a:p>
        </p:txBody>
      </p:sp>
      <p:sp>
        <p:nvSpPr>
          <p:cNvPr id="154" name="Google Shape;154;p6"/>
          <p:cNvSpPr txBox="1">
            <a:spLocks noGrp="1"/>
          </p:cNvSpPr>
          <p:nvPr>
            <p:ph type="body" idx="1"/>
          </p:nvPr>
        </p:nvSpPr>
        <p:spPr>
          <a:xfrm>
            <a:off x="381000" y="1411552"/>
            <a:ext cx="8382000" cy="4185761"/>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Calibri"/>
              <a:buChar char="•"/>
            </a:pPr>
            <a:r>
              <a:rPr lang="en-US"/>
              <a:t>All time-serving penalties called on players of opposing teams from the time the flag is dropped or the whistle sounds stopping play until the sounding of the whistle resuming play ALL COMMON Penalty time is NON-RELEASABLE.</a:t>
            </a:r>
            <a:endParaRPr/>
          </a:p>
          <a:p>
            <a:pPr marL="396875" lvl="0" indent="-193675" algn="l" rtl="0">
              <a:lnSpc>
                <a:spcPct val="90000"/>
              </a:lnSpc>
              <a:spcBef>
                <a:spcPts val="640"/>
              </a:spcBef>
              <a:spcAft>
                <a:spcPts val="0"/>
              </a:spcAft>
              <a:buClr>
                <a:schemeClr val="dk1"/>
              </a:buClr>
              <a:buSzPts val="3200"/>
              <a:buFont typeface="Calibri"/>
              <a:buNone/>
            </a:pPr>
            <a:endParaRPr/>
          </a:p>
          <a:p>
            <a:pPr marL="0" lvl="0" indent="0" algn="l" rtl="0">
              <a:lnSpc>
                <a:spcPct val="90000"/>
              </a:lnSpc>
              <a:spcBef>
                <a:spcPts val="640"/>
              </a:spcBef>
              <a:spcAft>
                <a:spcPts val="0"/>
              </a:spcAft>
              <a:buClr>
                <a:schemeClr val="dk1"/>
              </a:buClr>
              <a:buSzPts val="3200"/>
              <a:buFont typeface="Calibri"/>
              <a:buNone/>
            </a:pPr>
            <a:r>
              <a:rPr lang="en-US"/>
              <a:t>Basically if they go in the box at the same time the matching penalty time is locked. </a:t>
            </a:r>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a:spLocks noGrp="1"/>
          </p:cNvSpPr>
          <p:nvPr>
            <p:ph type="title"/>
          </p:nvPr>
        </p:nvSpPr>
        <p:spPr>
          <a:xfrm>
            <a:off x="381000" y="175340"/>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Stacking Penalties	</a:t>
            </a:r>
            <a:endParaRPr/>
          </a:p>
        </p:txBody>
      </p:sp>
      <p:sp>
        <p:nvSpPr>
          <p:cNvPr id="160" name="Google Shape;160;p7"/>
          <p:cNvSpPr txBox="1">
            <a:spLocks noGrp="1"/>
          </p:cNvSpPr>
          <p:nvPr>
            <p:ph type="body" idx="1"/>
          </p:nvPr>
        </p:nvSpPr>
        <p:spPr>
          <a:xfrm>
            <a:off x="381000" y="1411552"/>
            <a:ext cx="8382000" cy="4185761"/>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Calibri"/>
              <a:buChar char="•"/>
            </a:pPr>
            <a:r>
              <a:rPr lang="en-US"/>
              <a:t>A Maximum of three players can be serving penalties at the same time.</a:t>
            </a:r>
            <a:endParaRPr/>
          </a:p>
          <a:p>
            <a:pPr marL="396875" lvl="0" indent="-396875" algn="l" rtl="0">
              <a:lnSpc>
                <a:spcPct val="90000"/>
              </a:lnSpc>
              <a:spcBef>
                <a:spcPts val="640"/>
              </a:spcBef>
              <a:spcAft>
                <a:spcPts val="0"/>
              </a:spcAft>
              <a:buClr>
                <a:schemeClr val="dk1"/>
              </a:buClr>
              <a:buSzPts val="3200"/>
              <a:buFont typeface="Calibri"/>
              <a:buChar char="•"/>
            </a:pPr>
            <a:r>
              <a:rPr lang="en-US"/>
              <a:t>If there is an additional player serving penalties they must wait until someone else is released before they can start serving their penalty.  They may not participate until they serve.</a:t>
            </a:r>
            <a:endParaRPr/>
          </a:p>
          <a:p>
            <a:pPr marL="396875" lvl="0" indent="-396875" algn="l" rtl="0">
              <a:lnSpc>
                <a:spcPct val="90000"/>
              </a:lnSpc>
              <a:spcBef>
                <a:spcPts val="640"/>
              </a:spcBef>
              <a:spcAft>
                <a:spcPts val="0"/>
              </a:spcAft>
              <a:buClr>
                <a:schemeClr val="dk1"/>
              </a:buClr>
              <a:buSzPts val="3200"/>
              <a:buFont typeface="Calibri"/>
              <a:buChar char="•"/>
            </a:pPr>
            <a:r>
              <a:rPr lang="en-US"/>
              <a:t>Typically there will be locked in penalties and this gets confusing. Take your time and explain it.</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6cfcf4d854_0_53"/>
          <p:cNvSpPr txBox="1">
            <a:spLocks noGrp="1"/>
          </p:cNvSpPr>
          <p:nvPr>
            <p:ph type="title"/>
          </p:nvPr>
        </p:nvSpPr>
        <p:spPr>
          <a:xfrm>
            <a:off x="381000" y="230204"/>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Live Ball / Dead Ball Fouls</a:t>
            </a:r>
            <a:endParaRPr/>
          </a:p>
        </p:txBody>
      </p:sp>
      <p:sp>
        <p:nvSpPr>
          <p:cNvPr id="166" name="Google Shape;166;g26cfcf4d854_0_53"/>
          <p:cNvSpPr txBox="1">
            <a:spLocks noGrp="1"/>
          </p:cNvSpPr>
          <p:nvPr>
            <p:ph type="body" idx="1"/>
          </p:nvPr>
        </p:nvSpPr>
        <p:spPr>
          <a:xfrm>
            <a:off x="381000" y="1411552"/>
            <a:ext cx="8382000" cy="3431400"/>
          </a:xfrm>
          <a:prstGeom prst="rect">
            <a:avLst/>
          </a:prstGeom>
        </p:spPr>
        <p:txBody>
          <a:bodyPr spcFirstLastPara="1" wrap="square" lIns="0" tIns="0" rIns="0" bIns="0" anchor="t" anchorCtr="0">
            <a:spAutoFit/>
          </a:bodyPr>
          <a:lstStyle/>
          <a:p>
            <a:pPr marL="0" lvl="0" indent="0" algn="l" rtl="0">
              <a:spcBef>
                <a:spcPts val="640"/>
              </a:spcBef>
              <a:spcAft>
                <a:spcPts val="0"/>
              </a:spcAft>
              <a:buNone/>
            </a:pPr>
            <a:r>
              <a:rPr lang="en-US"/>
              <a:t>If there is a live ball foul and the after the whistle there is a dead ball foul by the opposing team these are not simultaneous.</a:t>
            </a:r>
            <a:endParaRPr/>
          </a:p>
          <a:p>
            <a:pPr marL="0" lvl="0" indent="0" algn="l" rtl="0">
              <a:spcBef>
                <a:spcPts val="640"/>
              </a:spcBef>
              <a:spcAft>
                <a:spcPts val="0"/>
              </a:spcAft>
              <a:buNone/>
            </a:pPr>
            <a:endParaRPr/>
          </a:p>
          <a:p>
            <a:pPr marL="0" lvl="0" indent="0" algn="l" rtl="0">
              <a:spcBef>
                <a:spcPts val="640"/>
              </a:spcBef>
              <a:spcAft>
                <a:spcPts val="0"/>
              </a:spcAft>
              <a:buNone/>
            </a:pPr>
            <a:r>
              <a:rPr lang="en-US"/>
              <a:t>Award ball to the team that was fouled last. </a:t>
            </a:r>
            <a:endParaRPr/>
          </a:p>
          <a:p>
            <a:pPr marL="0" lvl="0" indent="0" algn="l" rtl="0">
              <a:spcBef>
                <a:spcPts val="640"/>
              </a:spcBef>
              <a:spcAft>
                <a:spcPts val="0"/>
              </a:spcAft>
              <a:buNone/>
            </a:pPr>
            <a:endParaRPr/>
          </a:p>
          <a:p>
            <a:pPr marL="0" lvl="0" indent="0" algn="l" rtl="0">
              <a:spcBef>
                <a:spcPts val="640"/>
              </a:spcBef>
              <a:spcAft>
                <a:spcPts val="0"/>
              </a:spcAft>
              <a:buNone/>
            </a:pPr>
            <a:r>
              <a:rPr lang="en-US" i="1">
                <a:solidFill>
                  <a:srgbClr val="FF0000"/>
                </a:solidFill>
              </a:rPr>
              <a:t>Matching penalty time is still non-releasable.</a:t>
            </a:r>
            <a:endParaRPr i="1">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6cfcf4d854_0_63"/>
          <p:cNvSpPr txBox="1">
            <a:spLocks noGrp="1"/>
          </p:cNvSpPr>
          <p:nvPr>
            <p:ph type="title"/>
          </p:nvPr>
        </p:nvSpPr>
        <p:spPr>
          <a:xfrm>
            <a:off x="381000" y="230204"/>
            <a:ext cx="8382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If it is not simultaneous…</a:t>
            </a:r>
            <a:endParaRPr/>
          </a:p>
        </p:txBody>
      </p:sp>
      <p:sp>
        <p:nvSpPr>
          <p:cNvPr id="172" name="Google Shape;172;g26cfcf4d854_0_63"/>
          <p:cNvSpPr txBox="1">
            <a:spLocks noGrp="1"/>
          </p:cNvSpPr>
          <p:nvPr>
            <p:ph type="body" idx="1"/>
          </p:nvPr>
        </p:nvSpPr>
        <p:spPr>
          <a:xfrm>
            <a:off x="381000" y="1411552"/>
            <a:ext cx="8382000" cy="1937400"/>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Calibri"/>
              <a:buChar char="•"/>
            </a:pPr>
            <a:r>
              <a:rPr lang="en-US"/>
              <a:t>Common penalty time is non-releasable</a:t>
            </a:r>
            <a:endParaRPr/>
          </a:p>
          <a:p>
            <a:pPr marL="396875" lvl="0" indent="-396875" algn="l" rtl="0">
              <a:lnSpc>
                <a:spcPct val="90000"/>
              </a:lnSpc>
              <a:spcBef>
                <a:spcPts val="640"/>
              </a:spcBef>
              <a:spcAft>
                <a:spcPts val="0"/>
              </a:spcAft>
              <a:buClr>
                <a:schemeClr val="dk1"/>
              </a:buClr>
              <a:buSzPts val="3200"/>
              <a:buFont typeface="Calibri"/>
              <a:buChar char="•"/>
            </a:pPr>
            <a:r>
              <a:rPr lang="en-US"/>
              <a:t>Possession is determined by a toggle (who committed the last foul?)</a:t>
            </a:r>
            <a:endParaRPr/>
          </a:p>
          <a:p>
            <a:pPr marL="396875" lvl="0" indent="-396875" algn="l" rtl="0">
              <a:lnSpc>
                <a:spcPct val="90000"/>
              </a:lnSpc>
              <a:spcBef>
                <a:spcPts val="640"/>
              </a:spcBef>
              <a:spcAft>
                <a:spcPts val="0"/>
              </a:spcAft>
              <a:buClr>
                <a:schemeClr val="dk1"/>
              </a:buClr>
              <a:buSzPts val="3200"/>
              <a:buFont typeface="Calibri"/>
              <a:buChar char="•"/>
            </a:pPr>
            <a:r>
              <a:rPr lang="en-US"/>
              <a:t>It is a free clear</a:t>
            </a:r>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3"/>
          <p:cNvSpPr txBox="1">
            <a:spLocks noGrp="1"/>
          </p:cNvSpPr>
          <p:nvPr>
            <p:ph type="title"/>
          </p:nvPr>
        </p:nvSpPr>
        <p:spPr>
          <a:xfrm>
            <a:off x="381000" y="230204"/>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Key to Understanding </a:t>
            </a:r>
            <a:endParaRPr/>
          </a:p>
        </p:txBody>
      </p:sp>
      <p:sp>
        <p:nvSpPr>
          <p:cNvPr id="209" name="Google Shape;209;p13"/>
          <p:cNvSpPr txBox="1">
            <a:spLocks noGrp="1"/>
          </p:cNvSpPr>
          <p:nvPr>
            <p:ph type="body" idx="1"/>
          </p:nvPr>
        </p:nvSpPr>
        <p:spPr>
          <a:xfrm>
            <a:off x="381000" y="1411552"/>
            <a:ext cx="8382000" cy="1969770"/>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Calibri"/>
              <a:buChar char="•"/>
            </a:pPr>
            <a:r>
              <a:rPr lang="en-US"/>
              <a:t>Read 7-6 Situations and Rulings over and over</a:t>
            </a:r>
            <a:endParaRPr/>
          </a:p>
          <a:p>
            <a:pPr marL="396875" lvl="0" indent="-396875" algn="l" rtl="0">
              <a:lnSpc>
                <a:spcPct val="90000"/>
              </a:lnSpc>
              <a:spcBef>
                <a:spcPts val="640"/>
              </a:spcBef>
              <a:spcAft>
                <a:spcPts val="0"/>
              </a:spcAft>
              <a:buClr>
                <a:schemeClr val="dk1"/>
              </a:buClr>
              <a:buSzPts val="3200"/>
              <a:buFont typeface="Calibri"/>
              <a:buChar char="•"/>
            </a:pPr>
            <a:r>
              <a:rPr lang="en-US"/>
              <a:t>Also 7-2 has other similar situations that are related. </a:t>
            </a:r>
            <a:endParaRPr/>
          </a:p>
          <a:p>
            <a:pPr marL="396875" lvl="0" indent="-396875" algn="l" rtl="0">
              <a:lnSpc>
                <a:spcPct val="90000"/>
              </a:lnSpc>
              <a:spcBef>
                <a:spcPts val="640"/>
              </a:spcBef>
              <a:spcAft>
                <a:spcPts val="0"/>
              </a:spcAft>
              <a:buClr>
                <a:schemeClr val="dk1"/>
              </a:buClr>
              <a:buSzPts val="3200"/>
              <a:buFont typeface="Calibri"/>
              <a:buChar char="•"/>
            </a:pPr>
            <a:r>
              <a:rPr lang="en-US"/>
              <a:t>Just keep reading it.</a:t>
            </a:r>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AD3E-925E-44EB-8970-6BA7BABA24B0}"/>
              </a:ext>
            </a:extLst>
          </p:cNvPr>
          <p:cNvSpPr>
            <a:spLocks noGrp="1"/>
          </p:cNvSpPr>
          <p:nvPr>
            <p:ph type="title"/>
          </p:nvPr>
        </p:nvSpPr>
        <p:spPr/>
        <p:txBody>
          <a:bodyPr/>
          <a:lstStyle/>
          <a:p>
            <a:r>
              <a:rPr lang="en-US" dirty="0"/>
              <a:t>Next Meetings</a:t>
            </a:r>
          </a:p>
        </p:txBody>
      </p:sp>
      <p:sp>
        <p:nvSpPr>
          <p:cNvPr id="3" name="Text Placeholder 2">
            <a:extLst>
              <a:ext uri="{FF2B5EF4-FFF2-40B4-BE49-F238E27FC236}">
                <a16:creationId xmlns:a16="http://schemas.microsoft.com/office/drawing/2014/main" id="{B950D27F-7FE3-4383-AD1A-54F15E55E970}"/>
              </a:ext>
            </a:extLst>
          </p:cNvPr>
          <p:cNvSpPr>
            <a:spLocks noGrp="1"/>
          </p:cNvSpPr>
          <p:nvPr>
            <p:ph type="body" idx="1"/>
          </p:nvPr>
        </p:nvSpPr>
        <p:spPr>
          <a:xfrm>
            <a:off x="381000" y="1411552"/>
            <a:ext cx="8382000" cy="2080570"/>
          </a:xfrm>
        </p:spPr>
        <p:txBody>
          <a:bodyPr/>
          <a:lstStyle/>
          <a:p>
            <a:pPr marL="25400" indent="0">
              <a:buNone/>
            </a:pPr>
            <a:r>
              <a:rPr lang="en-US" dirty="0"/>
              <a:t>Go-to-Online Meetings: Wednesday 4/24</a:t>
            </a:r>
          </a:p>
          <a:p>
            <a:pPr marL="25400" indent="0">
              <a:buNone/>
            </a:pPr>
            <a:endParaRPr lang="en-US" dirty="0"/>
          </a:p>
          <a:p>
            <a:pPr marL="25400" indent="0">
              <a:buNone/>
            </a:pPr>
            <a:r>
              <a:rPr lang="en-US" dirty="0"/>
              <a:t>In-Person Week of 5/6 – 5/9</a:t>
            </a:r>
          </a:p>
          <a:p>
            <a:pPr marL="25400" indent="0">
              <a:buNone/>
            </a:pPr>
            <a:endParaRPr lang="en-US" dirty="0"/>
          </a:p>
        </p:txBody>
      </p:sp>
    </p:spTree>
    <p:extLst>
      <p:ext uri="{BB962C8B-B14F-4D97-AF65-F5344CB8AC3E}">
        <p14:creationId xmlns:p14="http://schemas.microsoft.com/office/powerpoint/2010/main" val="5559253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5400"/>
              <a:buFont typeface="Calibri"/>
              <a:buNone/>
            </a:pPr>
            <a:r>
              <a:rPr lang="en-US" sz="5400" b="0" i="0" u="none" strike="noStrike" cap="none">
                <a:solidFill>
                  <a:srgbClr val="2E59B0"/>
                </a:solidFill>
                <a:latin typeface="Calibri"/>
                <a:ea typeface="Calibri"/>
                <a:cs typeface="Calibri"/>
                <a:sym typeface="Calibri"/>
              </a:rPr>
              <a:t>COMMUNICATION</a:t>
            </a:r>
            <a:endParaRPr/>
          </a:p>
        </p:txBody>
      </p:sp>
      <p:sp>
        <p:nvSpPr>
          <p:cNvPr id="64" name="Shape 64"/>
          <p:cNvSpPr txBox="1">
            <a:spLocks noGrp="1"/>
          </p:cNvSpPr>
          <p:nvPr>
            <p:ph type="subTitle" idx="1"/>
          </p:nvPr>
        </p:nvSpPr>
        <p:spPr>
          <a:xfrm>
            <a:off x="228600" y="4343400"/>
            <a:ext cx="7116762" cy="46166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200"/>
              <a:buFont typeface="Calibri"/>
              <a:buNone/>
            </a:pPr>
            <a:endParaRPr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1846429"/>
            <a:ext cx="8229600" cy="19299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320"/>
              <a:buFont typeface="Calibri"/>
              <a:buNone/>
            </a:pPr>
            <a:r>
              <a:rPr lang="en-US" sz="4320" b="0" i="0" u="none" strike="noStrike" cap="none">
                <a:solidFill>
                  <a:srgbClr val="2E59B0"/>
                </a:solidFill>
                <a:latin typeface="Calibri"/>
                <a:ea typeface="Calibri"/>
                <a:cs typeface="Calibri"/>
                <a:sym typeface="Calibri"/>
              </a:rPr>
              <a:t>You cannot be a Great Official until you learn how to be an effective communicator</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descr="C:\Users\gcorsetti\AppData\Local\Microsoft\Windows\Temporary Internet Files\Content.IE5\OU4KLPVU\Iphone1[1].png"/>
          <p:cNvPicPr preferRelativeResize="0">
            <a:picLocks noGrp="1"/>
          </p:cNvPicPr>
          <p:nvPr>
            <p:ph type="body" idx="1"/>
          </p:nvPr>
        </p:nvPicPr>
        <p:blipFill rotWithShape="1">
          <a:blip r:embed="rId3">
            <a:alphaModFix/>
          </a:blip>
          <a:srcRect/>
          <a:stretch/>
        </p:blipFill>
        <p:spPr>
          <a:xfrm>
            <a:off x="457200" y="1956760"/>
            <a:ext cx="4038600" cy="2833751"/>
          </a:xfrm>
          <a:prstGeom prst="rect">
            <a:avLst/>
          </a:prstGeom>
          <a:noFill/>
          <a:ln>
            <a:noFill/>
          </a:ln>
        </p:spPr>
      </p:pic>
      <p:pic>
        <p:nvPicPr>
          <p:cNvPr id="76" name="Shape 76" descr="C:\Users\gcorsetti\AppData\Local\Microsoft\Windows\Temporary Internet Files\Content.IE5\1NL8KLAE\Email-icon-square[1].png"/>
          <p:cNvPicPr preferRelativeResize="0">
            <a:picLocks noGrp="1"/>
          </p:cNvPicPr>
          <p:nvPr>
            <p:ph type="body" idx="2"/>
          </p:nvPr>
        </p:nvPicPr>
        <p:blipFill rotWithShape="1">
          <a:blip r:embed="rId4">
            <a:alphaModFix/>
          </a:blip>
          <a:srcRect/>
          <a:stretch/>
        </p:blipFill>
        <p:spPr>
          <a:xfrm>
            <a:off x="4707136" y="1413273"/>
            <a:ext cx="3920728" cy="3920728"/>
          </a:xfrm>
          <a:prstGeom prst="rect">
            <a:avLst/>
          </a:prstGeom>
          <a:noFill/>
          <a:ln>
            <a:noFill/>
          </a:ln>
        </p:spPr>
      </p:pic>
      <p:sp>
        <p:nvSpPr>
          <p:cNvPr id="77" name="Shape 77"/>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800"/>
              <a:buFont typeface="Calibri"/>
              <a:buNone/>
            </a:pPr>
            <a:r>
              <a:rPr lang="en-US" sz="4800" b="0" i="0" u="none" strike="noStrike" cap="none">
                <a:solidFill>
                  <a:srgbClr val="2E59B0"/>
                </a:solidFill>
                <a:latin typeface="Calibri"/>
                <a:ea typeface="Calibri"/>
                <a:cs typeface="Calibri"/>
                <a:sym typeface="Calibri"/>
              </a:rPr>
              <a:t>Communication – Before Game</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a:picLocks noGrp="1"/>
          </p:cNvPicPr>
          <p:nvPr>
            <p:ph type="body" idx="1"/>
          </p:nvPr>
        </p:nvPicPr>
        <p:blipFill rotWithShape="1">
          <a:blip r:embed="rId3">
            <a:alphaModFix/>
          </a:blip>
          <a:srcRect/>
          <a:stretch/>
        </p:blipFill>
        <p:spPr>
          <a:xfrm>
            <a:off x="457200" y="2029966"/>
            <a:ext cx="4038600" cy="268733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84" name="Shape 84" descr="C:\Users\gcorsetti\AppData\Local\Microsoft\Windows\Temporary Internet Files\Content.IE5\5JM1WWVA\bugs-bunny-carrot[1].png"/>
          <p:cNvPicPr preferRelativeResize="0">
            <a:picLocks noGrp="1"/>
          </p:cNvPicPr>
          <p:nvPr>
            <p:ph type="body" idx="2"/>
          </p:nvPr>
        </p:nvPicPr>
        <p:blipFill rotWithShape="1">
          <a:blip r:embed="rId4">
            <a:alphaModFix/>
          </a:blip>
          <a:srcRect/>
          <a:stretch/>
        </p:blipFill>
        <p:spPr>
          <a:xfrm>
            <a:off x="5753100" y="2459236"/>
            <a:ext cx="1828800" cy="1828800"/>
          </a:xfrm>
          <a:prstGeom prst="rect">
            <a:avLst/>
          </a:prstGeom>
          <a:noFill/>
          <a:ln>
            <a:noFill/>
          </a:ln>
        </p:spPr>
      </p:pic>
      <p:sp>
        <p:nvSpPr>
          <p:cNvPr id="85" name="Shape 8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320"/>
              <a:buFont typeface="Calibri"/>
              <a:buNone/>
            </a:pPr>
            <a:r>
              <a:rPr lang="en-US" sz="4320" b="0" i="0" u="none" strike="noStrike" cap="none">
                <a:solidFill>
                  <a:srgbClr val="2E59B0"/>
                </a:solidFill>
                <a:latin typeface="Calibri"/>
                <a:ea typeface="Calibri"/>
                <a:cs typeface="Calibri"/>
                <a:sym typeface="Calibri"/>
              </a:rPr>
              <a:t>Communication – During Game (Coaches)</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457200" y="1413655"/>
            <a:ext cx="6001789" cy="2320145"/>
          </a:xfrm>
          <a:prstGeom prst="rect">
            <a:avLst/>
          </a:prstGeom>
          <a:noFill/>
          <a:ln>
            <a:noFill/>
          </a:ln>
        </p:spPr>
        <p:txBody>
          <a:bodyPr spcFirstLastPara="1" wrap="square" lIns="0" tIns="0" rIns="0" bIns="0" anchor="t" anchorCtr="0">
            <a:noAutofit/>
          </a:bodyPr>
          <a:lstStyle/>
          <a:p>
            <a:pPr marL="339976" marR="0" lvl="0" indent="-339976"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I hear you coach.</a:t>
            </a:r>
            <a:endParaRPr/>
          </a:p>
          <a:p>
            <a:pPr marL="339976" marR="0" lvl="0" indent="-339976"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From my angle, I did not see that.</a:t>
            </a:r>
            <a:endParaRPr/>
          </a:p>
          <a:p>
            <a:pPr marL="339976" marR="0" lvl="0" indent="-339976"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Let me find out and get back to you.</a:t>
            </a:r>
            <a:endParaRPr/>
          </a:p>
          <a:p>
            <a:pPr marL="339976" marR="0" lvl="0" indent="-339976"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Remind me at the next timeout.</a:t>
            </a:r>
            <a:endParaRPr/>
          </a:p>
          <a:p>
            <a:pPr marL="339976" marR="0" lvl="0" indent="-339976"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Coach, I need your help.</a:t>
            </a:r>
            <a:endParaRPr/>
          </a:p>
          <a:p>
            <a:pPr marL="339976" marR="0" lvl="0" indent="-162176" algn="l" rtl="0">
              <a:lnSpc>
                <a:spcPct val="90000"/>
              </a:lnSpc>
              <a:spcBef>
                <a:spcPts val="56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pic>
        <p:nvPicPr>
          <p:cNvPr id="92" name="Shape 92"/>
          <p:cNvPicPr preferRelativeResize="0">
            <a:picLocks noGrp="1"/>
          </p:cNvPicPr>
          <p:nvPr>
            <p:ph type="body" idx="2"/>
          </p:nvPr>
        </p:nvPicPr>
        <p:blipFill rotWithShape="1">
          <a:blip r:embed="rId3">
            <a:alphaModFix/>
          </a:blip>
          <a:srcRect/>
          <a:stretch/>
        </p:blipFill>
        <p:spPr>
          <a:xfrm>
            <a:off x="5715000" y="3243133"/>
            <a:ext cx="3142210" cy="209086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93" name="Shape 93"/>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800"/>
              <a:buFont typeface="Calibri"/>
              <a:buNone/>
            </a:pPr>
            <a:r>
              <a:rPr lang="en-US" sz="4800" b="0" i="0" u="none" strike="noStrike" cap="none">
                <a:solidFill>
                  <a:srgbClr val="2E59B0"/>
                </a:solidFill>
                <a:latin typeface="Calibri"/>
                <a:ea typeface="Calibri"/>
                <a:cs typeface="Calibri"/>
                <a:sym typeface="Calibri"/>
              </a:rPr>
              <a:t>Phrases for Your Back Pocket</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500"/>
                                        <p:tgtEl>
                                          <p:spTgt spid="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1" end="1"/>
                                            </p:txEl>
                                          </p:spTgt>
                                        </p:tgtEl>
                                        <p:attrNameLst>
                                          <p:attrName>style.visibility</p:attrName>
                                        </p:attrNameLst>
                                      </p:cBhvr>
                                      <p:to>
                                        <p:strVal val="visible"/>
                                      </p:to>
                                    </p:set>
                                    <p:animEffect transition="in" filter="fade">
                                      <p:cBhvr>
                                        <p:cTn id="12" dur="500"/>
                                        <p:tgtEl>
                                          <p:spTgt spid="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
                                            <p:txEl>
                                              <p:pRg st="2" end="2"/>
                                            </p:txEl>
                                          </p:spTgt>
                                        </p:tgtEl>
                                        <p:attrNameLst>
                                          <p:attrName>style.visibility</p:attrName>
                                        </p:attrNameLst>
                                      </p:cBhvr>
                                      <p:to>
                                        <p:strVal val="visible"/>
                                      </p:to>
                                    </p:set>
                                    <p:animEffect transition="in" filter="fade">
                                      <p:cBhvr>
                                        <p:cTn id="17" dur="500"/>
                                        <p:tgtEl>
                                          <p:spTgt spid="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
                                            <p:txEl>
                                              <p:pRg st="3" end="3"/>
                                            </p:txEl>
                                          </p:spTgt>
                                        </p:tgtEl>
                                        <p:attrNameLst>
                                          <p:attrName>style.visibility</p:attrName>
                                        </p:attrNameLst>
                                      </p:cBhvr>
                                      <p:to>
                                        <p:strVal val="visible"/>
                                      </p:to>
                                    </p:set>
                                    <p:animEffect transition="in" filter="fade">
                                      <p:cBhvr>
                                        <p:cTn id="22" dur="500"/>
                                        <p:tgtEl>
                                          <p:spTgt spid="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
                                            <p:txEl>
                                              <p:pRg st="4" end="4"/>
                                            </p:txEl>
                                          </p:spTgt>
                                        </p:tgtEl>
                                        <p:attrNameLst>
                                          <p:attrName>style.visibility</p:attrName>
                                        </p:attrNameLst>
                                      </p:cBhvr>
                                      <p:to>
                                        <p:strVal val="visible"/>
                                      </p:to>
                                    </p:set>
                                    <p:animEffect transition="in" filter="fade">
                                      <p:cBhvr>
                                        <p:cTn id="27" dur="500"/>
                                        <p:tgtEl>
                                          <p:spTgt spid="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1">
                                            <p:txEl>
                                              <p:pRg st="5" end="5"/>
                                            </p:txEl>
                                          </p:spTgt>
                                        </p:tgtEl>
                                        <p:attrNameLst>
                                          <p:attrName>style.visibility</p:attrName>
                                        </p:attrNameLst>
                                      </p:cBhvr>
                                      <p:to>
                                        <p:strVal val="visible"/>
                                      </p:to>
                                    </p:set>
                                    <p:animEffect transition="in" filter="fade">
                                      <p:cBhvr>
                                        <p:cTn id="32" dur="500"/>
                                        <p:tgtEl>
                                          <p:spTgt spid="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457200" y="1413655"/>
            <a:ext cx="7099069" cy="2486835"/>
          </a:xfrm>
          <a:prstGeom prst="rect">
            <a:avLst/>
          </a:prstGeom>
          <a:noFill/>
          <a:ln>
            <a:noFill/>
          </a:ln>
        </p:spPr>
        <p:txBody>
          <a:bodyPr spcFirstLastPara="1" wrap="square" lIns="0" tIns="0" rIns="0" bIns="0" anchor="t" anchorCtr="0">
            <a:noAutofit/>
          </a:bodyPr>
          <a:lstStyle/>
          <a:p>
            <a:pPr marL="339976" marR="0" lvl="0" indent="-339976"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As the coach gets louder you get quieter</a:t>
            </a:r>
            <a:endParaRPr/>
          </a:p>
          <a:p>
            <a:pPr marL="339976" marR="0" lvl="0" indent="-339976" algn="l" rtl="0">
              <a:lnSpc>
                <a:spcPct val="90000"/>
              </a:lnSpc>
              <a:spcBef>
                <a:spcPts val="56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Presence in a crisis</a:t>
            </a:r>
            <a:endParaRPr/>
          </a:p>
          <a:p>
            <a:pPr marL="673338"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Calm</a:t>
            </a:r>
            <a:endParaRPr/>
          </a:p>
          <a:p>
            <a:pPr marL="673338"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Cool</a:t>
            </a:r>
            <a:endParaRPr/>
          </a:p>
          <a:p>
            <a:pPr marL="673338"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Collected</a:t>
            </a:r>
            <a:endParaRPr/>
          </a:p>
          <a:p>
            <a:pPr marL="673338" marR="0" lvl="1" indent="-325423" algn="l" rtl="0">
              <a:lnSpc>
                <a:spcPct val="90000"/>
              </a:lnSpc>
              <a:spcBef>
                <a:spcPts val="48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Controlled</a:t>
            </a:r>
            <a:endParaRPr/>
          </a:p>
        </p:txBody>
      </p:sp>
      <p:pic>
        <p:nvPicPr>
          <p:cNvPr id="100" name="Shape 100"/>
          <p:cNvPicPr preferRelativeResize="0">
            <a:picLocks noGrp="1"/>
          </p:cNvPicPr>
          <p:nvPr>
            <p:ph type="body" idx="2"/>
          </p:nvPr>
        </p:nvPicPr>
        <p:blipFill rotWithShape="1">
          <a:blip r:embed="rId3">
            <a:alphaModFix/>
          </a:blip>
          <a:srcRect/>
          <a:stretch/>
        </p:blipFill>
        <p:spPr>
          <a:xfrm>
            <a:off x="4648200" y="2027436"/>
            <a:ext cx="4038600" cy="26924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01" name="Shape 10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800"/>
              <a:buFont typeface="Calibri"/>
              <a:buNone/>
            </a:pPr>
            <a:r>
              <a:rPr lang="en-US" sz="4800" b="0" i="0" u="none" strike="noStrike" cap="none">
                <a:solidFill>
                  <a:srgbClr val="2E59B0"/>
                </a:solidFill>
                <a:latin typeface="Calibri"/>
                <a:ea typeface="Calibri"/>
                <a:cs typeface="Calibri"/>
                <a:sym typeface="Calibri"/>
              </a:rPr>
              <a:t>Presence</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p:cTn id="7" dur="500"/>
                                        <p:tgtEl>
                                          <p:spTgt spid="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Effect transition="in" filter="fade">
                                      <p:cBhvr>
                                        <p:cTn id="12" dur="500"/>
                                        <p:tgtEl>
                                          <p:spTgt spid="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Effect transition="in" filter="fade">
                                      <p:cBhvr>
                                        <p:cTn id="17" dur="500"/>
                                        <p:tgtEl>
                                          <p:spTgt spid="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Effect transition="in" filter="fade">
                                      <p:cBhvr>
                                        <p:cTn id="22" dur="500"/>
                                        <p:tgtEl>
                                          <p:spTgt spid="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Effect transition="in" filter="fade">
                                      <p:cBhvr>
                                        <p:cTn id="27" dur="500"/>
                                        <p:tgtEl>
                                          <p:spTgt spid="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xEl>
                                              <p:pRg st="5" end="5"/>
                                            </p:txEl>
                                          </p:spTgt>
                                        </p:tgtEl>
                                        <p:attrNameLst>
                                          <p:attrName>style.visibility</p:attrName>
                                        </p:attrNameLst>
                                      </p:cBhvr>
                                      <p:to>
                                        <p:strVal val="visible"/>
                                      </p:to>
                                    </p:set>
                                    <p:animEffect transition="in" filter="fade">
                                      <p:cBhvr>
                                        <p:cTn id="32" dur="500"/>
                                        <p:tgtEl>
                                          <p:spTgt spid="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a:picLocks noGrp="1"/>
          </p:cNvPicPr>
          <p:nvPr>
            <p:ph type="body" idx="1"/>
          </p:nvPr>
        </p:nvPicPr>
        <p:blipFill rotWithShape="1">
          <a:blip r:embed="rId3">
            <a:alphaModFix/>
          </a:blip>
          <a:srcRect/>
          <a:stretch/>
        </p:blipFill>
        <p:spPr>
          <a:xfrm>
            <a:off x="2611636" y="1413273"/>
            <a:ext cx="3920728" cy="3920728"/>
          </a:xfrm>
          <a:prstGeom prst="rect">
            <a:avLst/>
          </a:prstGeom>
          <a:noFill/>
          <a:ln w="38100" cap="sq" cmpd="sng">
            <a:solidFill>
              <a:schemeClr val="dk1"/>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08" name="Shape 108"/>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59B0"/>
              </a:buClr>
              <a:buSzPts val="4800"/>
              <a:buFont typeface="Calibri"/>
              <a:buNone/>
            </a:pPr>
            <a:r>
              <a:rPr lang="en-US" sz="4800" b="0" i="0" u="none" strike="noStrike" cap="none">
                <a:solidFill>
                  <a:srgbClr val="2E59B0"/>
                </a:solidFill>
                <a:latin typeface="Calibri"/>
                <a:ea typeface="Calibri"/>
                <a:cs typeface="Calibri"/>
                <a:sym typeface="Calibri"/>
              </a:rPr>
              <a:t>Silence Cannot be Misquoted</a:t>
            </a:r>
            <a:endParaRPr/>
          </a:p>
        </p:txBody>
      </p:sp>
    </p:spTree>
  </p:cSld>
  <p:clrMapOvr>
    <a:masterClrMapping/>
  </p:clrMapOvr>
  <p:transition>
    <p:fade/>
  </p:transition>
</p:sld>
</file>

<file path=ppt/theme/theme1.xml><?xml version="1.0" encoding="utf-8"?>
<a:theme xmlns:a="http://schemas.openxmlformats.org/drawingml/2006/main" name="EMLOA Them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1414</Words>
  <Application>Microsoft Office PowerPoint</Application>
  <PresentationFormat>On-screen Show (4:3)</PresentationFormat>
  <Paragraphs>155</Paragraphs>
  <Slides>27</Slides>
  <Notes>24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Noto Sans Symbols</vt:lpstr>
      <vt:lpstr>EMLOA Theme</vt:lpstr>
      <vt:lpstr>Regular Season Meeting #2</vt:lpstr>
      <vt:lpstr>Agenda</vt:lpstr>
      <vt:lpstr>COMMUNICATION</vt:lpstr>
      <vt:lpstr>You cannot be a Great Official until you learn how to be an effective communicator</vt:lpstr>
      <vt:lpstr>Communication – Before Game</vt:lpstr>
      <vt:lpstr>Communication – During Game (Coaches)</vt:lpstr>
      <vt:lpstr>Phrases for Your Back Pocket</vt:lpstr>
      <vt:lpstr>Presence</vt:lpstr>
      <vt:lpstr>Silence Cannot be Misquoted</vt:lpstr>
      <vt:lpstr>Communication – During Game (Partners)</vt:lpstr>
      <vt:lpstr>Communication – During Game (Players)</vt:lpstr>
      <vt:lpstr>Other thoughts..</vt:lpstr>
      <vt:lpstr>Threshold</vt:lpstr>
      <vt:lpstr>Never-Ending Commentary</vt:lpstr>
      <vt:lpstr>Dealing with Multiple Fouls </vt:lpstr>
      <vt:lpstr>PowerPoint Presentation</vt:lpstr>
      <vt:lpstr>PowerPoint Presentation</vt:lpstr>
      <vt:lpstr>Topics</vt:lpstr>
      <vt:lpstr>Definition – Rule 7-6, pages 84-86</vt:lpstr>
      <vt:lpstr>Penalty Time</vt:lpstr>
      <vt:lpstr>Award Ball</vt:lpstr>
      <vt:lpstr>Remember Rule 7-2 D-F (pg. 80) </vt:lpstr>
      <vt:lpstr>Stacking Penalties </vt:lpstr>
      <vt:lpstr>Live Ball / Dead Ball Fouls</vt:lpstr>
      <vt:lpstr>If it is not simultaneous…</vt:lpstr>
      <vt:lpstr>Key to Understanding </vt:lpstr>
      <vt:lpstr>Next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Regular Season Meeting #1</dc:title>
  <dc:creator>William Doherty</dc:creator>
  <cp:lastModifiedBy>doug davenport</cp:lastModifiedBy>
  <cp:revision>4</cp:revision>
  <dcterms:created xsi:type="dcterms:W3CDTF">2020-03-03T12:56:38Z</dcterms:created>
  <dcterms:modified xsi:type="dcterms:W3CDTF">2024-04-05T16:07:52Z</dcterms:modified>
</cp:coreProperties>
</file>