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oQuoETPrO80KuzCH143TNjnr3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383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c232d14bf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c232d14bf8_1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c232d14bf8_1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26c8562a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26c8562a1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c26c8562a1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26c8562a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26c8562a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c26c8562a1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232d14bf8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c232d14bf8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c232d14bf8_1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26c8562a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c26c8562a1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c26c8562a1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26c8562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c26c8562a1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c26c8562a1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232d14bf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232d14bf8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2c232d14bf8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232d14bf8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g2c232d14bf8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e642d17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11e642d171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1e642d171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232d14b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232d14bf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2c232d14bf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232d14b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232d14bf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c232d14bf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232d14bf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232d14bf8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2c232d14bf8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232d14bf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232d14bf8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c232d14bf8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232d14bf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232d14bf8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c232d14bf8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5400"/>
              <a:buFont typeface="Calibri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381000" y="1411553"/>
            <a:ext cx="8382000" cy="2200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084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2240"/>
              <a:buFont typeface="Noto Sans Symbols"/>
              <a:buChar char="●"/>
              <a:defRPr>
                <a:solidFill>
                  <a:srgbClr val="FFFFFF"/>
                </a:solidFill>
              </a:defRPr>
            </a:lvl1pPr>
            <a:lvl2pPr marL="914400" lvl="1" indent="-35306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60"/>
              <a:buFont typeface="Noto Sans Symbols"/>
              <a:buChar char="●"/>
              <a:defRPr>
                <a:solidFill>
                  <a:srgbClr val="FFFFFF"/>
                </a:solidFill>
              </a:defRPr>
            </a:lvl2pPr>
            <a:lvl3pPr marL="1371600" lvl="2" indent="-3352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3pPr>
            <a:lvl4pPr marL="1828800" lvl="3" indent="-3352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4pPr>
            <a:lvl5pPr marL="2286000" lvl="4" indent="-335279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381000" y="1411553"/>
            <a:ext cx="8382000" cy="2200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084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2240"/>
              <a:buFont typeface="Noto Sans Symbols"/>
              <a:buChar char="●"/>
              <a:defRPr>
                <a:solidFill>
                  <a:srgbClr val="FFFFFF"/>
                </a:solidFill>
              </a:defRPr>
            </a:lvl1pPr>
            <a:lvl2pPr marL="914400" lvl="1" indent="-35306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60"/>
              <a:buFont typeface="Noto Sans Symbols"/>
              <a:buChar char="●"/>
              <a:defRPr>
                <a:solidFill>
                  <a:srgbClr val="FFFFFF"/>
                </a:solidFill>
              </a:defRPr>
            </a:lvl2pPr>
            <a:lvl3pPr marL="1371600" lvl="2" indent="-3352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3pPr>
            <a:lvl4pPr marL="1828800" lvl="3" indent="-3352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4pPr>
            <a:lvl5pPr marL="2286000" lvl="4" indent="-335279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680"/>
              <a:buFont typeface="Noto Sans Symbols"/>
              <a:buChar char="●"/>
              <a:defRPr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0" y="6238875"/>
            <a:ext cx="9144001" cy="6191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152375" tIns="76175" rIns="152375" bIns="76175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mo, Video etc. &quot;special&quot; slides">
  <p:cSld name="2_Demo, Video etc. &quot;special&quot; slide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5400"/>
              <a:buFont typeface="Calibri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body" idx="2"/>
          </p:nvPr>
        </p:nvSpPr>
        <p:spPr>
          <a:xfrm>
            <a:off x="722049" y="2355850"/>
            <a:ext cx="7690114" cy="138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66FF"/>
              </a:buClr>
              <a:buSzPts val="10000"/>
              <a:buFont typeface="Arial"/>
              <a:buNone/>
              <a:defRPr sz="10000" b="1" i="1" u="none" strike="noStrike" cap="non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221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318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body" idx="1"/>
          </p:nvPr>
        </p:nvSpPr>
        <p:spPr>
          <a:xfrm>
            <a:off x="381000" y="1412875"/>
            <a:ext cx="8382000" cy="221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318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mo, Video etc. &quot;special&quot; slides">
  <p:cSld name="1_Demo, Video etc. &quot;special&quot; slide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5400"/>
              <a:buFont typeface="Calibri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body" idx="2"/>
          </p:nvPr>
        </p:nvSpPr>
        <p:spPr>
          <a:xfrm>
            <a:off x="722049" y="2355850"/>
            <a:ext cx="7690114" cy="138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66FF"/>
              </a:buClr>
              <a:buSzPts val="10000"/>
              <a:buFont typeface="Arial"/>
              <a:buNone/>
              <a:defRPr sz="10000" b="1" i="1" u="none" strike="noStrike" cap="non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381000" y="1411553"/>
            <a:ext cx="4114800" cy="212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2"/>
          </p:nvPr>
        </p:nvSpPr>
        <p:spPr>
          <a:xfrm>
            <a:off x="4648200" y="1411553"/>
            <a:ext cx="4114800" cy="212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25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2"/>
          </p:nvPr>
        </p:nvSpPr>
        <p:spPr>
          <a:xfrm>
            <a:off x="380999" y="2174875"/>
            <a:ext cx="4114800" cy="15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  <a:defRPr sz="2300"/>
            </a:lvl1pPr>
            <a:lvl2pPr marL="91440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marL="1828800" lvl="3" indent="-33655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3"/>
          </p:nvPr>
        </p:nvSpPr>
        <p:spPr>
          <a:xfrm>
            <a:off x="4645981" y="1411553"/>
            <a:ext cx="4117019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25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117974" cy="15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74650" algn="l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  <a:defRPr sz="2300"/>
            </a:lvl1pPr>
            <a:lvl2pPr marL="91440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marL="1828800" lvl="3" indent="-33655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KIN - Prints in GRAYSCALE">
  <p:cSld name="WALKIN - Prints in GRAYSCA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3" descr="7-00029_BAK_v03TOP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5875" y="6007100"/>
            <a:ext cx="9159875" cy="84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3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2E59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3" descr="top2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5749636"/>
            <a:ext cx="9144000" cy="11083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5400"/>
              <a:buFont typeface="Calibri"/>
              <a:buNone/>
            </a:pPr>
            <a:r>
              <a:rPr lang="en-US"/>
              <a:t>Regular Season Meeting #1</a:t>
            </a:r>
            <a:endParaRPr/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Week of 3/18-3/21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232d14bf8_1_41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Goalie Interference - </a:t>
            </a:r>
            <a:r>
              <a:rPr lang="en-US">
                <a:solidFill>
                  <a:srgbClr val="FF0000"/>
                </a:solidFill>
              </a:rPr>
              <a:t>Possession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9" name="Google Shape;119;g2c232d14bf8_1_41"/>
          <p:cNvSpPr txBox="1">
            <a:spLocks noGrp="1"/>
          </p:cNvSpPr>
          <p:nvPr>
            <p:ph type="body" idx="1"/>
          </p:nvPr>
        </p:nvSpPr>
        <p:spPr>
          <a:xfrm>
            <a:off x="381000" y="1102900"/>
            <a:ext cx="8382000" cy="41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100"/>
              <a:t>If the goalie has possession of the his body and stick are protected.</a:t>
            </a:r>
            <a:endParaRPr sz="31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100"/>
              <a:t>Goalie is also protected while making an outlet pass.</a:t>
            </a:r>
            <a:endParaRPr sz="31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100"/>
              <a:t>If there is interference while goalie has possession…Play-On - If pass is completed or goalie leaves the crease play-on is over.  If the ball is dropped, free clear award possession at center X.</a:t>
            </a:r>
            <a:endParaRPr sz="3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26c8562a1_0_2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Crease Plays</a:t>
            </a:r>
            <a:endParaRPr/>
          </a:p>
        </p:txBody>
      </p:sp>
      <p:sp>
        <p:nvSpPr>
          <p:cNvPr id="126" name="Google Shape;126;g2c26c8562a1_0_2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38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Illegal Re-Entry: Defensive player/goalie can’t run with possession from outside crease into crease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Field Players can possess the ball in the crease. Still 4 second count but no possession.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If the ball is possessed outside the crease and the opposing team runs through the crease flag down.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26c8562a1_0_8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Defender in the Crease</a:t>
            </a:r>
            <a:endParaRPr/>
          </a:p>
        </p:txBody>
      </p:sp>
      <p:sp>
        <p:nvSpPr>
          <p:cNvPr id="133" name="Google Shape;133;g2c26c8562a1_0_8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38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Defender can not enter the goal with the purpose of acting as goalie.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Immediate whistle (unless shot is in flight): Technical foul on the defender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Repeated Offenses will be considered unsportsmanlike fouls.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232d14bf8_1_47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Tips for Crease Calls</a:t>
            </a:r>
            <a:endParaRPr/>
          </a:p>
        </p:txBody>
      </p:sp>
      <p:sp>
        <p:nvSpPr>
          <p:cNvPr id="140" name="Google Shape;140;g2c232d14bf8_1_47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26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Quicker Whistles tend to help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Be Loud 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Be Confident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Understand the rules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Sometimes this area needs a little showmanship…goals are important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26c8562a1_0_14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c26c8562a1_0_14"/>
          <p:cNvSpPr txBox="1">
            <a:spLocks noGrp="1"/>
          </p:cNvSpPr>
          <p:nvPr>
            <p:ph type="body" idx="1"/>
          </p:nvPr>
        </p:nvSpPr>
        <p:spPr>
          <a:xfrm>
            <a:off x="381000" y="1412875"/>
            <a:ext cx="83820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idfield Cross Check">
            <a:hlinkClick r:id="" action="ppaction://media"/>
            <a:extLst>
              <a:ext uri="{FF2B5EF4-FFF2-40B4-BE49-F238E27FC236}">
                <a16:creationId xmlns:a16="http://schemas.microsoft.com/office/drawing/2014/main" id="{09DA83F6-AE55-45E2-A51C-4E72C4DAF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7158" y="0"/>
            <a:ext cx="106928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nklin Turn">
            <a:hlinkClick r:id="" action="ppaction://media"/>
            <a:extLst>
              <a:ext uri="{FF2B5EF4-FFF2-40B4-BE49-F238E27FC236}">
                <a16:creationId xmlns:a16="http://schemas.microsoft.com/office/drawing/2014/main" id="{6501751B-A113-4D92-90B2-D9E7FBE89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6490" y="0"/>
            <a:ext cx="106928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Beginning of the Season Tips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381000" y="1412875"/>
            <a:ext cx="8382000" cy="384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6875" lvl="0" indent="-3968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Set the tone for the season. Call the fouls, enforce mouth pieces, do face offs right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Don’t screw your fellow officials in the next game by not doing it right in your game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Arrive on-site 20-30 minutes early and be on the field at least 15 minutes prior to game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Be flexible – It is likely not the coaches fault that the bus was late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Beginning of the Season Tips	</a:t>
            </a: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1"/>
          </p:nvPr>
        </p:nvSpPr>
        <p:spPr>
          <a:xfrm>
            <a:off x="381000" y="1412875"/>
            <a:ext cx="8382000" cy="374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6875" lvl="0" indent="-3968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Conduct coaches meetings at the youth level and understand the rule differences for different age groups and leagues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You only get one chance to make a first impression, so make sure your first impression is a good one.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Enjoy it – we are not getting rich doing this but we are compensated well for our time.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232d14bf8_1_24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Mentoring Officials</a:t>
            </a:r>
            <a:endParaRPr/>
          </a:p>
        </p:txBody>
      </p:sp>
      <p:sp>
        <p:nvSpPr>
          <p:cNvPr id="173" name="Google Shape;173;g2c232d14bf8_1_24"/>
          <p:cNvSpPr txBox="1">
            <a:spLocks noGrp="1"/>
          </p:cNvSpPr>
          <p:nvPr>
            <p:ph type="body" idx="1"/>
          </p:nvPr>
        </p:nvSpPr>
        <p:spPr>
          <a:xfrm>
            <a:off x="381000" y="895300"/>
            <a:ext cx="8382000" cy="487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If you are a veteran official make it a goal to help make someone else better.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You don’t need to formally assigned as a mentor to help someone out.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Do things the right way, teach them one needed, and give feedback when appropriate.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We need to do a better job helping first and second year officials get better.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Newer Officials</a:t>
            </a:r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ASK for HELP!!!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Introduce yourself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Watch a varsity game or half and ask questions at halftime or after the game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There are lots of resources…use them!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232d14bf8_1_3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63" name="Google Shape;63;g2c232d14bf8_1_36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17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Rule Changes and Points of Emphasis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Crease Play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Videos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Start of the Season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e642d1719_0_0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General Guidelines</a:t>
            </a:r>
            <a:endParaRPr/>
          </a:p>
        </p:txBody>
      </p:sp>
      <p:sp>
        <p:nvSpPr>
          <p:cNvPr id="186" name="Google Shape;186;g11e642d1719_0_0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3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</a:rPr>
              <a:t>Ignore Criticism, Answer questions, penalize outrageousness.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</a:rPr>
              <a:t>Know the rules to the extent you would be comfortable teaching them.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Assignors/Assignments</a:t>
            </a:r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3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Same Stuff Every YEAR!!!!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Accept/Decline Assignments Timely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Update Availability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Notify your assignor immediately if there is a fight/ejection/anything they should know about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Some Youth Leagues using Demosphere to assign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Understand payment procedures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Meeting Schedule	</a:t>
            </a:r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6875" lvl="0" indent="-3968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WO March 18-21   Regular meeting #1     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WO April 1-4          Newbie (members 1-5 years)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WO April 8-11        Regular meeting #2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April 24  7:30         Go To Meeting     Meeting #3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WO May 6-9           Regular Meeting #4</a:t>
            </a:r>
            <a:endParaRPr/>
          </a:p>
          <a:p>
            <a:pPr marL="396875" lvl="0" indent="-396875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b="1"/>
              <a:t>WO June 16-20      Socials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/>
              <a:t>Full Schedule on Website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40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br>
              <a:rPr lang="en-US"/>
            </a:br>
            <a:br>
              <a:rPr lang="en-US"/>
            </a:br>
            <a:r>
              <a:rPr lang="en-US" sz="19900"/>
              <a:t>Q&amp;A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NFHS Rule Changes - Major</a:t>
            </a:r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3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Helmet - If helmet comes off during play it is an IMMEDIATE whistle.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-US"/>
              <a:t>Team that had the ball keeps the ball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-US"/>
              <a:t>If the Ball is loose AP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Not the same enforcement as NCAA</a:t>
            </a:r>
            <a:endParaRPr i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Players must wear equipment as designed.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232d14bf8_0_0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NFHS Rule Changes - Major</a:t>
            </a:r>
            <a:endParaRPr/>
          </a:p>
        </p:txBody>
      </p:sp>
      <p:sp>
        <p:nvSpPr>
          <p:cNvPr id="76" name="Google Shape;76;g2c232d14bf8_0_0"/>
          <p:cNvSpPr txBox="1">
            <a:spLocks noGrp="1"/>
          </p:cNvSpPr>
          <p:nvPr>
            <p:ph type="body" idx="1"/>
          </p:nvPr>
        </p:nvSpPr>
        <p:spPr>
          <a:xfrm>
            <a:off x="381000" y="1143000"/>
            <a:ext cx="8382000" cy="561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2. Hits the Head</a:t>
            </a:r>
            <a:endParaRPr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Indirect contact to head/neck (slides up): </a:t>
            </a:r>
            <a:endParaRPr/>
          </a:p>
          <a:p>
            <a:pPr marL="45720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1 minute non-releasable</a:t>
            </a:r>
            <a:endParaRPr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Direct Contact to head/neck </a:t>
            </a:r>
            <a:endParaRPr/>
          </a:p>
          <a:p>
            <a:pPr marL="45720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2 minutes non-releasable</a:t>
            </a:r>
            <a:endParaRPr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Direct Deliberate/Violent Contact to head/neck</a:t>
            </a:r>
            <a:endParaRPr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	3 minutes non-releasable possible ejection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i="1"/>
              <a:t>Hitting a defenseless player is still min. 2 non-releasable</a:t>
            </a:r>
            <a:endParaRPr i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232d14bf8_0_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NFHS Rule Changes - Major</a:t>
            </a:r>
            <a:endParaRPr/>
          </a:p>
        </p:txBody>
      </p:sp>
      <p:sp>
        <p:nvSpPr>
          <p:cNvPr id="83" name="Google Shape;83;g2c232d14bf8_0_6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29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3. Faceoffs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	It is illegal to hit a hit a body check player in a crouched position.  Faceoff players must “play the ball”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Other rule changes found on EMLOA Website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59B0"/>
              </a:buClr>
              <a:buSzPts val="4800"/>
              <a:buFont typeface="Calibri"/>
              <a:buNone/>
            </a:pPr>
            <a:r>
              <a:rPr lang="en-US"/>
              <a:t>NFHS Points of Emphasis</a:t>
            </a:r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1. Cross Prohibitions - Do stick checks and call penalties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2. Eye Black - same every year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3. Checks Involving Head/Neck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4. Properly Worn Equipment</a:t>
            </a:r>
            <a:endParaRPr sz="400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232d14bf8_1_0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Mouthpieces</a:t>
            </a:r>
            <a:endParaRPr/>
          </a:p>
        </p:txBody>
      </p:sp>
      <p:sp>
        <p:nvSpPr>
          <p:cNvPr id="96" name="Google Shape;96;g2c232d14bf8_1_0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402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NCAA put a memo 2 weeks ago regarding calling mouth pieces.  NFHS/Youth should be no different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When you certify coaches: Mention that all players equipment must be worn properly including mouth pieces and helmet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Check during opening line-up. If they don’t have one send them off.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If a player doesn’t have one or it in call the foul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232d14bf8_1_6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Crease Play</a:t>
            </a:r>
            <a:endParaRPr/>
          </a:p>
        </p:txBody>
      </p:sp>
      <p:sp>
        <p:nvSpPr>
          <p:cNvPr id="103" name="Google Shape;103;g2c232d14bf8_1_6"/>
          <p:cNvSpPr txBox="1">
            <a:spLocks noGrp="1"/>
          </p:cNvSpPr>
          <p:nvPr>
            <p:ph type="body" idx="1"/>
          </p:nvPr>
        </p:nvSpPr>
        <p:spPr>
          <a:xfrm>
            <a:off x="381000" y="1411552"/>
            <a:ext cx="8382000" cy="41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If you watch any game on TV crease rules are not the same in NFHS!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There is no diving! Diving includes jumping or leaping.  If you determine a player dives and they land in the crease.  NO GOAL!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If there feet are grounded and they fall in the crease after the ball is in goal, then GOAL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232d14bf8_1_12"/>
          <p:cNvSpPr txBox="1">
            <a:spLocks noGrp="1"/>
          </p:cNvSpPr>
          <p:nvPr>
            <p:ph type="title"/>
          </p:nvPr>
        </p:nvSpPr>
        <p:spPr>
          <a:xfrm>
            <a:off x="381000" y="230188"/>
            <a:ext cx="8382000" cy="6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Goalie Interference - </a:t>
            </a:r>
            <a:r>
              <a:rPr lang="en-US">
                <a:solidFill>
                  <a:srgbClr val="FF0000"/>
                </a:solidFill>
              </a:rPr>
              <a:t>Loose Ball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" name="Google Shape;110;g2c232d14bf8_1_12"/>
          <p:cNvSpPr txBox="1">
            <a:spLocks noGrp="1"/>
          </p:cNvSpPr>
          <p:nvPr>
            <p:ph type="body" idx="1"/>
          </p:nvPr>
        </p:nvSpPr>
        <p:spPr>
          <a:xfrm>
            <a:off x="381000" y="1411550"/>
            <a:ext cx="4191000" cy="3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</a:t>
            </a:r>
            <a:r>
              <a:rPr lang="en-US" u="sng"/>
              <a:t>nside Crease</a:t>
            </a:r>
            <a:endParaRPr u="sng"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Goalie’s Body is protected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Goalie stick is protected inside the crease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c232d14bf8_1_12"/>
          <p:cNvSpPr txBox="1"/>
          <p:nvPr/>
        </p:nvSpPr>
        <p:spPr>
          <a:xfrm>
            <a:off x="4391525" y="1263300"/>
            <a:ext cx="46323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 Crease</a:t>
            </a:r>
            <a:endParaRPr sz="3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Goalie’s body is protected if touching crease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Goalie’s stick is outside of the cylinder that portion of the stick can be checked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2c232d14bf8_1_12"/>
          <p:cNvSpPr txBox="1"/>
          <p:nvPr/>
        </p:nvSpPr>
        <p:spPr>
          <a:xfrm>
            <a:off x="421100" y="5157525"/>
            <a:ext cx="84621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Play-ON: Award ball to goalie/defense</a:t>
            </a:r>
            <a:endParaRPr sz="32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White with Blue Bar Segoe Template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Microsoft Office PowerPoint</Application>
  <PresentationFormat>On-screen Show (4:3)</PresentationFormat>
  <Paragraphs>138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Noto Sans Symbols</vt:lpstr>
      <vt:lpstr>1_White with Blue Bar Segoe Template</vt:lpstr>
      <vt:lpstr>Regular Season Meeting #1</vt:lpstr>
      <vt:lpstr>Agenda</vt:lpstr>
      <vt:lpstr>NFHS Rule Changes - Major</vt:lpstr>
      <vt:lpstr>NFHS Rule Changes - Major</vt:lpstr>
      <vt:lpstr>NFHS Rule Changes - Major</vt:lpstr>
      <vt:lpstr>NFHS Points of Emphasis</vt:lpstr>
      <vt:lpstr>Mouthpieces</vt:lpstr>
      <vt:lpstr>Crease Play</vt:lpstr>
      <vt:lpstr>Goalie Interference - Loose Ball</vt:lpstr>
      <vt:lpstr>Goalie Interference - Possession</vt:lpstr>
      <vt:lpstr>Other Crease Plays</vt:lpstr>
      <vt:lpstr>Defender in the Crease</vt:lpstr>
      <vt:lpstr>Tips for Crease Calls</vt:lpstr>
      <vt:lpstr>PowerPoint Presentation</vt:lpstr>
      <vt:lpstr>PowerPoint Presentation</vt:lpstr>
      <vt:lpstr>Beginning of the Season Tips</vt:lpstr>
      <vt:lpstr>Beginning of the Season Tips </vt:lpstr>
      <vt:lpstr>Mentoring Officials</vt:lpstr>
      <vt:lpstr>Newer Officials</vt:lpstr>
      <vt:lpstr>General Guidelines</vt:lpstr>
      <vt:lpstr>Assignors/Assignments</vt:lpstr>
      <vt:lpstr>Meeting Schedule </vt:lpstr>
      <vt:lpstr> 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Regular Season Meeting #1</dc:title>
  <dc:creator>HP</dc:creator>
  <cp:lastModifiedBy>doug davenport</cp:lastModifiedBy>
  <cp:revision>1</cp:revision>
  <dcterms:created xsi:type="dcterms:W3CDTF">2019-02-24T18:08:50Z</dcterms:created>
  <dcterms:modified xsi:type="dcterms:W3CDTF">2024-03-14T17:44:11Z</dcterms:modified>
</cp:coreProperties>
</file>