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Qly+x7vgyoMWHOuyDKTXRpLla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383"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 name="Google Shape;58;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60" name="Google Shape;60;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61" name="Google Shape;61;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854dbd4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6854dbd45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6854dbd45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49"/>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5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9"/>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60"/>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0"/>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60"/>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EBC11"/>
              </a:buClr>
              <a:buSzPts val="3200"/>
              <a:buFont typeface="Calibri"/>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00"/>
              </a:spcBef>
              <a:spcAft>
                <a:spcPts val="0"/>
              </a:spcAft>
              <a:buClr>
                <a:srgbClr val="888888"/>
              </a:buClr>
              <a:buSzPts val="2000"/>
              <a:buNone/>
              <a:defRPr sz="200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5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5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5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5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5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5"/>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48"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4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8"/>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48"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s://www.emloa.org/app/download/7250346633/PP+2024+NFHS+test+via+USALacrosse.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783259" y="314738"/>
            <a:ext cx="10189540"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2</a:t>
            </a:r>
            <a:endParaRPr/>
          </a:p>
          <a:p>
            <a:pPr marL="0" lvl="0" indent="0" algn="l" rtl="0">
              <a:lnSpc>
                <a:spcPct val="90000"/>
              </a:lnSpc>
              <a:spcBef>
                <a:spcPts val="0"/>
              </a:spcBef>
              <a:spcAft>
                <a:spcPts val="0"/>
              </a:spcAft>
              <a:buClr>
                <a:srgbClr val="2E59B0"/>
              </a:buClr>
              <a:buSzPts val="5400"/>
              <a:buFont typeface="Calibri"/>
              <a:buNone/>
            </a:pPr>
            <a:r>
              <a:rPr lang="en-US"/>
              <a:t>Personal &amp; Technical Fouls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32" name="Google Shape;132;p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33" name="Google Shape;133;p8">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140" name="Google Shape;140;p9">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147" name="Google Shape;147;p1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54" name="Google Shape;154;p1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55" name="Google Shape;155;p11"/>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162" name="Google Shape;162;p12">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169" name="Google Shape;169;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70" name="Google Shape;170;p13"/>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171" name="Google Shape;171;p13">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8" name="Google Shape;178;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179" name="Google Shape;179;p14"/>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86" name="Google Shape;186;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87" name="Google Shape;187;p15">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94" name="Google Shape;194;p16"/>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195" name="Google Shape;195;p16"/>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202" name="Google Shape;202;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03" name="Google Shape;203;p17"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70" name="Google Shape;70;p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Clr>
                <a:schemeClr val="dk1"/>
              </a:buClr>
              <a:buSzPts val="1100"/>
              <a:buFont typeface="Arial"/>
              <a:buNone/>
            </a:pPr>
            <a:endParaRPr/>
          </a:p>
          <a:p>
            <a:pPr marL="0" lvl="0" indent="0" algn="l" rtl="0">
              <a:lnSpc>
                <a:spcPct val="90000"/>
              </a:lnSpc>
              <a:spcBef>
                <a:spcPts val="640"/>
              </a:spcBef>
              <a:spcAft>
                <a:spcPts val="0"/>
              </a:spcAft>
              <a:buClr>
                <a:schemeClr val="dk1"/>
              </a:buClr>
              <a:buSzPts val="1100"/>
              <a:buFont typeface="Arial"/>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10" name="Google Shape;210;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7" name="Google Shape;217;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218" name="Google Shape;218;p19"/>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 name="Google Shape;219;p19"/>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226" name="Google Shape;226;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27" name="Google Shape;227;p20"/>
          <p:cNvPicPr preferRelativeResize="0"/>
          <p:nvPr/>
        </p:nvPicPr>
        <p:blipFill rotWithShape="1">
          <a:blip r:embed="rId3">
            <a:alphaModFix/>
          </a:blip>
          <a:srcRect/>
          <a:stretch/>
        </p:blipFill>
        <p:spPr>
          <a:xfrm>
            <a:off x="1012658" y="1322675"/>
            <a:ext cx="7118700" cy="405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34" name="Google Shape;234;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35" name="Google Shape;235;p21"/>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36" name="Google Shape;236;p21"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7" name="Google Shape;237;p21"/>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44" name="Google Shape;244;p2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245" name="Google Shape;245;p22"/>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252" name="Google Shape;252;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53" name="Google Shape;253;p23">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260" name="Google Shape;260;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261" name="Google Shape;261;p24"/>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268" name="Google Shape;268;p25"/>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269" name="Google Shape;269;p25"/>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270" name="Google Shape;270;p25"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7" name="Google Shape;277;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8" name="Google Shape;278;p26"/>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85" name="Google Shape;285;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86" name="Google Shape;286;p27">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 </a:t>
            </a:r>
            <a:endParaRPr/>
          </a:p>
        </p:txBody>
      </p:sp>
      <p:sp>
        <p:nvSpPr>
          <p:cNvPr id="77" name="Google Shape;77;p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93" name="Google Shape;293;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94" name="Google Shape;294;p28"/>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301" name="Google Shape;301;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302" name="Google Shape;302;p29"/>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309" name="Google Shape;309;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310" name="Google Shape;310;p30"/>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7" name="Google Shape;317;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8" name="Google Shape;318;p31"/>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25" name="Google Shape;325;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26" name="Google Shape;326;p32"/>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333" name="Google Shape;333;p33"/>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334" name="Google Shape;334;p33"/>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41" name="Google Shape;341;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8" name="Google Shape;348;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9" name="Google Shape;349;p35">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56" name="Google Shape;356;p3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357" name="Google Shape;357;p36"/>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364" name="Google Shape;364;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4"/>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4"/>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86" name="Google Shape;86;p4"/>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4"/>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Less Severe</a:t>
            </a:r>
            <a:endParaRPr sz="2700"/>
          </a:p>
          <a:p>
            <a:pPr marL="457200" lvl="0" indent="-400050" algn="l" rtl="0">
              <a:lnSpc>
                <a:spcPct val="90000"/>
              </a:lnSpc>
              <a:spcBef>
                <a:spcPts val="0"/>
              </a:spcBef>
              <a:spcAft>
                <a:spcPts val="0"/>
              </a:spcAft>
              <a:buSzPts val="2700"/>
              <a:buChar char="❏"/>
            </a:pPr>
            <a:r>
              <a:rPr lang="en-US" sz="2700"/>
              <a:t>Advantage/Disadvantage</a:t>
            </a:r>
            <a:endParaRPr sz="2700"/>
          </a:p>
          <a:p>
            <a:pPr marL="457200" lvl="0" indent="-400050" algn="l" rtl="0">
              <a:lnSpc>
                <a:spcPct val="90000"/>
              </a:lnSpc>
              <a:spcBef>
                <a:spcPts val="0"/>
              </a:spcBef>
              <a:spcAft>
                <a:spcPts val="0"/>
              </a:spcAft>
              <a:buSzPts val="2700"/>
              <a:buChar char="❏"/>
            </a:pPr>
            <a:r>
              <a:rPr lang="en-US" sz="2700"/>
              <a:t>30 seconds penalty time or change of possession</a:t>
            </a:r>
            <a:endParaRPr sz="2700"/>
          </a:p>
          <a:p>
            <a:pPr marL="457200" lvl="0" indent="-400050" algn="l" rtl="0">
              <a:lnSpc>
                <a:spcPct val="90000"/>
              </a:lnSpc>
              <a:spcBef>
                <a:spcPts val="0"/>
              </a:spcBef>
              <a:spcAft>
                <a:spcPts val="0"/>
              </a:spcAft>
              <a:buSzPts val="2700"/>
              <a:buChar char="❏"/>
            </a:pPr>
            <a:r>
              <a:rPr lang="en-US" sz="2700"/>
              <a:t>Releasable</a:t>
            </a:r>
            <a:endParaRPr sz="2700"/>
          </a:p>
          <a:p>
            <a:pPr marL="457200" lvl="0" indent="-400050" algn="l" rtl="0">
              <a:lnSpc>
                <a:spcPct val="90000"/>
              </a:lnSpc>
              <a:spcBef>
                <a:spcPts val="0"/>
              </a:spcBef>
              <a:spcAft>
                <a:spcPts val="0"/>
              </a:spcAft>
              <a:buSzPts val="2700"/>
              <a:buChar char="❏"/>
            </a:pPr>
            <a:r>
              <a:rPr lang="en-US" sz="2700"/>
              <a:t>Flag or Play-ON</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371" name="Google Shape;371;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378" name="Google Shape;378;p3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385" name="Google Shape;385;p40"/>
          <p:cNvGrpSpPr/>
          <p:nvPr/>
        </p:nvGrpSpPr>
        <p:grpSpPr>
          <a:xfrm>
            <a:off x="77420" y="1788605"/>
            <a:ext cx="9293866" cy="3280718"/>
            <a:chOff x="77420" y="1341485"/>
            <a:chExt cx="9293866" cy="2460600"/>
          </a:xfrm>
        </p:grpSpPr>
        <p:sp>
          <p:nvSpPr>
            <p:cNvPr id="386" name="Google Shape;386;p40"/>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0"/>
            <p:cNvSpPr/>
            <p:nvPr/>
          </p:nvSpPr>
          <p:spPr>
            <a:xfrm>
              <a:off x="7688701" y="1759753"/>
              <a:ext cx="1624200" cy="16242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0"/>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389" name="Google Shape;389;p40"/>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0"/>
            <p:cNvSpPr/>
            <p:nvPr/>
          </p:nvSpPr>
          <p:spPr>
            <a:xfrm>
              <a:off x="5891229"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0"/>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92" name="Google Shape;392;p40"/>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0"/>
            <p:cNvSpPr/>
            <p:nvPr/>
          </p:nvSpPr>
          <p:spPr>
            <a:xfrm>
              <a:off x="4092830"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0"/>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395" name="Google Shape;395;p40"/>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0"/>
            <p:cNvSpPr/>
            <p:nvPr/>
          </p:nvSpPr>
          <p:spPr>
            <a:xfrm>
              <a:off x="2294431" y="1759753"/>
              <a:ext cx="1624200" cy="16242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0"/>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398" name="Google Shape;398;p40"/>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0"/>
            <p:cNvSpPr/>
            <p:nvPr/>
          </p:nvSpPr>
          <p:spPr>
            <a:xfrm>
              <a:off x="496033" y="1759753"/>
              <a:ext cx="1624200" cy="16242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0"/>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01" name="Google Shape;401;p40"/>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402" name="Google Shape;402;p40"/>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403" name="Google Shape;403;p40"/>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404" name="Google Shape;404;p40"/>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405" name="Google Shape;405;p40"/>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1"/>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411" name="Google Shape;411;p41"/>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412" name="Google Shape;412;p41"/>
          <p:cNvGrpSpPr/>
          <p:nvPr/>
        </p:nvGrpSpPr>
        <p:grpSpPr>
          <a:xfrm>
            <a:off x="1098405" y="233360"/>
            <a:ext cx="5944411" cy="1935619"/>
            <a:chOff x="1274843" y="220193"/>
            <a:chExt cx="6899270" cy="1826400"/>
          </a:xfrm>
        </p:grpSpPr>
        <p:sp>
          <p:nvSpPr>
            <p:cNvPr id="413" name="Google Shape;413;p41"/>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1"/>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1"/>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1"/>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19" name="Google Shape;419;p41"/>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1"/>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1"/>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22" name="Google Shape;422;p41"/>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1"/>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1"/>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25" name="Google Shape;425;p41"/>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1"/>
            <p:cNvSpPr/>
            <p:nvPr/>
          </p:nvSpPr>
          <p:spPr>
            <a:xfrm>
              <a:off x="1585491"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1"/>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28" name="Google Shape;428;p41"/>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434" name="Google Shape;434;p42"/>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435" name="Google Shape;435;p42"/>
          <p:cNvGrpSpPr/>
          <p:nvPr/>
        </p:nvGrpSpPr>
        <p:grpSpPr>
          <a:xfrm>
            <a:off x="1152585" y="230168"/>
            <a:ext cx="6237630" cy="1909136"/>
            <a:chOff x="1274843" y="220193"/>
            <a:chExt cx="6899270" cy="1826400"/>
          </a:xfrm>
        </p:grpSpPr>
        <p:sp>
          <p:nvSpPr>
            <p:cNvPr id="436" name="Google Shape;436;p42"/>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2"/>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2"/>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2"/>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45" name="Google Shape;445;p42"/>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2"/>
            <p:cNvSpPr/>
            <p:nvPr/>
          </p:nvSpPr>
          <p:spPr>
            <a:xfrm>
              <a:off x="2920524"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2"/>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48" name="Google Shape;448;p42"/>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2"/>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2"/>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51" name="Google Shape;451;p42"/>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3"/>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457" name="Google Shape;457;p43"/>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458" name="Google Shape;458;p43"/>
          <p:cNvGrpSpPr/>
          <p:nvPr/>
        </p:nvGrpSpPr>
        <p:grpSpPr>
          <a:xfrm>
            <a:off x="1135503" y="230652"/>
            <a:ext cx="6145180" cy="1913154"/>
            <a:chOff x="1274843" y="220193"/>
            <a:chExt cx="6899270" cy="1826400"/>
          </a:xfrm>
        </p:grpSpPr>
        <p:sp>
          <p:nvSpPr>
            <p:cNvPr id="459" name="Google Shape;459;p43"/>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3"/>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3"/>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65" name="Google Shape;465;p43"/>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p:nvPr/>
          </p:nvSpPr>
          <p:spPr>
            <a:xfrm>
              <a:off x="4255557" y="530692"/>
              <a:ext cx="1205700" cy="1205700"/>
            </a:xfrm>
            <a:prstGeom prst="ellipse">
              <a:avLst/>
            </a:prstGeom>
            <a:solidFill>
              <a:schemeClr val="lt1">
                <a:alpha val="88627"/>
              </a:scheme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3"/>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68" name="Google Shape;468;p43"/>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3"/>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3"/>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71" name="Google Shape;471;p43"/>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43"/>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3"/>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74" name="Google Shape;474;p43"/>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4"/>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480" name="Google Shape;480;p44"/>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481" name="Google Shape;481;p44"/>
          <p:cNvGrpSpPr/>
          <p:nvPr/>
        </p:nvGrpSpPr>
        <p:grpSpPr>
          <a:xfrm>
            <a:off x="1132571" y="241772"/>
            <a:ext cx="6129312" cy="2005387"/>
            <a:chOff x="1274843" y="220193"/>
            <a:chExt cx="6899270" cy="1826400"/>
          </a:xfrm>
        </p:grpSpPr>
        <p:sp>
          <p:nvSpPr>
            <p:cNvPr id="482" name="Google Shape;482;p44"/>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4"/>
            <p:cNvSpPr/>
            <p:nvPr/>
          </p:nvSpPr>
          <p:spPr>
            <a:xfrm>
              <a:off x="6924935" y="530692"/>
              <a:ext cx="1205700" cy="1205700"/>
            </a:xfrm>
            <a:prstGeom prst="ellipse">
              <a:avLst/>
            </a:prstGeom>
            <a:solidFill>
              <a:srgbClr val="7F7F7F">
                <a:alpha val="88627"/>
              </a:srgb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4"/>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85" name="Google Shape;485;p44"/>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p:nvPr/>
          </p:nvSpPr>
          <p:spPr>
            <a:xfrm>
              <a:off x="5590590" y="530692"/>
              <a:ext cx="1205700" cy="1205700"/>
            </a:xfrm>
            <a:prstGeom prst="ellipse">
              <a:avLst/>
            </a:prstGeom>
            <a:solidFill>
              <a:schemeClr val="lt1">
                <a:alpha val="88627"/>
              </a:scheme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4"/>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4"/>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91" name="Google Shape;491;p44"/>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4"/>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4"/>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94" name="Google Shape;494;p44"/>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4"/>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4"/>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97" name="Google Shape;497;p44"/>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5"/>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503" name="Google Shape;503;p45"/>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504" name="Google Shape;504;p45"/>
          <p:cNvGrpSpPr/>
          <p:nvPr/>
        </p:nvGrpSpPr>
        <p:grpSpPr>
          <a:xfrm>
            <a:off x="1156155" y="231863"/>
            <a:ext cx="6256948" cy="1923199"/>
            <a:chOff x="1274843" y="220193"/>
            <a:chExt cx="6899270" cy="1826400"/>
          </a:xfrm>
        </p:grpSpPr>
        <p:sp>
          <p:nvSpPr>
            <p:cNvPr id="505" name="Google Shape;505;p45"/>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5"/>
            <p:cNvSpPr/>
            <p:nvPr/>
          </p:nvSpPr>
          <p:spPr>
            <a:xfrm>
              <a:off x="6924935" y="530692"/>
              <a:ext cx="1205700" cy="1205700"/>
            </a:xfrm>
            <a:prstGeom prst="ellipse">
              <a:avLst/>
            </a:prstGeom>
            <a:solidFill>
              <a:schemeClr val="lt1">
                <a:alpha val="88627"/>
              </a:schemeClr>
            </a:solidFill>
            <a:ln w="9525" cap="flat" cmpd="sng">
              <a:solidFill>
                <a:srgbClr val="365E8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5"/>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508" name="Google Shape;508;p45"/>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p:nvPr/>
          </p:nvSpPr>
          <p:spPr>
            <a:xfrm>
              <a:off x="5590590"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5"/>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511" name="Google Shape;511;p45"/>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5"/>
            <p:cNvSpPr/>
            <p:nvPr/>
          </p:nvSpPr>
          <p:spPr>
            <a:xfrm>
              <a:off x="4255557"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5"/>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514" name="Google Shape;514;p45"/>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5"/>
            <p:cNvSpPr/>
            <p:nvPr/>
          </p:nvSpPr>
          <p:spPr>
            <a:xfrm>
              <a:off x="2920524" y="530692"/>
              <a:ext cx="1205700" cy="1205700"/>
            </a:xfrm>
            <a:prstGeom prst="ellipse">
              <a:avLst/>
            </a:prstGeom>
            <a:solidFill>
              <a:srgbClr val="7F7F7F">
                <a:alpha val="88627"/>
              </a:srgbClr>
            </a:solidFill>
            <a:ln w="9525" cap="flat" cmpd="sng">
              <a:solidFill>
                <a:srgbClr val="9BAFD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5"/>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517" name="Google Shape;517;p45"/>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5"/>
            <p:cNvSpPr/>
            <p:nvPr/>
          </p:nvSpPr>
          <p:spPr>
            <a:xfrm>
              <a:off x="1585491" y="530692"/>
              <a:ext cx="1205700" cy="1205700"/>
            </a:xfrm>
            <a:prstGeom prst="ellipse">
              <a:avLst/>
            </a:prstGeom>
            <a:solidFill>
              <a:srgbClr val="7F7F7F">
                <a:alpha val="88627"/>
              </a:srgbClr>
            </a:solidFill>
            <a:ln w="9525" cap="flat" cmpd="sng">
              <a:solidFill>
                <a:srgbClr val="5C83B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5"/>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520" name="Google Shape;520;p45"/>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How to Access US Lacrosse Test</a:t>
            </a:r>
            <a:endParaRPr/>
          </a:p>
        </p:txBody>
      </p:sp>
      <p:sp>
        <p:nvSpPr>
          <p:cNvPr id="527" name="Google Shape;527;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25400" lvl="0" indent="0" algn="l" rtl="0">
              <a:lnSpc>
                <a:spcPct val="90000"/>
              </a:lnSpc>
              <a:spcBef>
                <a:spcPts val="640"/>
              </a:spcBef>
              <a:spcAft>
                <a:spcPts val="0"/>
              </a:spcAft>
              <a:buSzPts val="3200"/>
              <a:buNone/>
            </a:pPr>
            <a:r>
              <a:rPr lang="en-US" dirty="0">
                <a:solidFill>
                  <a:srgbClr val="0070C0"/>
                </a:solidFill>
                <a:hlinkClick r:id="rId3">
                  <a:extLst>
                    <a:ext uri="{A12FA001-AC4F-418D-AE19-62706E023703}">
                      <ahyp:hlinkClr xmlns:ahyp="http://schemas.microsoft.com/office/drawing/2018/hyperlinkcolor" val="tx"/>
                    </a:ext>
                  </a:extLst>
                </a:hlinkClick>
              </a:rPr>
              <a:t>https://www.emloa.org/app/download/7250346633/PP+2024+NFHS+test+via+USALacrosse.pptx</a:t>
            </a:r>
            <a:r>
              <a:rPr lang="en-US" dirty="0">
                <a:solidFill>
                  <a:srgbClr val="0070C0"/>
                </a:solidFill>
              </a:rPr>
              <a:t> </a:t>
            </a:r>
          </a:p>
          <a:p>
            <a:pPr marL="25400" lvl="0" indent="0" algn="l" rtl="0">
              <a:lnSpc>
                <a:spcPct val="90000"/>
              </a:lnSpc>
              <a:spcBef>
                <a:spcPts val="640"/>
              </a:spcBef>
              <a:spcAft>
                <a:spcPts val="0"/>
              </a:spcAft>
              <a:buSzPts val="3200"/>
              <a:buNone/>
            </a:pPr>
            <a:r>
              <a:rPr lang="en-US" i="1" dirty="0"/>
              <a:t>Use above link for directions to </a:t>
            </a:r>
            <a:r>
              <a:rPr lang="en-US" i="1"/>
              <a:t>test or </a:t>
            </a:r>
            <a:r>
              <a:rPr lang="en-US" i="1" dirty="0"/>
              <a:t>visit the EMLOA.org website, scroll to bottom of home page to access the same link.  </a:t>
            </a:r>
            <a:endParaRPr i="1"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Complete test with a minimum of 90%.  You can take the exam multiple times and use your rule book!</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Next Week</a:t>
            </a:r>
            <a:endParaRPr/>
          </a:p>
        </p:txBody>
      </p:sp>
      <p:sp>
        <p:nvSpPr>
          <p:cNvPr id="534" name="Google Shape;534;p4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640"/>
              </a:spcBef>
              <a:spcAft>
                <a:spcPts val="0"/>
              </a:spcAft>
              <a:buSzPts val="4100"/>
              <a:buChar char="❏"/>
            </a:pPr>
            <a:r>
              <a:rPr lang="en-US" sz="4100"/>
              <a:t>Mechanics/Positioning</a:t>
            </a:r>
            <a:endParaRPr sz="4100"/>
          </a:p>
          <a:p>
            <a:pPr marL="457200" lvl="0" indent="-457200" algn="l" rtl="0">
              <a:lnSpc>
                <a:spcPct val="90000"/>
              </a:lnSpc>
              <a:spcBef>
                <a:spcPts val="0"/>
              </a:spcBef>
              <a:spcAft>
                <a:spcPts val="0"/>
              </a:spcAft>
              <a:buSzPts val="4100"/>
              <a:buChar char="❏"/>
            </a:pPr>
            <a:r>
              <a:rPr lang="en-US" sz="4100"/>
              <a:t>Simultaneous &amp; Other Situations</a:t>
            </a:r>
            <a:endParaRPr sz="4100"/>
          </a:p>
          <a:p>
            <a:pPr marL="457200" lvl="0" indent="-457200" algn="l" rtl="0">
              <a:lnSpc>
                <a:spcPct val="90000"/>
              </a:lnSpc>
              <a:spcBef>
                <a:spcPts val="0"/>
              </a:spcBef>
              <a:spcAft>
                <a:spcPts val="0"/>
              </a:spcAft>
              <a:buSzPts val="4100"/>
              <a:buChar char="❏"/>
            </a:pPr>
            <a:r>
              <a:rPr lang="en-US" sz="4100"/>
              <a:t>Game Management &amp; Tips</a:t>
            </a:r>
            <a:endParaRPr sz="4100"/>
          </a:p>
          <a:p>
            <a:pPr marL="457200" lvl="0" indent="-457200" algn="l" rtl="0">
              <a:lnSpc>
                <a:spcPct val="90000"/>
              </a:lnSpc>
              <a:spcBef>
                <a:spcPts val="0"/>
              </a:spcBef>
              <a:spcAft>
                <a:spcPts val="0"/>
              </a:spcAft>
              <a:buSzPts val="4100"/>
              <a:buChar char="❏"/>
            </a:pPr>
            <a:r>
              <a:rPr lang="en-US" sz="4100"/>
              <a:t>Scrimmages &amp; Start of the Season!</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03c03f54e_1_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gb03c03f54e_1_0"/>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95" name="Google Shape;95;gb03c03f54e_1_0"/>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109" name="Google Shape;109;p6"/>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110" name="Google Shape;110;p6">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7"/>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waist</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Increased penalty time</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118" name="Google Shape;118;p7"/>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6854dbd453_0_0"/>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Illegal Body Check/Defense Player</a:t>
            </a:r>
            <a:endParaRPr/>
          </a:p>
        </p:txBody>
      </p:sp>
      <p:sp>
        <p:nvSpPr>
          <p:cNvPr id="125" name="Google Shape;125;g26854dbd453_0_0"/>
          <p:cNvSpPr txBox="1">
            <a:spLocks noGrp="1"/>
          </p:cNvSpPr>
          <p:nvPr>
            <p:ph type="body" idx="1"/>
          </p:nvPr>
        </p:nvSpPr>
        <p:spPr>
          <a:xfrm>
            <a:off x="381000" y="1412875"/>
            <a:ext cx="8382000" cy="48861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Illegal Body Check - Contact to the Head</a:t>
            </a:r>
            <a:endParaRPr/>
          </a:p>
          <a:p>
            <a:pPr marL="457200" lvl="0" indent="-431800" algn="l" rtl="0">
              <a:spcBef>
                <a:spcPts val="640"/>
              </a:spcBef>
              <a:spcAft>
                <a:spcPts val="0"/>
              </a:spcAft>
              <a:buSzPts val="3200"/>
              <a:buChar char="•"/>
            </a:pPr>
            <a:r>
              <a:rPr lang="en-US"/>
              <a:t>1 Minute Non Releasable - Indirect Contact to Head</a:t>
            </a:r>
            <a:endParaRPr/>
          </a:p>
          <a:p>
            <a:pPr marL="457200" lvl="0" indent="-431800" algn="l" rtl="0">
              <a:spcBef>
                <a:spcPts val="0"/>
              </a:spcBef>
              <a:spcAft>
                <a:spcPts val="0"/>
              </a:spcAft>
              <a:buSzPts val="3200"/>
              <a:buChar char="•"/>
            </a:pPr>
            <a:r>
              <a:rPr lang="en-US"/>
              <a:t>2 Minutes Non Releasable - Direct Contact to the Head</a:t>
            </a:r>
            <a:endParaRPr/>
          </a:p>
          <a:p>
            <a:pPr marL="457200" lvl="0" indent="-431800" algn="l" rtl="0">
              <a:spcBef>
                <a:spcPts val="0"/>
              </a:spcBef>
              <a:spcAft>
                <a:spcPts val="0"/>
              </a:spcAft>
              <a:buSzPts val="3200"/>
              <a:buChar char="•"/>
            </a:pPr>
            <a:r>
              <a:rPr lang="en-US"/>
              <a:t>3 Minutes Non Releasable or Possible Ejection - Violent or excessive contact to the Head</a:t>
            </a:r>
            <a:endParaRPr/>
          </a:p>
          <a:p>
            <a:pPr marL="457200" lvl="0" indent="0" algn="ctr" rtl="0">
              <a:spcBef>
                <a:spcPts val="640"/>
              </a:spcBef>
              <a:spcAft>
                <a:spcPts val="0"/>
              </a:spcAft>
              <a:buNone/>
            </a:pPr>
            <a:endParaRPr sz="900"/>
          </a:p>
          <a:p>
            <a:pPr marL="0" lvl="0" indent="0" algn="ctr" rtl="0">
              <a:spcBef>
                <a:spcPts val="640"/>
              </a:spcBef>
              <a:spcAft>
                <a:spcPts val="0"/>
              </a:spcAft>
              <a:buNone/>
            </a:pPr>
            <a:r>
              <a:rPr lang="en-US" i="1"/>
              <a:t>Hitting a defenseless player is 2 minutes non releasable </a:t>
            </a:r>
            <a:endParaRPr i="1"/>
          </a:p>
          <a:p>
            <a:pPr marL="457200" lvl="0" indent="0" algn="l" rtl="0">
              <a:spcBef>
                <a:spcPts val="640"/>
              </a:spcBef>
              <a:spcAft>
                <a:spcPts val="0"/>
              </a:spcAft>
              <a:buNone/>
            </a:pPr>
            <a:r>
              <a:rPr lang="en-US"/>
              <a:t> </a:t>
            </a:r>
            <a:endParaRPr/>
          </a:p>
        </p:txBody>
      </p:sp>
    </p:spTree>
  </p:cSld>
  <p:clrMapOvr>
    <a:masterClrMapping/>
  </p:clrMapOvr>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1423</Words>
  <Application>Microsoft Office PowerPoint</Application>
  <PresentationFormat>On-screen Show (4:3)</PresentationFormat>
  <Paragraphs>321</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Noto Sans Symbols</vt:lpstr>
      <vt:lpstr>1_White with Blue Bar Segoe Template</vt:lpstr>
      <vt:lpstr>Week 2 Personal &amp; Technical Fouls</vt:lpstr>
      <vt:lpstr>Course Outline</vt:lpstr>
      <vt:lpstr>Questions </vt:lpstr>
      <vt:lpstr>Personal vs Technical Fouls</vt:lpstr>
      <vt:lpstr>Penalty Enforcement</vt:lpstr>
      <vt:lpstr>Personal Fouls</vt:lpstr>
      <vt:lpstr>Cross Check</vt:lpstr>
      <vt:lpstr>Illegal Body Check</vt:lpstr>
      <vt:lpstr>Illegal Body Check/Defense Player</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lpstr>How to Access US Lacrosse Test</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Personal &amp; Technical Fouls</dc:title>
  <dc:creator>Rick Catalano</dc:creator>
  <cp:lastModifiedBy>doug davenport</cp:lastModifiedBy>
  <cp:revision>2</cp:revision>
  <dcterms:created xsi:type="dcterms:W3CDTF">2017-01-13T20:06:46Z</dcterms:created>
  <dcterms:modified xsi:type="dcterms:W3CDTF">2024-03-04T15:15:31Z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