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1" r:id="rId2"/>
  </p:sldMasterIdLst>
  <p:notesMasterIdLst>
    <p:notesMasterId r:id="rId2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5" roundtripDataSignature="AMtx7mgu9sgi8HzS2uv/yVqCmlIEUhxmp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customschemas.google.com/relationships/presentationmetadata" Target="meta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7" name="Google Shape;9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2b70334ccd_0_1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0" name="Google Shape;160;g22b70334ccd_0_1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1" name="Google Shape;161;g22b70334ccd_0_1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2b70334ccd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7" name="Google Shape;167;g22b70334ccd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8" name="Google Shape;168;g22b70334ccd_0_12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22b70334ccd_0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4" name="Google Shape;174;g22b70334ccd_0_1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5" name="Google Shape;175;g22b70334ccd_0_12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22b70334ccd_0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1" name="Google Shape;181;g22b70334ccd_0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2" name="Google Shape;182;g22b70334ccd_0_13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22b70334ccd_0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8" name="Google Shape;188;g22b70334ccd_0_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9" name="Google Shape;189;g22b70334ccd_0_14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212fe8e4f99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212fe8e4f99_0_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g212fe8e4f99_0_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22b70334ccd_0_1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22b70334ccd_0_19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g22b70334ccd_0_19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22c01b7af68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22c01b7af68_0_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g22c01b7af68_0_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212fe8e4f99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212fe8e4f99_0_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g212fe8e4f99_0_2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12fe8e4f9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12fe8e4f99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g212fe8e4f99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2b70334ccd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0" name="Google Shape;110;g22b70334ccd_0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1" name="Google Shape;111;g22b70334ccd_0_9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146e147ce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146e147cec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2146e147cec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146e147cec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146e147cec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g2146e147cec_0_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146e147cec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146e147cec_0_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g2146e147cec_0_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4016665c39c0302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4016665c39c03024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g4016665c39c03024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2b70334ccd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" name="Google Shape;146;g22b70334ccd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Be sure to walk the coach up the ladder!</a:t>
            </a:r>
            <a:endParaRPr/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arenR"/>
            </a:pPr>
            <a:r>
              <a:rPr lang="en-US"/>
              <a:t>Conduct foul and take the ball away!</a:t>
            </a:r>
            <a:endParaRPr/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arenR"/>
            </a:pPr>
            <a:r>
              <a:rPr lang="en-US"/>
              <a:t>Conduct foul and apply a 30 second technical</a:t>
            </a:r>
            <a:endParaRPr/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arenR"/>
            </a:pPr>
            <a:r>
              <a:rPr lang="en-US"/>
              <a:t>Unsportsmanlike Conduct Penalty!  1 minute</a:t>
            </a:r>
            <a:endParaRPr/>
          </a:p>
        </p:txBody>
      </p:sp>
      <p:sp>
        <p:nvSpPr>
          <p:cNvPr id="147" name="Google Shape;147;g22b70334ccd_0_10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2b70334ccd_0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3" name="Google Shape;153;g22b70334ccd_0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4" name="Google Shape;154;g22b70334ccd_0_1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4"/>
          <p:cNvSpPr txBox="1"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59B0"/>
              </a:buClr>
              <a:buSzPts val="5400"/>
              <a:buFont typeface="Calibri"/>
              <a:buNone/>
              <a:defRPr sz="5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4"/>
          <p:cNvSpPr txBox="1"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>
                <a:solidFill>
                  <a:schemeClr val="dk1"/>
                </a:solidFill>
              </a:defRPr>
            </a:lvl1pPr>
            <a:lvl2pPr lvl="1" algn="ctr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Calibri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bg>
      <p:bgPr>
        <a:solidFill>
          <a:schemeClr val="dk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3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Calibri"/>
              <a:buNone/>
              <a:defRPr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33"/>
          <p:cNvSpPr txBox="1">
            <a:spLocks noGrp="1"/>
          </p:cNvSpPr>
          <p:nvPr>
            <p:ph type="body" idx="1"/>
          </p:nvPr>
        </p:nvSpPr>
        <p:spPr>
          <a:xfrm>
            <a:off x="381000" y="1411553"/>
            <a:ext cx="8382000" cy="22006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37084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2240"/>
              <a:buFont typeface="Noto Sans Symbols"/>
              <a:buChar char="●"/>
              <a:defRPr>
                <a:solidFill>
                  <a:srgbClr val="FFFFFF"/>
                </a:solidFill>
              </a:defRPr>
            </a:lvl1pPr>
            <a:lvl2pPr marL="914400" lvl="1" indent="-35306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FFFFF"/>
              </a:buClr>
              <a:buSzPts val="1960"/>
              <a:buFont typeface="Noto Sans Symbols"/>
              <a:buChar char="●"/>
              <a:defRPr>
                <a:solidFill>
                  <a:srgbClr val="FFFFFF"/>
                </a:solidFill>
              </a:defRPr>
            </a:lvl2pPr>
            <a:lvl3pPr marL="1371600" lvl="2" indent="-33528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1680"/>
              <a:buFont typeface="Noto Sans Symbols"/>
              <a:buChar char="●"/>
              <a:defRPr>
                <a:solidFill>
                  <a:srgbClr val="FFFFFF"/>
                </a:solidFill>
              </a:defRPr>
            </a:lvl3pPr>
            <a:lvl4pPr marL="1828800" lvl="3" indent="-33528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1680"/>
              <a:buFont typeface="Noto Sans Symbols"/>
              <a:buChar char="●"/>
              <a:defRPr>
                <a:solidFill>
                  <a:srgbClr val="FFFFFF"/>
                </a:solidFill>
              </a:defRPr>
            </a:lvl4pPr>
            <a:lvl5pPr marL="2286000" lvl="4" indent="-335279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1680"/>
              <a:buFont typeface="Noto Sans Symbols"/>
              <a:buChar char="●"/>
              <a:defRPr>
                <a:solidFill>
                  <a:srgbClr val="FFFFFF"/>
                </a:solidFill>
              </a:defRPr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and Content">
  <p:cSld name="3_Title and Content">
    <p:bg>
      <p:bgPr>
        <a:solidFill>
          <a:schemeClr val="dk1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4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Calibri"/>
              <a:buNone/>
              <a:defRPr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34"/>
          <p:cNvSpPr txBox="1">
            <a:spLocks noGrp="1"/>
          </p:cNvSpPr>
          <p:nvPr>
            <p:ph type="body" idx="1"/>
          </p:nvPr>
        </p:nvSpPr>
        <p:spPr>
          <a:xfrm>
            <a:off x="381000" y="1411553"/>
            <a:ext cx="8382000" cy="22006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37084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2240"/>
              <a:buFont typeface="Noto Sans Symbols"/>
              <a:buChar char="●"/>
              <a:defRPr>
                <a:solidFill>
                  <a:srgbClr val="FFFFFF"/>
                </a:solidFill>
              </a:defRPr>
            </a:lvl1pPr>
            <a:lvl2pPr marL="914400" lvl="1" indent="-35306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FFFFF"/>
              </a:buClr>
              <a:buSzPts val="1960"/>
              <a:buFont typeface="Noto Sans Symbols"/>
              <a:buChar char="●"/>
              <a:defRPr>
                <a:solidFill>
                  <a:srgbClr val="FFFFFF"/>
                </a:solidFill>
              </a:defRPr>
            </a:lvl2pPr>
            <a:lvl3pPr marL="1371600" lvl="2" indent="-33528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1680"/>
              <a:buFont typeface="Noto Sans Symbols"/>
              <a:buChar char="●"/>
              <a:defRPr>
                <a:solidFill>
                  <a:srgbClr val="FFFFFF"/>
                </a:solidFill>
              </a:defRPr>
            </a:lvl3pPr>
            <a:lvl4pPr marL="1828800" lvl="3" indent="-33528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1680"/>
              <a:buFont typeface="Noto Sans Symbols"/>
              <a:buChar char="●"/>
              <a:defRPr>
                <a:solidFill>
                  <a:srgbClr val="FFFFFF"/>
                </a:solidFill>
              </a:defRPr>
            </a:lvl4pPr>
            <a:lvl5pPr marL="2286000" lvl="4" indent="-335279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1680"/>
              <a:buFont typeface="Noto Sans Symbols"/>
              <a:buChar char="●"/>
              <a:defRPr>
                <a:solidFill>
                  <a:srgbClr val="FFFFFF"/>
                </a:solidFill>
              </a:defRPr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34"/>
          <p:cNvSpPr txBox="1">
            <a:spLocks noGrp="1"/>
          </p:cNvSpPr>
          <p:nvPr>
            <p:ph type="body" idx="2"/>
          </p:nvPr>
        </p:nvSpPr>
        <p:spPr>
          <a:xfrm>
            <a:off x="0" y="6238875"/>
            <a:ext cx="9144001" cy="619125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spcFirstLastPara="1" wrap="square" lIns="152375" tIns="76175" rIns="152375" bIns="76175" anchor="b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emo, Video etc. &quot;special&quot; slides">
  <p:cSld name="2_Demo, Video etc. &quot;special&quot; slide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5"/>
          <p:cNvSpPr txBox="1"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59B0"/>
              </a:buClr>
              <a:buSzPts val="5400"/>
              <a:buFont typeface="Calibri"/>
              <a:buNone/>
              <a:defRPr sz="5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35"/>
          <p:cNvSpPr txBox="1"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>
                <a:solidFill>
                  <a:schemeClr val="dk1"/>
                </a:solidFill>
              </a:defRPr>
            </a:lvl1pPr>
            <a:lvl2pPr lvl="1" algn="ctr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Calibri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35"/>
          <p:cNvSpPr txBox="1">
            <a:spLocks noGrp="1"/>
          </p:cNvSpPr>
          <p:nvPr>
            <p:ph type="body" idx="2"/>
          </p:nvPr>
        </p:nvSpPr>
        <p:spPr>
          <a:xfrm>
            <a:off x="722049" y="2355850"/>
            <a:ext cx="7690114" cy="13849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66FF"/>
              </a:buClr>
              <a:buSzPts val="10000"/>
              <a:buFont typeface="Arial"/>
              <a:buNone/>
              <a:defRPr sz="10000" b="1" i="1" u="none" strike="noStrike" cap="none">
                <a:solidFill>
                  <a:srgbClr val="0066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2b70334ccd_0_152"/>
          <p:cNvSpPr txBox="1">
            <a:spLocks noGrp="1"/>
          </p:cNvSpPr>
          <p:nvPr>
            <p:ph type="ctrTitle"/>
          </p:nvPr>
        </p:nvSpPr>
        <p:spPr>
          <a:xfrm>
            <a:off x="730250" y="1905000"/>
            <a:ext cx="7681800" cy="15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59B0"/>
              </a:buClr>
              <a:buSzPts val="5400"/>
              <a:buFont typeface="Calibri"/>
              <a:buNone/>
              <a:defRPr sz="5400" b="0" i="0" u="none" strike="noStrike" cap="none">
                <a:solidFill>
                  <a:srgbClr val="2E59B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9" name="Google Shape;59;g22b70334ccd_0_152"/>
          <p:cNvSpPr txBox="1">
            <a:spLocks noGrp="1"/>
          </p:cNvSpPr>
          <p:nvPr>
            <p:ph type="subTitle" idx="1"/>
          </p:nvPr>
        </p:nvSpPr>
        <p:spPr>
          <a:xfrm>
            <a:off x="730249" y="4344988"/>
            <a:ext cx="7681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Calibri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2b70334ccd_0_155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59B0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2E59B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2" name="Google Shape;62;g22b70334ccd_0_155"/>
          <p:cNvSpPr txBox="1">
            <a:spLocks noGrp="1"/>
          </p:cNvSpPr>
          <p:nvPr>
            <p:ph type="body" idx="1"/>
          </p:nvPr>
        </p:nvSpPr>
        <p:spPr>
          <a:xfrm>
            <a:off x="381000" y="1412875"/>
            <a:ext cx="8382000" cy="221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2b70334ccd_0_158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59B0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2E59B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5" name="Google Shape;65;g22b70334ccd_0_158"/>
          <p:cNvSpPr txBox="1">
            <a:spLocks noGrp="1"/>
          </p:cNvSpPr>
          <p:nvPr>
            <p:ph type="body" idx="1"/>
          </p:nvPr>
        </p:nvSpPr>
        <p:spPr>
          <a:xfrm>
            <a:off x="381000" y="1411552"/>
            <a:ext cx="8382000" cy="221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2b70334ccd_0_161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59B0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2E59B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emo, Video etc. &quot;special&quot; slides">
  <p:cSld name="1_Demo, Video etc. &quot;special&quot; slides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2b70334ccd_0_163"/>
          <p:cNvSpPr txBox="1">
            <a:spLocks noGrp="1"/>
          </p:cNvSpPr>
          <p:nvPr>
            <p:ph type="ctrTitle"/>
          </p:nvPr>
        </p:nvSpPr>
        <p:spPr>
          <a:xfrm>
            <a:off x="1369219" y="649805"/>
            <a:ext cx="7043100" cy="15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59B0"/>
              </a:buClr>
              <a:buSzPts val="5400"/>
              <a:buFont typeface="Calibri"/>
              <a:buNone/>
              <a:defRPr sz="5400" b="0" i="0" u="none" strike="noStrike" cap="none">
                <a:solidFill>
                  <a:srgbClr val="2E59B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g22b70334ccd_0_163"/>
          <p:cNvSpPr txBox="1">
            <a:spLocks noGrp="1"/>
          </p:cNvSpPr>
          <p:nvPr>
            <p:ph type="subTitle" idx="1"/>
          </p:nvPr>
        </p:nvSpPr>
        <p:spPr>
          <a:xfrm>
            <a:off x="1368955" y="4344988"/>
            <a:ext cx="70431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Calibri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g22b70334ccd_0_163"/>
          <p:cNvSpPr txBox="1">
            <a:spLocks noGrp="1"/>
          </p:cNvSpPr>
          <p:nvPr>
            <p:ph type="body" idx="2"/>
          </p:nvPr>
        </p:nvSpPr>
        <p:spPr>
          <a:xfrm>
            <a:off x="722049" y="2355850"/>
            <a:ext cx="7690200" cy="13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66FF"/>
              </a:buClr>
              <a:buSzPts val="10000"/>
              <a:buFont typeface="Arial"/>
              <a:buNone/>
              <a:defRPr sz="10000" b="1" i="1" u="none" strike="noStrike" cap="none">
                <a:solidFill>
                  <a:srgbClr val="0066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2b70334ccd_0_167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59B0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2E59B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Google Shape;74;g22b70334ccd_0_167"/>
          <p:cNvSpPr txBox="1">
            <a:spLocks noGrp="1"/>
          </p:cNvSpPr>
          <p:nvPr>
            <p:ph type="body" idx="1"/>
          </p:nvPr>
        </p:nvSpPr>
        <p:spPr>
          <a:xfrm>
            <a:off x="381000" y="1411553"/>
            <a:ext cx="4114800" cy="21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g22b70334ccd_0_167"/>
          <p:cNvSpPr txBox="1">
            <a:spLocks noGrp="1"/>
          </p:cNvSpPr>
          <p:nvPr>
            <p:ph type="body" idx="2"/>
          </p:nvPr>
        </p:nvSpPr>
        <p:spPr>
          <a:xfrm>
            <a:off x="4648200" y="1411553"/>
            <a:ext cx="4114800" cy="21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2b70334ccd_0_171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59B0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2E59B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8" name="Google Shape;78;g22b70334ccd_0_171"/>
          <p:cNvSpPr txBox="1">
            <a:spLocks noGrp="1"/>
          </p:cNvSpPr>
          <p:nvPr>
            <p:ph type="body" idx="1"/>
          </p:nvPr>
        </p:nvSpPr>
        <p:spPr>
          <a:xfrm>
            <a:off x="381000" y="1411553"/>
            <a:ext cx="4114800" cy="6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None/>
              <a:defRPr sz="2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g22b70334ccd_0_171"/>
          <p:cNvSpPr txBox="1">
            <a:spLocks noGrp="1"/>
          </p:cNvSpPr>
          <p:nvPr>
            <p:ph type="body" idx="2"/>
          </p:nvPr>
        </p:nvSpPr>
        <p:spPr>
          <a:xfrm>
            <a:off x="380999" y="2174875"/>
            <a:ext cx="4114800" cy="15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74650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6550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6550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Google Shape;80;g22b70334ccd_0_171"/>
          <p:cNvSpPr txBox="1">
            <a:spLocks noGrp="1"/>
          </p:cNvSpPr>
          <p:nvPr>
            <p:ph type="body" idx="3"/>
          </p:nvPr>
        </p:nvSpPr>
        <p:spPr>
          <a:xfrm>
            <a:off x="4645981" y="1411553"/>
            <a:ext cx="4116900" cy="6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None/>
              <a:defRPr sz="2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g22b70334ccd_0_171"/>
          <p:cNvSpPr txBox="1">
            <a:spLocks noGrp="1"/>
          </p:cNvSpPr>
          <p:nvPr>
            <p:ph type="body" idx="4"/>
          </p:nvPr>
        </p:nvSpPr>
        <p:spPr>
          <a:xfrm>
            <a:off x="4645026" y="2174875"/>
            <a:ext cx="4118100" cy="15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74650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6550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6550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5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59B0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5"/>
          <p:cNvSpPr txBox="1">
            <a:spLocks noGrp="1"/>
          </p:cNvSpPr>
          <p:nvPr>
            <p:ph type="body" idx="1"/>
          </p:nvPr>
        </p:nvSpPr>
        <p:spPr>
          <a:xfrm>
            <a:off x="381000" y="1411552"/>
            <a:ext cx="8382000" cy="2210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43180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  <a:defRPr/>
            </a:lvl1pPr>
            <a:lvl2pPr marL="914400" lvl="1" indent="-40640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  <a:defRPr/>
            </a:lvl2pPr>
            <a:lvl3pPr marL="1371600" lvl="2" indent="-3810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/>
            </a:lvl3pPr>
            <a:lvl4pPr marL="1828800" lvl="3" indent="-3810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/>
            </a:lvl4pPr>
            <a:lvl5pPr marL="2286000" lvl="4" indent="-3810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WALKIN - Prints in GRAYSCALE">
  <p:cSld name="WALKIN - Prints in GRAYSCALE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bg>
      <p:bgPr>
        <a:solidFill>
          <a:schemeClr val="dk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2b70334ccd_0_179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6" name="Google Shape;86;g22b70334ccd_0_179"/>
          <p:cNvSpPr txBox="1">
            <a:spLocks noGrp="1"/>
          </p:cNvSpPr>
          <p:nvPr>
            <p:ph type="body" idx="1"/>
          </p:nvPr>
        </p:nvSpPr>
        <p:spPr>
          <a:xfrm>
            <a:off x="381000" y="1411553"/>
            <a:ext cx="8382000" cy="220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7084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2240"/>
              <a:buFont typeface="Noto Sans Symbols"/>
              <a:buChar char="●"/>
              <a:defRPr sz="3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306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FFFFF"/>
              </a:buClr>
              <a:buSzPts val="1960"/>
              <a:buFont typeface="Noto Sans Symbols"/>
              <a:buChar char="●"/>
              <a:defRPr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528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1680"/>
              <a:buFont typeface="Noto Sans Symbols"/>
              <a:buChar char="●"/>
              <a:defRPr sz="2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528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1680"/>
              <a:buFont typeface="Noto Sans Symbols"/>
              <a:buChar char="●"/>
              <a:defRPr sz="2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5279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1680"/>
              <a:buFont typeface="Noto Sans Symbols"/>
              <a:buChar char="●"/>
              <a:defRPr sz="2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and Content">
  <p:cSld name="3_Title and Content">
    <p:bg>
      <p:bgPr>
        <a:solidFill>
          <a:schemeClr val="dk1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2b70334ccd_0_182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9" name="Google Shape;89;g22b70334ccd_0_182"/>
          <p:cNvSpPr txBox="1">
            <a:spLocks noGrp="1"/>
          </p:cNvSpPr>
          <p:nvPr>
            <p:ph type="body" idx="1"/>
          </p:nvPr>
        </p:nvSpPr>
        <p:spPr>
          <a:xfrm>
            <a:off x="381000" y="1411553"/>
            <a:ext cx="8382000" cy="220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7084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2240"/>
              <a:buFont typeface="Noto Sans Symbols"/>
              <a:buChar char="●"/>
              <a:defRPr sz="3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306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FFFFF"/>
              </a:buClr>
              <a:buSzPts val="1960"/>
              <a:buFont typeface="Noto Sans Symbols"/>
              <a:buChar char="●"/>
              <a:defRPr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528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1680"/>
              <a:buFont typeface="Noto Sans Symbols"/>
              <a:buChar char="●"/>
              <a:defRPr sz="2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528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1680"/>
              <a:buFont typeface="Noto Sans Symbols"/>
              <a:buChar char="●"/>
              <a:defRPr sz="2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5279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1680"/>
              <a:buFont typeface="Noto Sans Symbols"/>
              <a:buChar char="●"/>
              <a:defRPr sz="2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Google Shape;90;g22b70334ccd_0_182"/>
          <p:cNvSpPr txBox="1">
            <a:spLocks noGrp="1"/>
          </p:cNvSpPr>
          <p:nvPr>
            <p:ph type="body" idx="2"/>
          </p:nvPr>
        </p:nvSpPr>
        <p:spPr>
          <a:xfrm>
            <a:off x="0" y="6238875"/>
            <a:ext cx="9144000" cy="6192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emo, Video etc. &quot;special&quot; slides">
  <p:cSld name="2_Demo, Video etc. &quot;special&quot; slide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2b70334ccd_0_186"/>
          <p:cNvSpPr txBox="1">
            <a:spLocks noGrp="1"/>
          </p:cNvSpPr>
          <p:nvPr>
            <p:ph type="ctrTitle"/>
          </p:nvPr>
        </p:nvSpPr>
        <p:spPr>
          <a:xfrm>
            <a:off x="1369219" y="649805"/>
            <a:ext cx="7043100" cy="15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59B0"/>
              </a:buClr>
              <a:buSzPts val="5400"/>
              <a:buFont typeface="Calibri"/>
              <a:buNone/>
              <a:defRPr sz="5400" b="0" i="0" u="none" strike="noStrike" cap="none">
                <a:solidFill>
                  <a:srgbClr val="2E59B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3" name="Google Shape;93;g22b70334ccd_0_186"/>
          <p:cNvSpPr txBox="1">
            <a:spLocks noGrp="1"/>
          </p:cNvSpPr>
          <p:nvPr>
            <p:ph type="subTitle" idx="1"/>
          </p:nvPr>
        </p:nvSpPr>
        <p:spPr>
          <a:xfrm>
            <a:off x="1368955" y="4344988"/>
            <a:ext cx="70431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Calibri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Google Shape;94;g22b70334ccd_0_186"/>
          <p:cNvSpPr txBox="1">
            <a:spLocks noGrp="1"/>
          </p:cNvSpPr>
          <p:nvPr>
            <p:ph type="body" idx="2"/>
          </p:nvPr>
        </p:nvSpPr>
        <p:spPr>
          <a:xfrm>
            <a:off x="722049" y="2355850"/>
            <a:ext cx="7690200" cy="13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66FF"/>
              </a:buClr>
              <a:buSzPts val="10000"/>
              <a:buFont typeface="Arial"/>
              <a:buNone/>
              <a:defRPr sz="10000" b="1" i="1" u="none" strike="noStrike" cap="none">
                <a:solidFill>
                  <a:srgbClr val="0066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6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59B0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6"/>
          <p:cNvSpPr txBox="1">
            <a:spLocks noGrp="1"/>
          </p:cNvSpPr>
          <p:nvPr>
            <p:ph type="body" idx="1"/>
          </p:nvPr>
        </p:nvSpPr>
        <p:spPr>
          <a:xfrm>
            <a:off x="381000" y="1412875"/>
            <a:ext cx="8382000" cy="2210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43180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  <a:defRPr/>
            </a:lvl1pPr>
            <a:lvl2pPr marL="914400" lvl="1" indent="-40640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  <a:defRPr/>
            </a:lvl2pPr>
            <a:lvl3pPr marL="1371600" lvl="2" indent="-3810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/>
            </a:lvl3pPr>
            <a:lvl4pPr marL="1828800" lvl="3" indent="-3810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/>
            </a:lvl4pPr>
            <a:lvl5pPr marL="2286000" lvl="4" indent="-3810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emo, Video etc. &quot;special&quot; slides">
  <p:cSld name="1_Demo, Video etc. &quot;special&quot; slide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7"/>
          <p:cNvSpPr txBox="1"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59B0"/>
              </a:buClr>
              <a:buSzPts val="5400"/>
              <a:buFont typeface="Calibri"/>
              <a:buNone/>
              <a:defRPr sz="5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7"/>
          <p:cNvSpPr txBox="1"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>
                <a:solidFill>
                  <a:schemeClr val="dk1"/>
                </a:solidFill>
              </a:defRPr>
            </a:lvl1pPr>
            <a:lvl2pPr lvl="1" algn="ctr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Calibri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7"/>
          <p:cNvSpPr txBox="1">
            <a:spLocks noGrp="1"/>
          </p:cNvSpPr>
          <p:nvPr>
            <p:ph type="body" idx="2"/>
          </p:nvPr>
        </p:nvSpPr>
        <p:spPr>
          <a:xfrm>
            <a:off x="722049" y="2355850"/>
            <a:ext cx="7690114" cy="13849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66FF"/>
              </a:buClr>
              <a:buSzPts val="10000"/>
              <a:buFont typeface="Arial"/>
              <a:buNone/>
              <a:defRPr sz="10000" b="1" i="1" u="none" strike="noStrike" cap="none">
                <a:solidFill>
                  <a:srgbClr val="0066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8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59B0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8"/>
          <p:cNvSpPr txBox="1">
            <a:spLocks noGrp="1"/>
          </p:cNvSpPr>
          <p:nvPr>
            <p:ph type="body" idx="1"/>
          </p:nvPr>
        </p:nvSpPr>
        <p:spPr>
          <a:xfrm>
            <a:off x="381000" y="1411553"/>
            <a:ext cx="4114800" cy="2129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40640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  <a:defRPr sz="2800"/>
            </a:lvl1pPr>
            <a:lvl2pPr marL="914400" lvl="1" indent="-3810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 sz="2400"/>
            </a:lvl2pPr>
            <a:lvl3pPr marL="1371600" lvl="2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/>
            </a:lvl3pPr>
            <a:lvl4pPr marL="1828800" lvl="3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sz="1800"/>
            </a:lvl4pPr>
            <a:lvl5pPr marL="2286000" lvl="4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0" name="Google Shape;30;p28"/>
          <p:cNvSpPr txBox="1">
            <a:spLocks noGrp="1"/>
          </p:cNvSpPr>
          <p:nvPr>
            <p:ph type="body" idx="2"/>
          </p:nvPr>
        </p:nvSpPr>
        <p:spPr>
          <a:xfrm>
            <a:off x="4648200" y="1411553"/>
            <a:ext cx="4114800" cy="2129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40640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  <a:defRPr sz="2800"/>
            </a:lvl1pPr>
            <a:lvl2pPr marL="914400" lvl="1" indent="-3810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 sz="2400"/>
            </a:lvl2pPr>
            <a:lvl3pPr marL="1371600" lvl="2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/>
            </a:lvl3pPr>
            <a:lvl4pPr marL="1828800" lvl="3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sz="1800"/>
            </a:lvl4pPr>
            <a:lvl5pPr marL="2286000" lvl="4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9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59B0"/>
              </a:buClr>
              <a:buSzPts val="48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9"/>
          <p:cNvSpPr txBox="1"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None/>
              <a:defRPr sz="25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4" name="Google Shape;34;p29"/>
          <p:cNvSpPr txBox="1">
            <a:spLocks noGrp="1"/>
          </p:cNvSpPr>
          <p:nvPr>
            <p:ph type="body" idx="2"/>
          </p:nvPr>
        </p:nvSpPr>
        <p:spPr>
          <a:xfrm>
            <a:off x="380999" y="2174875"/>
            <a:ext cx="4114800" cy="1537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374650" algn="l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Char char="•"/>
              <a:defRPr sz="2300"/>
            </a:lvl1pPr>
            <a:lvl2pPr marL="914400" lvl="1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sz="1800"/>
            </a:lvl3pPr>
            <a:lvl4pPr marL="1828800" lvl="3" indent="-33655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Char char="•"/>
              <a:defRPr sz="1700"/>
            </a:lvl4pPr>
            <a:lvl5pPr marL="2286000" lvl="4" indent="-33655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Char char="•"/>
              <a:defRPr sz="17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35" name="Google Shape;35;p29"/>
          <p:cNvSpPr txBox="1">
            <a:spLocks noGrp="1"/>
          </p:cNvSpPr>
          <p:nvPr>
            <p:ph type="body" idx="3"/>
          </p:nvPr>
        </p:nvSpPr>
        <p:spPr>
          <a:xfrm>
            <a:off x="4645981" y="1411553"/>
            <a:ext cx="4117019" cy="69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None/>
              <a:defRPr sz="25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6" name="Google Shape;36;p29"/>
          <p:cNvSpPr txBox="1">
            <a:spLocks noGrp="1"/>
          </p:cNvSpPr>
          <p:nvPr>
            <p:ph type="body" idx="4"/>
          </p:nvPr>
        </p:nvSpPr>
        <p:spPr>
          <a:xfrm>
            <a:off x="4645026" y="2174875"/>
            <a:ext cx="4117974" cy="1537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374650" algn="l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Char char="•"/>
              <a:defRPr sz="2300"/>
            </a:lvl1pPr>
            <a:lvl2pPr marL="914400" lvl="1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sz="1800"/>
            </a:lvl3pPr>
            <a:lvl4pPr marL="1828800" lvl="3" indent="-33655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Char char="•"/>
              <a:defRPr sz="1700"/>
            </a:lvl4pPr>
            <a:lvl5pPr marL="2286000" lvl="4" indent="-33655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Char char="•"/>
              <a:defRPr sz="17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0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59B0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WALKIN - Prints in GRAYSCALE">
  <p:cSld name="WALKIN - Prints in GRAYSCALE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3" descr="7-00029_BAK_v03TOP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-15875" y="6007100"/>
            <a:ext cx="9159875" cy="8493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3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59B0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2E59B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3"/>
          <p:cNvSpPr txBox="1"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3" name="Google Shape;13;p23" descr="top2.jpg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0" y="5749636"/>
            <a:ext cx="9144000" cy="110836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>
            <a:alphaModFix/>
          </a:blip>
          <a:stretch>
            <a:fillRect/>
          </a:stretch>
        </a:blip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Google Shape;53;g22b70334ccd_0_147" descr="7-00029_BAK_v03TOP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-15875" y="6007100"/>
            <a:ext cx="9159875" cy="849313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g22b70334ccd_0_147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59B0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2E59B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g22b70334ccd_0_147"/>
          <p:cNvSpPr txBox="1">
            <a:spLocks noGrp="1"/>
          </p:cNvSpPr>
          <p:nvPr>
            <p:ph type="body" idx="1"/>
          </p:nvPr>
        </p:nvSpPr>
        <p:spPr>
          <a:xfrm>
            <a:off x="381000" y="1412875"/>
            <a:ext cx="8382000" cy="21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56" name="Google Shape;56;g22b70334ccd_0_147" descr="top2.jpg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0" y="5749636"/>
            <a:ext cx="9144001" cy="110836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rive.google.com/file/d/1snxsxLlVXfLjSvRWyRYboY7s1ZOhmQ3l/view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"/>
          <p:cNvSpPr txBox="1"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59B0"/>
              </a:buClr>
              <a:buSzPts val="5400"/>
              <a:buFont typeface="Calibri"/>
              <a:buNone/>
            </a:pPr>
            <a:r>
              <a:rPr lang="en-US"/>
              <a:t>Regular Season Meeting</a:t>
            </a:r>
            <a:endParaRPr/>
          </a:p>
        </p:txBody>
      </p:sp>
      <p:sp>
        <p:nvSpPr>
          <p:cNvPr id="100" name="Google Shape;100;p1"/>
          <p:cNvSpPr txBox="1"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Week of 4/10-4/16</a:t>
            </a:r>
            <a:endParaRPr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2b70334ccd_0_117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-US" sz="3600"/>
              <a:t>3) The Rivalry game</a:t>
            </a:r>
            <a:endParaRPr sz="3600"/>
          </a:p>
        </p:txBody>
      </p:sp>
      <p:sp>
        <p:nvSpPr>
          <p:cNvPr id="164" name="Google Shape;164;g22b70334ccd_0_117"/>
          <p:cNvSpPr txBox="1">
            <a:spLocks noGrp="1"/>
          </p:cNvSpPr>
          <p:nvPr>
            <p:ph type="body" idx="1"/>
          </p:nvPr>
        </p:nvSpPr>
        <p:spPr>
          <a:xfrm>
            <a:off x="381000" y="1412875"/>
            <a:ext cx="8382000" cy="412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572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3600"/>
              <a:buChar char="❏"/>
            </a:pPr>
            <a:r>
              <a:rPr lang="en-US" sz="3600"/>
              <a:t>How did this game go last year?</a:t>
            </a:r>
            <a:endParaRPr sz="3600"/>
          </a:p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Char char="❏"/>
            </a:pPr>
            <a:r>
              <a:rPr lang="en-US" sz="3600"/>
              <a:t>How are the teams doing this year?</a:t>
            </a:r>
            <a:endParaRPr sz="3600"/>
          </a:p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Char char="❏"/>
            </a:pPr>
            <a:r>
              <a:rPr lang="en-US" sz="3600"/>
              <a:t>Who are the coaches?</a:t>
            </a:r>
            <a:endParaRPr sz="3600"/>
          </a:p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Char char="❏"/>
            </a:pPr>
            <a:r>
              <a:rPr lang="en-US" sz="3600"/>
              <a:t>Do the schools have a grudge</a:t>
            </a:r>
            <a:endParaRPr sz="3600"/>
          </a:p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Char char="❏"/>
            </a:pPr>
            <a:r>
              <a:rPr lang="en-US" sz="3600"/>
              <a:t>Are the schools Prep vs Private?</a:t>
            </a:r>
            <a:endParaRPr sz="3600"/>
          </a:p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Char char="❏"/>
            </a:pPr>
            <a:r>
              <a:rPr lang="en-US" sz="3600"/>
              <a:t>Are the schools from neighboring towns?</a:t>
            </a:r>
            <a:endParaRPr sz="3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2b70334ccd_0_123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-US" sz="3600"/>
              <a:t>4) The Call for “Consistency”</a:t>
            </a:r>
            <a:endParaRPr sz="3600"/>
          </a:p>
        </p:txBody>
      </p:sp>
      <p:sp>
        <p:nvSpPr>
          <p:cNvPr id="171" name="Google Shape;171;g22b70334ccd_0_123"/>
          <p:cNvSpPr txBox="1">
            <a:spLocks noGrp="1"/>
          </p:cNvSpPr>
          <p:nvPr>
            <p:ph type="body" idx="1"/>
          </p:nvPr>
        </p:nvSpPr>
        <p:spPr>
          <a:xfrm>
            <a:off x="381000" y="1412875"/>
            <a:ext cx="8382000" cy="406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572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3600"/>
              <a:buChar char="❏"/>
            </a:pPr>
            <a:r>
              <a:rPr lang="en-US" sz="3600"/>
              <a:t>The one favorite call of every coach is “Consistency!”</a:t>
            </a:r>
            <a:endParaRPr sz="3600"/>
          </a:p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Char char="❏"/>
            </a:pPr>
            <a:r>
              <a:rPr lang="en-US" sz="3600"/>
              <a:t>If we call it at one end, we need to call it at the other end.</a:t>
            </a:r>
            <a:endParaRPr sz="3600"/>
          </a:p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Char char="❏"/>
            </a:pPr>
            <a:r>
              <a:rPr lang="en-US" sz="3600"/>
              <a:t>The players need to know that what we call early in the game should set the tone for the entire game.</a:t>
            </a:r>
            <a:endParaRPr sz="3600"/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22b70334ccd_0_129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-US" sz="3600"/>
              <a:t>5) The “Playoff Game” Call</a:t>
            </a:r>
            <a:endParaRPr sz="3600"/>
          </a:p>
        </p:txBody>
      </p:sp>
      <p:sp>
        <p:nvSpPr>
          <p:cNvPr id="178" name="Google Shape;178;g22b70334ccd_0_129"/>
          <p:cNvSpPr txBox="1">
            <a:spLocks noGrp="1"/>
          </p:cNvSpPr>
          <p:nvPr>
            <p:ph type="body" idx="1"/>
          </p:nvPr>
        </p:nvSpPr>
        <p:spPr>
          <a:xfrm>
            <a:off x="381000" y="1412875"/>
            <a:ext cx="8382000" cy="39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318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3200"/>
              <a:buChar char="❏"/>
            </a:pPr>
            <a:r>
              <a:rPr lang="en-US"/>
              <a:t>The teams usually are pretty good to make it to the playoffs.</a:t>
            </a:r>
            <a:endParaRPr/>
          </a:p>
          <a:p>
            <a:pPr marL="457200" lvl="0" indent="-431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Char char="❏"/>
            </a:pPr>
            <a:r>
              <a:rPr lang="en-US"/>
              <a:t>The officials should be able to let them play.</a:t>
            </a:r>
            <a:endParaRPr/>
          </a:p>
          <a:p>
            <a:pPr marL="457200" lvl="0" indent="-431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Char char="❏"/>
            </a:pPr>
            <a:r>
              <a:rPr lang="en-US"/>
              <a:t>The quick penalty in the beginning of the year is probably not called now.</a:t>
            </a:r>
            <a:endParaRPr/>
          </a:p>
          <a:p>
            <a:pPr marL="457200" lvl="0" indent="-431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Char char="❏"/>
            </a:pPr>
            <a:r>
              <a:rPr lang="en-US"/>
              <a:t>The players can demonstrate that they understand what is at stake.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22b70334ccd_0_135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-US" sz="3600"/>
              <a:t>6) The Level of Play (Safety)</a:t>
            </a:r>
            <a:endParaRPr sz="3600"/>
          </a:p>
        </p:txBody>
      </p:sp>
      <p:sp>
        <p:nvSpPr>
          <p:cNvPr id="185" name="Google Shape;185;g22b70334ccd_0_135"/>
          <p:cNvSpPr txBox="1">
            <a:spLocks noGrp="1"/>
          </p:cNvSpPr>
          <p:nvPr>
            <p:ph type="body" idx="1"/>
          </p:nvPr>
        </p:nvSpPr>
        <p:spPr>
          <a:xfrm>
            <a:off x="381000" y="1154000"/>
            <a:ext cx="8382000" cy="43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318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3200"/>
              <a:buChar char="❏"/>
            </a:pPr>
            <a:r>
              <a:rPr lang="en-US"/>
              <a:t>Safety should always be the top priority for every game your officiate.</a:t>
            </a:r>
            <a:endParaRPr/>
          </a:p>
          <a:p>
            <a:pPr marL="457200" lvl="0" indent="-431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Char char="❏"/>
            </a:pPr>
            <a:r>
              <a:rPr lang="en-US"/>
              <a:t>Know the rules for the level that you are working.</a:t>
            </a:r>
            <a:endParaRPr/>
          </a:p>
          <a:p>
            <a:pPr marL="457200" lvl="0" indent="-431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Char char="❏"/>
            </a:pPr>
            <a:r>
              <a:rPr lang="en-US"/>
              <a:t>Use the tools that have been provided to you.</a:t>
            </a:r>
            <a:endParaRPr/>
          </a:p>
          <a:p>
            <a:pPr marL="457200" lvl="0" indent="-431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Char char="❏"/>
            </a:pPr>
            <a:r>
              <a:rPr lang="en-US"/>
              <a:t>Maintain a calm composure.</a:t>
            </a:r>
            <a:endParaRPr/>
          </a:p>
          <a:p>
            <a:pPr marL="457200" lvl="0" indent="-431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Char char="❏"/>
            </a:pPr>
            <a:r>
              <a:rPr lang="en-US"/>
              <a:t>Enlist the coaches to help if necessary.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22b70334ccd_0_141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-US" sz="3600"/>
              <a:t>How do we make the “Call”</a:t>
            </a:r>
            <a:endParaRPr sz="3600"/>
          </a:p>
        </p:txBody>
      </p:sp>
      <p:sp>
        <p:nvSpPr>
          <p:cNvPr id="192" name="Google Shape;192;g22b70334ccd_0_141"/>
          <p:cNvSpPr txBox="1">
            <a:spLocks noGrp="1"/>
          </p:cNvSpPr>
          <p:nvPr>
            <p:ph type="body" idx="1"/>
          </p:nvPr>
        </p:nvSpPr>
        <p:spPr>
          <a:xfrm>
            <a:off x="381000" y="1252900"/>
            <a:ext cx="8382000" cy="43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27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2900"/>
              <a:buChar char="❏"/>
            </a:pPr>
            <a:r>
              <a:rPr lang="en-US" sz="2900"/>
              <a:t>Cover it in the pre-game.</a:t>
            </a:r>
            <a:endParaRPr sz="2900"/>
          </a:p>
          <a:p>
            <a:pPr marL="457200" lvl="0" indent="-412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900"/>
              <a:buChar char="❏"/>
            </a:pPr>
            <a:r>
              <a:rPr lang="en-US" sz="2900"/>
              <a:t>Reinforce fair play during the game.</a:t>
            </a:r>
            <a:endParaRPr sz="2900"/>
          </a:p>
          <a:p>
            <a:pPr marL="457200" lvl="0" indent="-412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900"/>
              <a:buChar char="❏"/>
            </a:pPr>
            <a:r>
              <a:rPr lang="en-US" sz="2900"/>
              <a:t>Meet with your partner between quarters, and during time- outs.</a:t>
            </a:r>
            <a:endParaRPr sz="2900"/>
          </a:p>
          <a:p>
            <a:pPr marL="457200" lvl="0" indent="-412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900"/>
              <a:buChar char="❏"/>
            </a:pPr>
            <a:r>
              <a:rPr lang="en-US" sz="2900"/>
              <a:t>Talk with the coaches.</a:t>
            </a:r>
            <a:endParaRPr sz="2900"/>
          </a:p>
          <a:p>
            <a:pPr marL="457200" lvl="0" indent="-412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900"/>
              <a:buChar char="❏"/>
            </a:pPr>
            <a:r>
              <a:rPr lang="en-US" sz="2900"/>
              <a:t>Hustle on the field.</a:t>
            </a:r>
            <a:endParaRPr sz="2900"/>
          </a:p>
          <a:p>
            <a:pPr marL="457200" lvl="0" indent="-412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900"/>
              <a:buChar char="❏"/>
            </a:pPr>
            <a:r>
              <a:rPr lang="en-US" sz="2900"/>
              <a:t>Be in the proper position to “Make the Call”.</a:t>
            </a:r>
            <a:endParaRPr sz="2900"/>
          </a:p>
          <a:p>
            <a:pPr marL="457200" lvl="0" indent="-412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900"/>
              <a:buChar char="❏"/>
            </a:pPr>
            <a:r>
              <a:rPr lang="en-US" sz="2900"/>
              <a:t>Study the rule book.</a:t>
            </a:r>
            <a:endParaRPr sz="2900"/>
          </a:p>
          <a:p>
            <a:pPr marL="457200" lvl="0" indent="-412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900"/>
              <a:buChar char="❏"/>
            </a:pPr>
            <a:r>
              <a:rPr lang="en-US" sz="2900"/>
              <a:t>Communicate with your partner.</a:t>
            </a:r>
            <a:endParaRPr sz="2900"/>
          </a:p>
          <a:p>
            <a:pPr marL="457200" lvl="0" indent="-412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900"/>
              <a:buChar char="❏"/>
            </a:pPr>
            <a:r>
              <a:rPr lang="en-US" sz="2900"/>
              <a:t>Have Fun!!</a:t>
            </a:r>
            <a:endParaRPr sz="29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212fe8e4f99_0_12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51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Trail in Transition - Best Practices </a:t>
            </a:r>
            <a:endParaRPr/>
          </a:p>
        </p:txBody>
      </p:sp>
      <p:sp>
        <p:nvSpPr>
          <p:cNvPr id="199" name="Google Shape;199;g212fe8e4f99_0_12"/>
          <p:cNvSpPr txBox="1">
            <a:spLocks noGrp="1"/>
          </p:cNvSpPr>
          <p:nvPr>
            <p:ph type="body" idx="1"/>
          </p:nvPr>
        </p:nvSpPr>
        <p:spPr>
          <a:xfrm>
            <a:off x="381000" y="1412875"/>
            <a:ext cx="8382000" cy="45972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31800" algn="l" rtl="0">
              <a:spcBef>
                <a:spcPts val="640"/>
              </a:spcBef>
              <a:spcAft>
                <a:spcPts val="0"/>
              </a:spcAft>
              <a:buSzPts val="3200"/>
              <a:buChar char="❏"/>
            </a:pPr>
            <a:r>
              <a:rPr lang="en-US"/>
              <a:t>Give Reset signal, start timer &amp; start goalie count.</a:t>
            </a:r>
            <a:endParaRPr/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SzPts val="3200"/>
              <a:buChar char="❏"/>
            </a:pPr>
            <a:r>
              <a:rPr lang="en-US"/>
              <a:t>Stay even with the ball or just behind.</a:t>
            </a:r>
            <a:endParaRPr/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SzPts val="3200"/>
              <a:buChar char="❏"/>
            </a:pPr>
            <a:r>
              <a:rPr lang="en-US"/>
              <a:t>Don’t have to sprint but you should jog up the field. Coaches look for hustle.</a:t>
            </a:r>
            <a:endParaRPr/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SzPts val="3200"/>
              <a:buChar char="❏"/>
            </a:pPr>
            <a:r>
              <a:rPr lang="en-US"/>
              <a:t>Watch the big picture. </a:t>
            </a:r>
            <a:endParaRPr/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SzPts val="3200"/>
              <a:buChar char="❏"/>
            </a:pPr>
            <a:r>
              <a:rPr lang="en-US"/>
              <a:t>Identify “middies” and count offsides.</a:t>
            </a:r>
            <a:endParaRPr/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SzPts val="3200"/>
              <a:buChar char="❏"/>
            </a:pPr>
            <a:r>
              <a:rPr lang="en-US"/>
              <a:t>Slow restarts near the box.</a:t>
            </a:r>
            <a:endParaRPr/>
          </a:p>
          <a:p>
            <a:pPr marL="45720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22b70334ccd_0_190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51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Trail in Transition</a:t>
            </a:r>
            <a:endParaRPr/>
          </a:p>
        </p:txBody>
      </p:sp>
      <p:sp>
        <p:nvSpPr>
          <p:cNvPr id="206" name="Google Shape;206;g22b70334ccd_0_190"/>
          <p:cNvSpPr txBox="1">
            <a:spLocks noGrp="1"/>
          </p:cNvSpPr>
          <p:nvPr>
            <p:ph type="body" idx="1"/>
          </p:nvPr>
        </p:nvSpPr>
        <p:spPr>
          <a:xfrm>
            <a:off x="381000" y="1412875"/>
            <a:ext cx="8382000" cy="46794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31800" algn="l" rtl="0">
              <a:spcBef>
                <a:spcPts val="640"/>
              </a:spcBef>
              <a:spcAft>
                <a:spcPts val="0"/>
              </a:spcAft>
              <a:buSzPts val="3200"/>
              <a:buChar char="❏"/>
            </a:pPr>
            <a:r>
              <a:rPr lang="en-US"/>
              <a:t>Don’t go looking for coaches but be available if needed.</a:t>
            </a:r>
            <a:endParaRPr/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SzPts val="3200"/>
              <a:buChar char="❏"/>
            </a:pPr>
            <a:r>
              <a:rPr lang="en-US"/>
              <a:t>Count again as you get into your trail position.</a:t>
            </a:r>
            <a:endParaRPr/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SzPts val="3200"/>
              <a:buChar char="❏"/>
            </a:pPr>
            <a:r>
              <a:rPr lang="en-US"/>
              <a:t>Keep moving until you get into position, final position should be about 5-7 yards above the box near the wing line.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Develop a routine or checklist as you come up the field. 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22c01b7af68_0_9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51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Offsides &amp; Over and Back Tips</a:t>
            </a:r>
            <a:endParaRPr/>
          </a:p>
        </p:txBody>
      </p:sp>
      <p:sp>
        <p:nvSpPr>
          <p:cNvPr id="213" name="Google Shape;213;g22c01b7af68_0_9"/>
          <p:cNvSpPr txBox="1">
            <a:spLocks noGrp="1"/>
          </p:cNvSpPr>
          <p:nvPr>
            <p:ph type="body" idx="1"/>
          </p:nvPr>
        </p:nvSpPr>
        <p:spPr>
          <a:xfrm>
            <a:off x="381000" y="1411553"/>
            <a:ext cx="4114800" cy="47982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r>
              <a:rPr lang="en-US" u="sng"/>
              <a:t>Offsides</a:t>
            </a:r>
            <a:endParaRPr u="sng"/>
          </a:p>
          <a:p>
            <a:pPr marL="457200" lvl="0" indent="-406400" algn="l" rtl="0">
              <a:spcBef>
                <a:spcPts val="560"/>
              </a:spcBef>
              <a:spcAft>
                <a:spcPts val="0"/>
              </a:spcAft>
              <a:buSzPts val="2800"/>
              <a:buChar char="❏"/>
            </a:pPr>
            <a:r>
              <a:rPr lang="en-US"/>
              <a:t>Always Count Forward.</a:t>
            </a: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❏"/>
            </a:pPr>
            <a:r>
              <a:rPr lang="en-US"/>
              <a:t>Try to identify pairs.</a:t>
            </a: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❏"/>
            </a:pPr>
            <a:r>
              <a:rPr lang="en-US"/>
              <a:t>Count Again when you come into settled play.</a:t>
            </a: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❏"/>
            </a:pPr>
            <a:r>
              <a:rPr lang="en-US"/>
              <a:t>If something looks off - point at the guy you think might be offsides and recount to confirm.</a:t>
            </a: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❏"/>
            </a:pPr>
            <a:r>
              <a:rPr lang="en-US"/>
              <a:t>Officiate play first, offsides is secondary.</a:t>
            </a:r>
            <a:endParaRPr/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g22c01b7af68_0_9"/>
          <p:cNvSpPr txBox="1">
            <a:spLocks noGrp="1"/>
          </p:cNvSpPr>
          <p:nvPr>
            <p:ph type="body" idx="2"/>
          </p:nvPr>
        </p:nvSpPr>
        <p:spPr>
          <a:xfrm>
            <a:off x="4648200" y="1411553"/>
            <a:ext cx="4114800" cy="44103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r>
              <a:rPr lang="en-US" u="sng"/>
              <a:t>Over &amp; Back</a:t>
            </a:r>
            <a:endParaRPr u="sng"/>
          </a:p>
          <a:p>
            <a:pPr marL="457200" lvl="0" indent="-406400" algn="l" rtl="0">
              <a:spcBef>
                <a:spcPts val="560"/>
              </a:spcBef>
              <a:spcAft>
                <a:spcPts val="0"/>
              </a:spcAft>
              <a:buSzPts val="2800"/>
              <a:buChar char="❏"/>
            </a:pPr>
            <a:r>
              <a:rPr lang="en-US"/>
              <a:t>Get to the midline.</a:t>
            </a: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❏"/>
            </a:pPr>
            <a:r>
              <a:rPr lang="en-US"/>
              <a:t>Look to your partner for help.</a:t>
            </a: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❏"/>
            </a:pPr>
            <a:r>
              <a:rPr lang="en-US"/>
              <a:t>Make clear deflection.</a:t>
            </a: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❏"/>
            </a:pPr>
            <a:r>
              <a:rPr lang="en-US"/>
              <a:t>Watch for push/offsides.</a:t>
            </a: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❏"/>
            </a:pPr>
            <a:r>
              <a:rPr lang="en-US"/>
              <a:t>Quick whistle on over and back.</a:t>
            </a: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❏"/>
            </a:pPr>
            <a:r>
              <a:rPr lang="en-US"/>
              <a:t>Bring the ball back on restart.</a:t>
            </a:r>
            <a:endParaRPr/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212fe8e4f99_0_24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51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Up Next</a:t>
            </a:r>
            <a:endParaRPr/>
          </a:p>
        </p:txBody>
      </p:sp>
      <p:sp>
        <p:nvSpPr>
          <p:cNvPr id="221" name="Google Shape;221;g212fe8e4f99_0_24"/>
          <p:cNvSpPr txBox="1">
            <a:spLocks noGrp="1"/>
          </p:cNvSpPr>
          <p:nvPr>
            <p:ph type="body" idx="1"/>
          </p:nvPr>
        </p:nvSpPr>
        <p:spPr>
          <a:xfrm>
            <a:off x="381000" y="1412875"/>
            <a:ext cx="8382000" cy="14940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Online Meeting Monday, 4/24 at 7:00PM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Next in person meetings week of 5/8-5/11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12fe8e4f99_0_0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51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Questions &amp; Unusual Situations</a:t>
            </a:r>
            <a:endParaRPr/>
          </a:p>
        </p:txBody>
      </p:sp>
      <p:sp>
        <p:nvSpPr>
          <p:cNvPr id="107" name="Google Shape;107;g212fe8e4f99_0_0"/>
          <p:cNvSpPr txBox="1">
            <a:spLocks noGrp="1"/>
          </p:cNvSpPr>
          <p:nvPr>
            <p:ph type="body" idx="1"/>
          </p:nvPr>
        </p:nvSpPr>
        <p:spPr>
          <a:xfrm>
            <a:off x="381000" y="1412875"/>
            <a:ext cx="8382000" cy="39570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Rules Clarifications?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Unusual Season  Trends?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Early Season Trends?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i="1"/>
              <a:t>We are in the second full week of the season, make sure we are enforcing eye black, mouthpieces and helmets so we don’t have to do it all season.</a:t>
            </a:r>
            <a:endParaRPr i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2b70334ccd_0_98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-US" sz="4000"/>
              <a:t>6 Reasons that “Calls” have to be made</a:t>
            </a:r>
            <a:endParaRPr sz="4000"/>
          </a:p>
        </p:txBody>
      </p:sp>
      <p:sp>
        <p:nvSpPr>
          <p:cNvPr id="114" name="Google Shape;114;g22b70334ccd_0_98"/>
          <p:cNvSpPr txBox="1">
            <a:spLocks noGrp="1"/>
          </p:cNvSpPr>
          <p:nvPr>
            <p:ph type="body" idx="1"/>
          </p:nvPr>
        </p:nvSpPr>
        <p:spPr>
          <a:xfrm>
            <a:off x="381000" y="1412875"/>
            <a:ext cx="8382000" cy="40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572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3600"/>
              <a:buAutoNum type="arabicParenR"/>
            </a:pPr>
            <a:r>
              <a:rPr lang="en-US" sz="3600"/>
              <a:t>The Obvious “Big Hit”</a:t>
            </a:r>
            <a:endParaRPr sz="3600"/>
          </a:p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AutoNum type="arabicParenR"/>
            </a:pPr>
            <a:r>
              <a:rPr lang="en-US" sz="3600"/>
              <a:t>The “Lopsided Game”</a:t>
            </a:r>
            <a:endParaRPr sz="3600"/>
          </a:p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AutoNum type="arabicParenR"/>
            </a:pPr>
            <a:r>
              <a:rPr lang="en-US" sz="3600"/>
              <a:t>The “Rivalry Game”</a:t>
            </a:r>
            <a:endParaRPr sz="3600"/>
          </a:p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AutoNum type="arabicParenR"/>
            </a:pPr>
            <a:r>
              <a:rPr lang="en-US" sz="3600"/>
              <a:t>The Call for “Consistency”</a:t>
            </a:r>
            <a:endParaRPr sz="3600"/>
          </a:p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AutoNum type="arabicParenR"/>
            </a:pPr>
            <a:r>
              <a:rPr lang="en-US" sz="3600"/>
              <a:t>The “Playoff Game” call</a:t>
            </a:r>
            <a:endParaRPr sz="3600"/>
          </a:p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AutoNum type="arabicParenR"/>
            </a:pPr>
            <a:r>
              <a:rPr lang="en-US" sz="3600"/>
              <a:t>The Level of Play (safety)</a:t>
            </a:r>
            <a:endParaRPr sz="3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146e147cec_0_0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Early Season Trends - Fighting</a:t>
            </a:r>
            <a:endParaRPr/>
          </a:p>
        </p:txBody>
      </p:sp>
      <p:sp>
        <p:nvSpPr>
          <p:cNvPr id="121" name="Google Shape;121;g2146e147cec_0_0"/>
          <p:cNvSpPr txBox="1">
            <a:spLocks noGrp="1"/>
          </p:cNvSpPr>
          <p:nvPr>
            <p:ph type="body" idx="1"/>
          </p:nvPr>
        </p:nvSpPr>
        <p:spPr>
          <a:xfrm>
            <a:off x="381000" y="1412875"/>
            <a:ext cx="8382000" cy="221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700"/>
              <a:t>There have been a number of fights and ejections to start the season including a bench clearing brawl.</a:t>
            </a:r>
            <a:endParaRPr sz="27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13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700"/>
              <a:t>On official - Observe, blow your whistle and be vocal.</a:t>
            </a:r>
            <a:endParaRPr sz="27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700"/>
              <a:t>Off official - Freeze benches then assist.</a:t>
            </a:r>
            <a:endParaRPr sz="27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12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700"/>
              <a:t>If you have an ejection: Fill out MIAA paperwork on site and call your assignor from the parking lot.  Non-MIAA game call your assignor!</a:t>
            </a:r>
            <a:endParaRPr sz="27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11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700"/>
              <a:t>Use your tools that you have in preventative officiating.</a:t>
            </a:r>
            <a:endParaRPr sz="27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146e147cec_0_6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is You Call?</a:t>
            </a:r>
            <a:endParaRPr/>
          </a:p>
        </p:txBody>
      </p:sp>
      <p:sp>
        <p:nvSpPr>
          <p:cNvPr id="128" name="Google Shape;128;g2146e147cec_0_6"/>
          <p:cNvSpPr txBox="1">
            <a:spLocks noGrp="1"/>
          </p:cNvSpPr>
          <p:nvPr>
            <p:ph type="body" idx="1"/>
          </p:nvPr>
        </p:nvSpPr>
        <p:spPr>
          <a:xfrm>
            <a:off x="381000" y="1412875"/>
            <a:ext cx="8382000" cy="221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29" name="Google Shape;129;g2146e147cec_0_6" title="goalie hit.mov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43000" y="1089250"/>
            <a:ext cx="9229999" cy="46723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146e147cec_0_14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Discussion</a:t>
            </a:r>
            <a:endParaRPr/>
          </a:p>
        </p:txBody>
      </p:sp>
      <p:sp>
        <p:nvSpPr>
          <p:cNvPr id="136" name="Google Shape;136;g2146e147cec_0_14"/>
          <p:cNvSpPr txBox="1">
            <a:spLocks noGrp="1"/>
          </p:cNvSpPr>
          <p:nvPr>
            <p:ph type="body" idx="1"/>
          </p:nvPr>
        </p:nvSpPr>
        <p:spPr>
          <a:xfrm>
            <a:off x="381000" y="1412875"/>
            <a:ext cx="8382000" cy="221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NFHS Rules - Hits to the head and defenseless players is a minimum 2 minutes non-releasable to 3 minutes non-releasable and ejection. 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If that is a 2 minute foul for hit to the head, what does it take to get a 3 minute foul?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4016665c39c03024_0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Calls You Have to Make</a:t>
            </a:r>
            <a:endParaRPr/>
          </a:p>
        </p:txBody>
      </p:sp>
      <p:sp>
        <p:nvSpPr>
          <p:cNvPr id="143" name="Google Shape;143;g4016665c39c03024_0"/>
          <p:cNvSpPr txBox="1">
            <a:spLocks noGrp="1"/>
          </p:cNvSpPr>
          <p:nvPr>
            <p:ph type="body" idx="1"/>
          </p:nvPr>
        </p:nvSpPr>
        <p:spPr>
          <a:xfrm>
            <a:off x="381000" y="1412875"/>
            <a:ext cx="8382000" cy="221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2b70334ccd_0_105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AutoNum type="arabicParenR"/>
            </a:pPr>
            <a:r>
              <a:rPr lang="en-US" sz="3600"/>
              <a:t>The Obvious “Big Hit”</a:t>
            </a:r>
            <a:endParaRPr sz="3600"/>
          </a:p>
        </p:txBody>
      </p:sp>
      <p:sp>
        <p:nvSpPr>
          <p:cNvPr id="150" name="Google Shape;150;g22b70334ccd_0_105"/>
          <p:cNvSpPr txBox="1">
            <a:spLocks noGrp="1"/>
          </p:cNvSpPr>
          <p:nvPr>
            <p:ph type="body" idx="1"/>
          </p:nvPr>
        </p:nvSpPr>
        <p:spPr>
          <a:xfrm>
            <a:off x="381000" y="1412875"/>
            <a:ext cx="8382000" cy="414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3000"/>
              <a:buChar char="❏"/>
            </a:pPr>
            <a:r>
              <a:rPr lang="en-US" sz="3000"/>
              <a:t>Everyone at the game saw the Hit, the officials have to make sure that they did also.</a:t>
            </a:r>
            <a:endParaRPr sz="3000"/>
          </a:p>
          <a:p>
            <a:pPr marL="457200" lvl="0" indent="-419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Char char="❏"/>
            </a:pPr>
            <a:r>
              <a:rPr lang="en-US" sz="3000"/>
              <a:t>Helmet comes off!</a:t>
            </a:r>
            <a:endParaRPr sz="3000"/>
          </a:p>
          <a:p>
            <a:pPr marL="457200" lvl="0" indent="-419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Char char="❏"/>
            </a:pPr>
            <a:r>
              <a:rPr lang="en-US" sz="3000"/>
              <a:t>Player down on the field, and not moving.</a:t>
            </a:r>
            <a:endParaRPr sz="3000"/>
          </a:p>
          <a:p>
            <a:pPr marL="457200" lvl="0" indent="-419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Char char="❏"/>
            </a:pPr>
            <a:r>
              <a:rPr lang="en-US" sz="3000"/>
              <a:t>Coach jumping up and down!</a:t>
            </a:r>
            <a:endParaRPr sz="3000"/>
          </a:p>
          <a:p>
            <a:pPr marL="457200" lvl="0" indent="-419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Char char="❏"/>
            </a:pPr>
            <a:r>
              <a:rPr lang="en-US" sz="3000"/>
              <a:t>Coach coming on the field yelling at the officials.</a:t>
            </a:r>
            <a:endParaRPr sz="3000"/>
          </a:p>
          <a:p>
            <a:pPr marL="457200" lvl="0" indent="-419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Char char="❏"/>
            </a:pPr>
            <a:r>
              <a:rPr lang="en-US" sz="3000"/>
              <a:t>Parents come down on the field to see what happened to their child.</a:t>
            </a:r>
            <a:endParaRPr sz="3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2b70334ccd_0_111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-US" sz="3600"/>
              <a:t>2) The Lopsided Game</a:t>
            </a:r>
            <a:endParaRPr sz="3600"/>
          </a:p>
        </p:txBody>
      </p:sp>
      <p:sp>
        <p:nvSpPr>
          <p:cNvPr id="157" name="Google Shape;157;g22b70334ccd_0_111"/>
          <p:cNvSpPr txBox="1">
            <a:spLocks noGrp="1"/>
          </p:cNvSpPr>
          <p:nvPr>
            <p:ph type="body" idx="1"/>
          </p:nvPr>
        </p:nvSpPr>
        <p:spPr>
          <a:xfrm>
            <a:off x="381000" y="1137500"/>
            <a:ext cx="8382000" cy="43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3000"/>
              <a:buChar char="❏"/>
            </a:pPr>
            <a:r>
              <a:rPr lang="en-US" sz="3000"/>
              <a:t>One team is clearly better than the other team.</a:t>
            </a:r>
            <a:endParaRPr sz="3000"/>
          </a:p>
          <a:p>
            <a:pPr marL="457200" lvl="0" indent="-419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Char char="❏"/>
            </a:pPr>
            <a:r>
              <a:rPr lang="en-US" sz="3000"/>
              <a:t>Game is basically over in the first quarter.</a:t>
            </a:r>
            <a:endParaRPr sz="3000"/>
          </a:p>
          <a:p>
            <a:pPr marL="457200" lvl="0" indent="-419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Char char="❏"/>
            </a:pPr>
            <a:r>
              <a:rPr lang="en-US" sz="3000"/>
              <a:t>Practice your game management skills.</a:t>
            </a:r>
            <a:endParaRPr sz="3000"/>
          </a:p>
          <a:p>
            <a:pPr marL="457200" lvl="0" indent="-419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Char char="❏"/>
            </a:pPr>
            <a:r>
              <a:rPr lang="en-US" sz="3000"/>
              <a:t>50-50 calls go to the team that is losing.</a:t>
            </a:r>
            <a:endParaRPr sz="3000"/>
          </a:p>
          <a:p>
            <a:pPr marL="457200" lvl="0" indent="-419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Char char="❏"/>
            </a:pPr>
            <a:r>
              <a:rPr lang="en-US" sz="3000"/>
              <a:t>Be aware of the team that feels they have nothing to lose.</a:t>
            </a:r>
            <a:endParaRPr sz="3000"/>
          </a:p>
          <a:p>
            <a:pPr marL="457200" lvl="0" indent="-419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Char char="❏"/>
            </a:pPr>
            <a:r>
              <a:rPr lang="en-US" sz="3000"/>
              <a:t>Be aware of players playing out of position.</a:t>
            </a:r>
            <a:endParaRPr sz="3000"/>
          </a:p>
          <a:p>
            <a:pPr marL="457200" lvl="0" indent="-419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Char char="❏"/>
            </a:pPr>
            <a:r>
              <a:rPr lang="en-US" sz="3000"/>
              <a:t>Try to encourage sportsmanship throughout the game!</a:t>
            </a:r>
            <a:endParaRPr sz="3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White with Blue Bar Segoe Template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White with Blue Bar Segoe Template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940</Words>
  <Application>Microsoft Office PowerPoint</Application>
  <PresentationFormat>On-screen Show (4:3)</PresentationFormat>
  <Paragraphs>130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Noto Sans Symbols</vt:lpstr>
      <vt:lpstr>1_White with Blue Bar Segoe Template</vt:lpstr>
      <vt:lpstr>1_White with Blue Bar Segoe Template</vt:lpstr>
      <vt:lpstr>Regular Season Meeting</vt:lpstr>
      <vt:lpstr>Questions &amp; Unusual Situations</vt:lpstr>
      <vt:lpstr>6 Reasons that “Calls” have to be made</vt:lpstr>
      <vt:lpstr>Early Season Trends - Fighting</vt:lpstr>
      <vt:lpstr>What is You Call?</vt:lpstr>
      <vt:lpstr>Discussion</vt:lpstr>
      <vt:lpstr>The Calls You Have to Make</vt:lpstr>
      <vt:lpstr>The Obvious “Big Hit”</vt:lpstr>
      <vt:lpstr>2) The Lopsided Game</vt:lpstr>
      <vt:lpstr>3) The Rivalry game</vt:lpstr>
      <vt:lpstr>4) The Call for “Consistency”</vt:lpstr>
      <vt:lpstr>5) The “Playoff Game” Call</vt:lpstr>
      <vt:lpstr>6) The Level of Play (Safety)</vt:lpstr>
      <vt:lpstr>How do we make the “Call”</vt:lpstr>
      <vt:lpstr>Trail in Transition - Best Practices </vt:lpstr>
      <vt:lpstr>Trail in Transition</vt:lpstr>
      <vt:lpstr>Offsides &amp; Over and Back Tips</vt:lpstr>
      <vt:lpstr>Up Next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Regular Season Meeting</dc:title>
  <dc:creator>HP</dc:creator>
  <cp:lastModifiedBy>doug davenport</cp:lastModifiedBy>
  <cp:revision>1</cp:revision>
  <dcterms:created xsi:type="dcterms:W3CDTF">2019-02-24T18:08:50Z</dcterms:created>
  <dcterms:modified xsi:type="dcterms:W3CDTF">2023-04-14T14:59:43Z</dcterms:modified>
</cp:coreProperties>
</file>