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Quattrocento Sans" panose="020B05020500000200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3zas7iU5xZlVo/95ZjEA0CEti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davenport" userId="689c009d5fb394be" providerId="LiveId" clId="{6B35A56C-E716-49E1-8E52-BB733510416F}"/>
    <pc:docChg chg="modSld">
      <pc:chgData name="doug davenport" userId="689c009d5fb394be" providerId="LiveId" clId="{6B35A56C-E716-49E1-8E52-BB733510416F}" dt="2023-04-04T15:18:50.416" v="121" actId="20577"/>
      <pc:docMkLst>
        <pc:docMk/>
      </pc:docMkLst>
      <pc:sldChg chg="modSp mod">
        <pc:chgData name="doug davenport" userId="689c009d5fb394be" providerId="LiveId" clId="{6B35A56C-E716-49E1-8E52-BB733510416F}" dt="2023-04-04T15:18:50.416" v="121" actId="20577"/>
        <pc:sldMkLst>
          <pc:docMk/>
          <pc:sldMk cId="0" sldId="264"/>
        </pc:sldMkLst>
        <pc:spChg chg="mod">
          <ac:chgData name="doug davenport" userId="689c009d5fb394be" providerId="LiveId" clId="{6B35A56C-E716-49E1-8E52-BB733510416F}" dt="2023-04-04T15:18:50.416" v="121" actId="20577"/>
          <ac:spMkLst>
            <pc:docMk/>
            <pc:sldMk cId="0" sldId="264"/>
            <ac:spMk id="1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5" name="Google Shape;55;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 name="Google Shape;56;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3/23/2023 10:41 AM</a:t>
            </a:r>
            <a:endParaRPr sz="1200" b="0" i="0" u="none" strike="noStrike" cap="none">
              <a:solidFill>
                <a:schemeClr val="dk1"/>
              </a:solidFill>
              <a:latin typeface="Calibri"/>
              <a:ea typeface="Calibri"/>
              <a:cs typeface="Calibri"/>
              <a:sym typeface="Calibri"/>
            </a:endParaRPr>
          </a:p>
        </p:txBody>
      </p:sp>
      <p:sp>
        <p:nvSpPr>
          <p:cNvPr id="57" name="Google Shape;57;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b="0" i="0" u="none" strike="noStrike" cap="none">
              <a:solidFill>
                <a:schemeClr val="dk1"/>
              </a:solidFill>
              <a:latin typeface="Calibri"/>
              <a:ea typeface="Calibri"/>
              <a:cs typeface="Calibri"/>
              <a:sym typeface="Calibri"/>
            </a:endParaRPr>
          </a:p>
        </p:txBody>
      </p:sp>
      <p:sp>
        <p:nvSpPr>
          <p:cNvPr id="58" name="Google Shape;58;p1: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 name="Google Shape;128;p1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9" name="Google Shape;129;p1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30" name="Google Shape;130;p10: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31" name="Google Shape;131;p10: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may duplicate live presentation but HAS to be covered.</a:t>
            </a:r>
            <a:endParaRPr/>
          </a:p>
        </p:txBody>
      </p:sp>
      <p:sp>
        <p:nvSpPr>
          <p:cNvPr id="139" name="Google Shape;139;p1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0" name="Google Shape;140;p1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41" name="Google Shape;141;p1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42" name="Google Shape;142;p11: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0" name="Google Shape;150;p1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1" name="Google Shape;151;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52" name="Google Shape;152;p12: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53" name="Google Shape;153;p12: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8715fd12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g228715fd121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228715fd121_1_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2" name="Google Shape;162;g228715fd121_1_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63" name="Google Shape;163;g228715fd121_1_6: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
        <p:nvSpPr>
          <p:cNvPr id="164" name="Google Shape;164;g228715fd121_1_6:notes"/>
          <p:cNvSpPr txBox="1">
            <a:spLocks noGrp="1"/>
          </p:cNvSpPr>
          <p:nvPr>
            <p:ph type="sldNum" idx="12"/>
          </p:nvPr>
        </p:nvSpPr>
        <p:spPr>
          <a:xfrm>
            <a:off x="6172200" y="8685213"/>
            <a:ext cx="6843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Solicit any and all querstions</a:t>
            </a:r>
            <a:endParaRPr/>
          </a:p>
        </p:txBody>
      </p:sp>
      <p:sp>
        <p:nvSpPr>
          <p:cNvPr id="178" name="Google Shape;17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Supplemental presentation or go live</a:t>
            </a:r>
            <a:endParaRPr/>
          </a:p>
        </p:txBody>
      </p:sp>
      <p:sp>
        <p:nvSpPr>
          <p:cNvPr id="65" name="Google Shape;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Emphasize the different levels and how the foul may be different  </a:t>
            </a:r>
            <a:endParaRPr/>
          </a:p>
        </p:txBody>
      </p:sp>
      <p:sp>
        <p:nvSpPr>
          <p:cNvPr id="95" name="Google Shape;9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Lower levels, find a way to get ball in someones stick </a:t>
            </a:r>
            <a:endParaRPr/>
          </a:p>
        </p:txBody>
      </p:sp>
      <p:sp>
        <p:nvSpPr>
          <p:cNvPr id="103" name="Google Shape;10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Know your signals, for benefit of partner, coaches, players and yes spectators.</a:t>
            </a:r>
            <a:endParaRPr/>
          </a:p>
        </p:txBody>
      </p:sp>
      <p:sp>
        <p:nvSpPr>
          <p:cNvPr id="112" name="Google Shape;11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Introduce the regional person, be sure all who want to have a mentor have one matched up, and introduce the idea behind the program</a:t>
            </a:r>
            <a:endParaRPr/>
          </a:p>
        </p:txBody>
      </p:sp>
      <p:sp>
        <p:nvSpPr>
          <p:cNvPr id="120" name="Google Shape;12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6"/>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6"/>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27"/>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7"/>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27"/>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0"/>
        <p:cNvGrpSpPr/>
        <p:nvPr/>
      </p:nvGrpSpPr>
      <p:grpSpPr>
        <a:xfrm>
          <a:off x="0" y="0"/>
          <a:ext cx="0" cy="0"/>
          <a:chOff x="0" y="0"/>
          <a:chExt cx="0" cy="0"/>
        </a:xfrm>
      </p:grpSpPr>
      <p:sp>
        <p:nvSpPr>
          <p:cNvPr id="21" name="Google Shape;21;p18"/>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18"/>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20"/>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2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 name="Google Shape;35;p2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2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15" descr="7-00029_BAK_v03TOP"/>
          <p:cNvPicPr preferRelativeResize="0"/>
          <p:nvPr/>
        </p:nvPicPr>
        <p:blipFill rotWithShape="1">
          <a:blip r:embed="rId15">
            <a:alphaModFix/>
          </a:blip>
          <a:srcRect/>
          <a:stretch/>
        </p:blipFill>
        <p:spPr>
          <a:xfrm>
            <a:off x="-15875" y="6007100"/>
            <a:ext cx="9159875" cy="849313"/>
          </a:xfrm>
          <a:prstGeom prst="rect">
            <a:avLst/>
          </a:prstGeom>
          <a:noFill/>
          <a:ln>
            <a:noFill/>
          </a:ln>
        </p:spPr>
      </p:pic>
      <p:sp>
        <p:nvSpPr>
          <p:cNvPr id="11" name="Google Shape;1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5" descr="top2.jpg"/>
          <p:cNvPicPr preferRelativeResize="0"/>
          <p:nvPr/>
        </p:nvPicPr>
        <p:blipFill rotWithShape="1">
          <a:blip r:embed="rId16">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webinar.com/recording/298747137909458543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derek.franzen@yahoo.com" TargetMode="External"/><Relationship Id="rId3" Type="http://schemas.openxmlformats.org/officeDocument/2006/relationships/hyperlink" Target="mailto:Mike_dubzinski@wrsd.net" TargetMode="External"/><Relationship Id="rId7" Type="http://schemas.openxmlformats.org/officeDocument/2006/relationships/hyperlink" Target="mailto:mimanning@live.com" TargetMode="External"/><Relationship Id="rId12" Type="http://schemas.openxmlformats.org/officeDocument/2006/relationships/hyperlink" Target="mailto:ronnie.westgate@gmail.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jhillplym@gmail.com" TargetMode="External"/><Relationship Id="rId11" Type="http://schemas.openxmlformats.org/officeDocument/2006/relationships/hyperlink" Target="mailto:georgelane99@icloud.com" TargetMode="External"/><Relationship Id="rId5" Type="http://schemas.openxmlformats.org/officeDocument/2006/relationships/hyperlink" Target="mailto:sadipaolo@comcast.net" TargetMode="External"/><Relationship Id="rId10" Type="http://schemas.openxmlformats.org/officeDocument/2006/relationships/hyperlink" Target="mailto:mmelaugh@comcast.net" TargetMode="External"/><Relationship Id="rId4" Type="http://schemas.openxmlformats.org/officeDocument/2006/relationships/hyperlink" Target="mailto:neilspel01@gmail.com" TargetMode="External"/><Relationship Id="rId9" Type="http://schemas.openxmlformats.org/officeDocument/2006/relationships/hyperlink" Target="mailto:anthonyromanlaxmen@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304800" y="0"/>
            <a:ext cx="835940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dk1"/>
                </a:solidFill>
                <a:latin typeface="Calibri"/>
                <a:ea typeface="Calibri"/>
                <a:cs typeface="Calibri"/>
                <a:sym typeface="Calibri"/>
              </a:rPr>
              <a:t>Newbie Meeting WO 4/3/23</a:t>
            </a:r>
            <a:endParaRPr/>
          </a:p>
        </p:txBody>
      </p:sp>
      <p:sp>
        <p:nvSpPr>
          <p:cNvPr id="61" name="Google Shape;61;p1"/>
          <p:cNvSpPr txBox="1"/>
          <p:nvPr/>
        </p:nvSpPr>
        <p:spPr>
          <a:xfrm>
            <a:off x="228600" y="990600"/>
            <a:ext cx="8801100" cy="418576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Agenda</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Introduction to meeting and reasons for it</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Arbiter do’s and don’ts </a:t>
            </a:r>
            <a:endParaRPr/>
          </a:p>
          <a:p>
            <a:pPr marL="457200" marR="0" lvl="1"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Follow up questions from Arbiter Tutorial – recording posted on website under 2023 presentations    </a:t>
            </a:r>
            <a:r>
              <a:rPr lang="en-US" sz="1800" b="0" i="0" u="sng" strike="noStrike" cap="none">
                <a:solidFill>
                  <a:schemeClr val="dk1"/>
                </a:solidFill>
                <a:highlight>
                  <a:srgbClr val="FFFF00"/>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https://attendee.gotowebinar.com/recording/2987471379094585439</a:t>
            </a:r>
            <a:r>
              <a:rPr lang="en-US" sz="1800" b="0" i="0" u="none" strike="noStrike" cap="none">
                <a:solidFill>
                  <a:schemeClr val="dk1"/>
                </a:solidFill>
                <a:highlight>
                  <a:srgbClr val="FFFF00"/>
                </a:highlight>
                <a:latin typeface="Calibri"/>
                <a:ea typeface="Calibri"/>
                <a:cs typeface="Calibri"/>
                <a:sym typeface="Calibri"/>
              </a:rPr>
              <a:t> </a:t>
            </a:r>
            <a:endParaRPr sz="1800" b="0" i="0" u="none" strike="noStrike" cap="none">
              <a:solidFill>
                <a:schemeClr val="dk1"/>
              </a:solidFill>
              <a:highlight>
                <a:srgbClr val="FFFF00"/>
              </a:highlight>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5 things you may have been yelled at for</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Rules review   priorities, officiate to the game and level</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Mentor Program</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How to get games</a:t>
            </a:r>
            <a:endParaRPr/>
          </a:p>
          <a:p>
            <a:pPr marL="285750" marR="0" lvl="0"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Assigners on hand</a:t>
            </a:r>
            <a:endParaRPr/>
          </a:p>
          <a:p>
            <a:pPr marL="285750" marR="0" lvl="0" indent="-285750" algn="l" rtl="0">
              <a:spcBef>
                <a:spcPts val="0"/>
              </a:spcBef>
              <a:spcAft>
                <a:spcPts val="0"/>
              </a:spcAft>
              <a:buClr>
                <a:srgbClr val="FF0000"/>
              </a:buClr>
              <a:buSzPts val="3600"/>
              <a:buFont typeface="Arial"/>
              <a:buChar char="•"/>
            </a:pPr>
            <a:r>
              <a:rPr lang="en-US" sz="3600" b="0" i="0" u="none" strike="noStrike" cap="none">
                <a:solidFill>
                  <a:srgbClr val="FF0000"/>
                </a:solidFill>
                <a:latin typeface="Calibri"/>
                <a:ea typeface="Calibri"/>
                <a:cs typeface="Calibri"/>
                <a:sym typeface="Calibri"/>
              </a:rPr>
              <a:t>Questions and answers</a:t>
            </a:r>
            <a:endParaRPr/>
          </a:p>
          <a:p>
            <a:pPr marL="0" marR="0" lvl="0" indent="0" algn="l" rtl="0">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p:nvPr/>
        </p:nvSpPr>
        <p:spPr>
          <a:xfrm>
            <a:off x="4349750" y="376238"/>
            <a:ext cx="184150" cy="9223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34" name="Google Shape;134;p10"/>
          <p:cNvSpPr txBox="1"/>
          <p:nvPr/>
        </p:nvSpPr>
        <p:spPr>
          <a:xfrm>
            <a:off x="76200" y="1219200"/>
            <a:ext cx="8801100" cy="510909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Preparation</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Rules</a:t>
            </a:r>
            <a:r>
              <a:rPr lang="en-US" sz="1800">
                <a:solidFill>
                  <a:schemeClr val="dk1"/>
                </a:solidFill>
                <a:latin typeface="Calibri"/>
                <a:ea typeface="Calibri"/>
                <a:cs typeface="Calibri"/>
                <a:sym typeface="Calibri"/>
              </a:rPr>
              <a:t>    	  	knowledge in general, especially any changes    And know rules as they apply to a specific game, NCAA vs NFHS vs MBYLL vs TPL vs PLL       Confer with coaches before all games for equipment certification, youth level for rules clarifications</a:t>
            </a:r>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Uniform</a:t>
            </a:r>
            <a:r>
              <a:rPr lang="en-US" sz="1800">
                <a:solidFill>
                  <a:schemeClr val="dk1"/>
                </a:solidFill>
                <a:latin typeface="Calibri"/>
                <a:ea typeface="Calibri"/>
                <a:cs typeface="Calibri"/>
                <a:sym typeface="Calibri"/>
              </a:rPr>
              <a:t>   	have different options available and communicate with partner to match</a:t>
            </a:r>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Fitness</a:t>
            </a:r>
            <a:r>
              <a:rPr lang="en-US" sz="1800">
                <a:solidFill>
                  <a:schemeClr val="dk1"/>
                </a:solidFill>
                <a:latin typeface="Calibri"/>
                <a:ea typeface="Calibri"/>
                <a:cs typeface="Calibri"/>
                <a:sym typeface="Calibri"/>
              </a:rPr>
              <a:t>	  	 be in shape and able to handle the demands of the game to be in the right position  at the right time</a:t>
            </a:r>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Be on time	</a:t>
            </a:r>
            <a:r>
              <a:rPr lang="en-US" sz="1800">
                <a:solidFill>
                  <a:schemeClr val="dk1"/>
                </a:solidFill>
                <a:latin typeface="Calibri"/>
                <a:ea typeface="Calibri"/>
                <a:cs typeface="Calibri"/>
                <a:sym typeface="Calibri"/>
              </a:rPr>
              <a:t>Know where you are going, what field game is played on, anticipate traffic.  If scheduling is tight, notify partner of issues</a:t>
            </a:r>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Question	</a:t>
            </a:r>
            <a:r>
              <a:rPr lang="en-US" sz="1800">
                <a:solidFill>
                  <a:schemeClr val="dk1"/>
                </a:solidFill>
                <a:latin typeface="Calibri"/>
                <a:ea typeface="Calibri"/>
                <a:cs typeface="Calibri"/>
                <a:sym typeface="Calibri"/>
              </a:rPr>
              <a:t>	If assigned to a game that is in conflict with another game or tight in terms of time, notify assigner to correct ahead of time</a:t>
            </a:r>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Weather</a:t>
            </a:r>
            <a:r>
              <a:rPr lang="en-US" sz="1800">
                <a:solidFill>
                  <a:schemeClr val="dk1"/>
                </a:solidFill>
                <a:latin typeface="Calibri"/>
                <a:ea typeface="Calibri"/>
                <a:cs typeface="Calibri"/>
                <a:sym typeface="Calibri"/>
              </a:rPr>
              <a:t>		Reach out to school if weather may influence if a game is being played, inform you partner of any info obtained.  This applies to unusual times, days that games may be listed on Arbiter.  Communication can save you a trip to find no game</a:t>
            </a:r>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a:t>
            </a:r>
            <a:endParaRPr/>
          </a:p>
        </p:txBody>
      </p:sp>
      <p:sp>
        <p:nvSpPr>
          <p:cNvPr id="135" name="Google Shape;135;p10"/>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Games!!</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p:nvPr/>
        </p:nvSpPr>
        <p:spPr>
          <a:xfrm>
            <a:off x="4349750" y="376238"/>
            <a:ext cx="184150" cy="9223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45" name="Google Shape;145;p11"/>
          <p:cNvSpPr txBox="1"/>
          <p:nvPr/>
        </p:nvSpPr>
        <p:spPr>
          <a:xfrm>
            <a:off x="25400" y="1524000"/>
            <a:ext cx="8801100" cy="3631763"/>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rgbClr val="FF0000"/>
                </a:solidFill>
                <a:latin typeface="Calibri"/>
                <a:ea typeface="Calibri"/>
                <a:cs typeface="Calibri"/>
                <a:sym typeface="Calibri"/>
              </a:rPr>
              <a:t>Availability</a:t>
            </a:r>
            <a:endParaRPr/>
          </a:p>
          <a:p>
            <a:pPr marL="0" marR="0" lvl="0" indent="0" algn="ctr" rtl="0">
              <a:spcBef>
                <a:spcPts val="0"/>
              </a:spcBef>
              <a:spcAft>
                <a:spcPts val="0"/>
              </a:spcAft>
              <a:buNone/>
            </a:pPr>
            <a:endParaRPr sz="1800">
              <a:solidFill>
                <a:srgbClr val="FF0000"/>
              </a:solidFill>
              <a:latin typeface="Calibri"/>
              <a:ea typeface="Calibri"/>
              <a:cs typeface="Calibri"/>
              <a:sym typeface="Calibri"/>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Arbiter	</a:t>
            </a:r>
            <a:r>
              <a:rPr lang="en-US" sz="1800">
                <a:solidFill>
                  <a:schemeClr val="dk1"/>
                </a:solidFill>
                <a:latin typeface="Calibri"/>
                <a:ea typeface="Calibri"/>
                <a:cs typeface="Calibri"/>
                <a:sym typeface="Calibri"/>
              </a:rPr>
              <a:t>	Specific availability must be maintained and updated regularly.  This includes full and part day blocks, both for games and personal obligations.  Travel limits, leave city also included here</a:t>
            </a:r>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Assigners</a:t>
            </a:r>
            <a:r>
              <a:rPr lang="en-US" sz="1800">
                <a:solidFill>
                  <a:schemeClr val="dk1"/>
                </a:solidFill>
                <a:latin typeface="Calibri"/>
                <a:ea typeface="Calibri"/>
                <a:cs typeface="Calibri"/>
                <a:sym typeface="Calibri"/>
              </a:rPr>
              <a:t>		General availability should be communicated to any assigner you wish to work for.  Changes too!!  And this includes introducing yourself to assigners, including background to lacrosse as a player, coach or if you have officiated other sports.</a:t>
            </a:r>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a:t>
            </a:r>
            <a:endParaRPr/>
          </a:p>
        </p:txBody>
      </p:sp>
      <p:sp>
        <p:nvSpPr>
          <p:cNvPr id="146" name="Google Shape;146;p11"/>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Games!!</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p:nvPr/>
        </p:nvSpPr>
        <p:spPr>
          <a:xfrm>
            <a:off x="4349750" y="376238"/>
            <a:ext cx="184150" cy="9223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56" name="Google Shape;156;p12"/>
          <p:cNvSpPr txBox="1"/>
          <p:nvPr/>
        </p:nvSpPr>
        <p:spPr>
          <a:xfrm>
            <a:off x="152400" y="1828800"/>
            <a:ext cx="8801100" cy="3694113"/>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Arial"/>
                <a:ea typeface="Arial"/>
                <a:cs typeface="Arial"/>
                <a:sym typeface="Arial"/>
              </a:rPr>
              <a:t>Proactive</a:t>
            </a:r>
            <a:endParaRPr/>
          </a:p>
          <a:p>
            <a:pPr marL="0" marR="0" lvl="0" indent="0" algn="ctr" rtl="0">
              <a:spcBef>
                <a:spcPts val="0"/>
              </a:spcBef>
              <a:spcAft>
                <a:spcPts val="0"/>
              </a:spcAft>
              <a:buNone/>
            </a:pPr>
            <a:endParaRPr sz="1800">
              <a:solidFill>
                <a:srgbClr val="FF0000"/>
              </a:solidFill>
              <a:latin typeface="Arial"/>
              <a:ea typeface="Arial"/>
              <a:cs typeface="Arial"/>
              <a:sym typeface="Arial"/>
            </a:endParaRPr>
          </a:p>
          <a:p>
            <a:pPr marL="0" marR="0" lvl="0" indent="0" algn="l" rtl="0">
              <a:spcBef>
                <a:spcPts val="0"/>
              </a:spcBef>
              <a:spcAft>
                <a:spcPts val="0"/>
              </a:spcAft>
              <a:buNone/>
            </a:pPr>
            <a:r>
              <a:rPr lang="en-US" sz="1800" b="1" i="1">
                <a:solidFill>
                  <a:schemeClr val="dk1"/>
                </a:solidFill>
                <a:latin typeface="Arial"/>
                <a:ea typeface="Arial"/>
                <a:cs typeface="Arial"/>
                <a:sym typeface="Arial"/>
              </a:rPr>
              <a:t>Mentor</a:t>
            </a:r>
            <a:r>
              <a:rPr lang="en-US" sz="1800">
                <a:solidFill>
                  <a:schemeClr val="dk1"/>
                </a:solidFill>
                <a:latin typeface="Arial"/>
                <a:ea typeface="Arial"/>
                <a:cs typeface="Arial"/>
                <a:sym typeface="Arial"/>
              </a:rPr>
              <a:t>		Great resource to utilize, but you must initiate.  Observe him, and have him observe you.  Get feedback from partners during and after games.</a:t>
            </a:r>
            <a:endParaRPr/>
          </a:p>
          <a:p>
            <a:pPr marL="0" marR="0" lvl="0" indent="0" algn="l" rtl="0">
              <a:spcBef>
                <a:spcPts val="0"/>
              </a:spcBef>
              <a:spcAft>
                <a:spcPts val="0"/>
              </a:spcAft>
              <a:buNone/>
            </a:pPr>
            <a:r>
              <a:rPr lang="en-US" sz="1800" b="1" i="1">
                <a:solidFill>
                  <a:schemeClr val="dk1"/>
                </a:solidFill>
                <a:latin typeface="Arial"/>
                <a:ea typeface="Arial"/>
                <a:cs typeface="Arial"/>
                <a:sym typeface="Arial"/>
              </a:rPr>
              <a:t>Rule book</a:t>
            </a:r>
            <a:r>
              <a:rPr lang="en-US" sz="1800">
                <a:solidFill>
                  <a:schemeClr val="dk1"/>
                </a:solidFill>
                <a:latin typeface="Arial"/>
                <a:ea typeface="Arial"/>
                <a:cs typeface="Arial"/>
                <a:sym typeface="Arial"/>
              </a:rPr>
              <a:t>	Get into it after each game.  Try and answer your own questions, or just reinforce a call you made.  Work with you mentor here too, and bring questions to weekly meetings</a:t>
            </a:r>
            <a:endParaRPr/>
          </a:p>
          <a:p>
            <a:pPr marL="0" marR="0" lvl="0" indent="0" algn="l" rtl="0">
              <a:spcBef>
                <a:spcPts val="0"/>
              </a:spcBef>
              <a:spcAft>
                <a:spcPts val="0"/>
              </a:spcAft>
              <a:buNone/>
            </a:pPr>
            <a:r>
              <a:rPr lang="en-US" sz="1800" b="1" i="1">
                <a:solidFill>
                  <a:schemeClr val="dk1"/>
                </a:solidFill>
                <a:latin typeface="Arial"/>
                <a:ea typeface="Arial"/>
                <a:cs typeface="Arial"/>
                <a:sym typeface="Arial"/>
              </a:rPr>
              <a:t>Websites</a:t>
            </a:r>
            <a:r>
              <a:rPr lang="en-US" sz="1800">
                <a:solidFill>
                  <a:schemeClr val="dk1"/>
                </a:solidFill>
                <a:latin typeface="Arial"/>
                <a:ea typeface="Arial"/>
                <a:cs typeface="Arial"/>
                <a:sym typeface="Arial"/>
              </a:rPr>
              <a:t>	USLacrosse has numerous video presentations available.  EMLOA.org has rule changes, differences and other info for reference posted</a:t>
            </a:r>
            <a:endParaRPr/>
          </a:p>
          <a:p>
            <a:pPr marL="0" marR="0" lvl="0" indent="0" algn="l" rtl="0">
              <a:spcBef>
                <a:spcPts val="0"/>
              </a:spcBef>
              <a:spcAft>
                <a:spcPts val="0"/>
              </a:spcAft>
              <a:buNone/>
            </a:pPr>
            <a:r>
              <a:rPr lang="en-US" sz="1800" b="1" i="1">
                <a:solidFill>
                  <a:schemeClr val="dk1"/>
                </a:solidFill>
                <a:latin typeface="Arial"/>
                <a:ea typeface="Arial"/>
                <a:cs typeface="Arial"/>
                <a:sym typeface="Arial"/>
              </a:rPr>
              <a:t>Promote</a:t>
            </a:r>
            <a:r>
              <a:rPr lang="en-US" sz="1800">
                <a:solidFill>
                  <a:schemeClr val="dk1"/>
                </a:solidFill>
                <a:latin typeface="Arial"/>
                <a:ea typeface="Arial"/>
                <a:cs typeface="Arial"/>
                <a:sym typeface="Arial"/>
              </a:rPr>
              <a:t>	You are your biggest advocate.  You need to get in front of the assigners, both in terms of email, text or phone, but also physical preference.  Mentor can help here to as well as veteran officials.  Remember, we are all independent contractors.  </a:t>
            </a:r>
            <a:endParaRPr/>
          </a:p>
        </p:txBody>
      </p:sp>
      <p:sp>
        <p:nvSpPr>
          <p:cNvPr id="157" name="Google Shape;157;p12"/>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Games!!</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28715fd121_1_6"/>
          <p:cNvSpPr/>
          <p:nvPr/>
        </p:nvSpPr>
        <p:spPr>
          <a:xfrm>
            <a:off x="4349750" y="376238"/>
            <a:ext cx="184200" cy="92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dk1"/>
              </a:solidFill>
              <a:latin typeface="Calibri"/>
              <a:ea typeface="Calibri"/>
              <a:cs typeface="Calibri"/>
              <a:sym typeface="Calibri"/>
            </a:endParaRPr>
          </a:p>
        </p:txBody>
      </p:sp>
      <p:sp>
        <p:nvSpPr>
          <p:cNvPr id="167" name="Google Shape;167;g228715fd121_1_6"/>
          <p:cNvSpPr txBox="1"/>
          <p:nvPr/>
        </p:nvSpPr>
        <p:spPr>
          <a:xfrm>
            <a:off x="152400" y="1828800"/>
            <a:ext cx="8801100" cy="39711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rPr>
              <a:t>Keep Track of Everything </a:t>
            </a:r>
            <a:endParaRPr sz="1800" b="1">
              <a:solidFill>
                <a:schemeClr val="dk1"/>
              </a:solidFill>
            </a:endParaRPr>
          </a:p>
          <a:p>
            <a:pPr marL="0" marR="0" lvl="0" indent="0" algn="l" rtl="0">
              <a:spcBef>
                <a:spcPts val="0"/>
              </a:spcBef>
              <a:spcAft>
                <a:spcPts val="0"/>
              </a:spcAft>
              <a:buNone/>
            </a:pPr>
            <a:endParaRPr sz="1800" b="1">
              <a:solidFill>
                <a:schemeClr val="dk1"/>
              </a:solidFill>
            </a:endParaRPr>
          </a:p>
          <a:p>
            <a:pPr marL="457200" marR="0" lvl="0" indent="-342900" algn="l" rtl="0">
              <a:spcBef>
                <a:spcPts val="0"/>
              </a:spcBef>
              <a:spcAft>
                <a:spcPts val="0"/>
              </a:spcAft>
              <a:buClr>
                <a:schemeClr val="dk1"/>
              </a:buClr>
              <a:buSzPts val="1800"/>
              <a:buAutoNum type="arabicPeriod"/>
            </a:pPr>
            <a:r>
              <a:rPr lang="en-US" sz="1800" b="1">
                <a:solidFill>
                  <a:schemeClr val="dk1"/>
                </a:solidFill>
              </a:rPr>
              <a:t>High Schools - Either ArbiterPay or Check by Mail.  Ask coach or AD on-site. Some schools have paperwork, some take information from arbiter.</a:t>
            </a:r>
            <a:endParaRPr sz="1800" b="1">
              <a:solidFill>
                <a:schemeClr val="dk1"/>
              </a:solidFill>
            </a:endParaRPr>
          </a:p>
          <a:p>
            <a:pPr marL="457200" marR="0" lvl="0" indent="-342900" algn="l" rtl="0">
              <a:spcBef>
                <a:spcPts val="0"/>
              </a:spcBef>
              <a:spcAft>
                <a:spcPts val="0"/>
              </a:spcAft>
              <a:buClr>
                <a:schemeClr val="dk1"/>
              </a:buClr>
              <a:buSzPts val="1800"/>
              <a:buAutoNum type="arabicPeriod"/>
            </a:pPr>
            <a:r>
              <a:rPr lang="en-US" sz="1800" b="1">
                <a:solidFill>
                  <a:schemeClr val="dk1"/>
                </a:solidFill>
              </a:rPr>
              <a:t>Youth - MYL Sundays - Paid onsite. Either check, cash, some do venmo/paypal. Ask the home coach before end of the day.</a:t>
            </a:r>
            <a:endParaRPr sz="1800" b="1">
              <a:solidFill>
                <a:schemeClr val="dk1"/>
              </a:solidFill>
            </a:endParaRPr>
          </a:p>
          <a:p>
            <a:pPr marL="457200" marR="0" lvl="0" indent="0" algn="l" rtl="0">
              <a:spcBef>
                <a:spcPts val="0"/>
              </a:spcBef>
              <a:spcAft>
                <a:spcPts val="0"/>
              </a:spcAft>
              <a:buNone/>
            </a:pPr>
            <a:r>
              <a:rPr lang="en-US" sz="1800" b="1">
                <a:solidFill>
                  <a:schemeClr val="dk1"/>
                </a:solidFill>
              </a:rPr>
              <a:t>Youth - MYL Select - Paid by league. Fill out game report with score.</a:t>
            </a:r>
            <a:endParaRPr sz="1800" b="1">
              <a:solidFill>
                <a:schemeClr val="dk1"/>
              </a:solidFill>
            </a:endParaRPr>
          </a:p>
          <a:p>
            <a:pPr marL="457200" marR="0" lvl="0" indent="0" algn="l" rtl="0">
              <a:spcBef>
                <a:spcPts val="0"/>
              </a:spcBef>
              <a:spcAft>
                <a:spcPts val="0"/>
              </a:spcAft>
              <a:buNone/>
            </a:pPr>
            <a:r>
              <a:rPr lang="en-US" sz="1800" b="1">
                <a:solidFill>
                  <a:schemeClr val="dk1"/>
                </a:solidFill>
              </a:rPr>
              <a:t>Youth - TPL - Paid by Darrell Benson in check periodically throughout the season.</a:t>
            </a:r>
            <a:endParaRPr sz="1800" b="1">
              <a:solidFill>
                <a:schemeClr val="dk1"/>
              </a:solidFill>
            </a:endParaRPr>
          </a:p>
          <a:p>
            <a:pPr marL="0" marR="0" lvl="0" indent="0" algn="l" rtl="0">
              <a:spcBef>
                <a:spcPts val="0"/>
              </a:spcBef>
              <a:spcAft>
                <a:spcPts val="0"/>
              </a:spcAft>
              <a:buNone/>
            </a:pPr>
            <a:r>
              <a:rPr lang="en-US" sz="1800" b="1">
                <a:solidFill>
                  <a:schemeClr val="dk1"/>
                </a:solidFill>
              </a:rPr>
              <a:t>3.	Tournament - Payment methods vary. Ask assignor.</a:t>
            </a:r>
            <a:endParaRPr sz="1800" b="1">
              <a:solidFill>
                <a:schemeClr val="dk1"/>
              </a:solidFill>
            </a:endParaRPr>
          </a:p>
          <a:p>
            <a:pPr marL="0" marR="0" lvl="0" indent="0" algn="l" rtl="0">
              <a:spcBef>
                <a:spcPts val="0"/>
              </a:spcBef>
              <a:spcAft>
                <a:spcPts val="0"/>
              </a:spcAft>
              <a:buNone/>
            </a:pPr>
            <a:endParaRPr sz="1800" b="1">
              <a:solidFill>
                <a:schemeClr val="dk1"/>
              </a:solidFill>
            </a:endParaRPr>
          </a:p>
          <a:p>
            <a:pPr marL="0" marR="0" lvl="0" indent="0" algn="l" rtl="0">
              <a:spcBef>
                <a:spcPts val="0"/>
              </a:spcBef>
              <a:spcAft>
                <a:spcPts val="0"/>
              </a:spcAft>
              <a:buNone/>
            </a:pPr>
            <a:r>
              <a:rPr lang="en-US" sz="1800" b="1">
                <a:solidFill>
                  <a:schemeClr val="dk1"/>
                </a:solidFill>
              </a:rPr>
              <a:t>If you haven’t been paid by a school. Check with partner, contact AD, then contact assignor.  Payment by from high schools can take a month or two.</a:t>
            </a:r>
            <a:endParaRPr sz="1800" b="1">
              <a:solidFill>
                <a:schemeClr val="dk1"/>
              </a:solidFill>
            </a:endParaRPr>
          </a:p>
        </p:txBody>
      </p:sp>
      <p:sp>
        <p:nvSpPr>
          <p:cNvPr id="168" name="Google Shape;168;g228715fd121_1_6"/>
          <p:cNvSpPr txBox="1"/>
          <p:nvPr/>
        </p:nvSpPr>
        <p:spPr>
          <a:xfrm>
            <a:off x="2362200" y="381000"/>
            <a:ext cx="4596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How to Get Paid</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ctrTitle"/>
          </p:nvPr>
        </p:nvSpPr>
        <p:spPr>
          <a:xfrm>
            <a:off x="1295400" y="4689"/>
            <a:ext cx="7043208" cy="152349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59B0"/>
              </a:buClr>
              <a:buSzPts val="5400"/>
              <a:buFont typeface="Calibri"/>
              <a:buNone/>
            </a:pPr>
            <a:r>
              <a:rPr lang="en-US"/>
              <a:t>Assigners</a:t>
            </a:r>
            <a:endParaRPr/>
          </a:p>
        </p:txBody>
      </p:sp>
      <p:sp>
        <p:nvSpPr>
          <p:cNvPr id="174" name="Google Shape;174;p13"/>
          <p:cNvSpPr txBox="1"/>
          <p:nvPr/>
        </p:nvSpPr>
        <p:spPr>
          <a:xfrm>
            <a:off x="1281332" y="1166842"/>
            <a:ext cx="63705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School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Darrell Benson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John Hill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Roy Condon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Bob Maguire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Jim Tighe</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See Schools tab on EMLOA.org website for specific school info</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Youth</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Randy Wong (MYL - West Central)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Rick Catalano (MYL - MetroWest/West Central)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John Izzo (MYL - Northeast)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Steve DiPaolo (CTL)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Paul Quill (MYL - Northwest)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Darrel Benson (TPL, MYL - South Central)</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Jim Tighe (MYL - Metro Boston)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2E59B0"/>
              </a:buClr>
              <a:buSzPts val="5400"/>
              <a:buFont typeface="Calibri"/>
              <a:buNone/>
            </a:pPr>
            <a:r>
              <a:rPr lang="en-US"/>
              <a:t>Questions and Answers</a:t>
            </a:r>
            <a:br>
              <a:rPr lang="en-US"/>
            </a:br>
            <a:r>
              <a:rPr lang="en-US"/>
              <a:t>open discussion</a:t>
            </a:r>
            <a:endParaRPr/>
          </a:p>
        </p:txBody>
      </p:sp>
      <p:sp>
        <p:nvSpPr>
          <p:cNvPr id="181" name="Google Shape;181;p14"/>
          <p:cNvSpPr txBox="1"/>
          <p:nvPr/>
        </p:nvSpPr>
        <p:spPr>
          <a:xfrm>
            <a:off x="1121233" y="4267200"/>
            <a:ext cx="753918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highlight>
                  <a:srgbClr val="00FFFF"/>
                </a:highlight>
                <a:latin typeface="Calibri"/>
                <a:ea typeface="Calibri"/>
                <a:cs typeface="Calibri"/>
                <a:sym typeface="Calibri"/>
              </a:rPr>
              <a:t>This PowerPoint presentation will be on the </a:t>
            </a:r>
            <a:endParaRPr/>
          </a:p>
          <a:p>
            <a:pPr marL="0" marR="0" lvl="0" indent="0" algn="ctr" rtl="0">
              <a:spcBef>
                <a:spcPts val="0"/>
              </a:spcBef>
              <a:spcAft>
                <a:spcPts val="0"/>
              </a:spcAft>
              <a:buNone/>
            </a:pPr>
            <a:r>
              <a:rPr lang="en-US" sz="3200">
                <a:solidFill>
                  <a:schemeClr val="dk1"/>
                </a:solidFill>
                <a:highlight>
                  <a:srgbClr val="00FFFF"/>
                </a:highlight>
                <a:latin typeface="Calibri"/>
                <a:ea typeface="Calibri"/>
                <a:cs typeface="Calibri"/>
                <a:sym typeface="Calibri"/>
              </a:rPr>
              <a:t>EMLOA.org website, 2023 Presentations</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2"/>
          <p:cNvPicPr preferRelativeResize="0"/>
          <p:nvPr/>
        </p:nvPicPr>
        <p:blipFill rotWithShape="1">
          <a:blip r:embed="rId3">
            <a:alphaModFix/>
          </a:blip>
          <a:srcRect/>
          <a:stretch/>
        </p:blipFill>
        <p:spPr>
          <a:xfrm>
            <a:off x="0" y="857250"/>
            <a:ext cx="9144000" cy="5143500"/>
          </a:xfrm>
          <a:prstGeom prst="rect">
            <a:avLst/>
          </a:prstGeom>
          <a:noFill/>
          <a:ln>
            <a:noFill/>
          </a:ln>
        </p:spPr>
      </p:pic>
      <p:sp>
        <p:nvSpPr>
          <p:cNvPr id="68" name="Google Shape;68;p2"/>
          <p:cNvSpPr/>
          <p:nvPr/>
        </p:nvSpPr>
        <p:spPr>
          <a:xfrm rot="-10557607">
            <a:off x="3113100" y="3482797"/>
            <a:ext cx="733806" cy="363474"/>
          </a:xfrm>
          <a:prstGeom prst="rightArrow">
            <a:avLst>
              <a:gd name="adj1" fmla="val 50000"/>
              <a:gd name="adj2" fmla="val 50000"/>
            </a:avLst>
          </a:prstGeom>
          <a:solidFill>
            <a:srgbClr val="FF0000"/>
          </a:solidFill>
          <a:ln w="25400" cap="flat" cmpd="sng">
            <a:solidFill>
              <a:srgbClr val="BA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69" name="Google Shape;69;p2"/>
          <p:cNvSpPr/>
          <p:nvPr/>
        </p:nvSpPr>
        <p:spPr>
          <a:xfrm rot="-10557607">
            <a:off x="1688823" y="2911296"/>
            <a:ext cx="733806" cy="363474"/>
          </a:xfrm>
          <a:prstGeom prst="rightArrow">
            <a:avLst>
              <a:gd name="adj1" fmla="val 50000"/>
              <a:gd name="adj2" fmla="val 50000"/>
            </a:avLst>
          </a:prstGeom>
          <a:solidFill>
            <a:srgbClr val="FF0000"/>
          </a:solidFill>
          <a:ln w="25400" cap="flat" cmpd="sng">
            <a:solidFill>
              <a:srgbClr val="BA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70" name="Google Shape;70;p2"/>
          <p:cNvPicPr preferRelativeResize="0"/>
          <p:nvPr/>
        </p:nvPicPr>
        <p:blipFill rotWithShape="1">
          <a:blip r:embed="rId4">
            <a:alphaModFix/>
          </a:blip>
          <a:srcRect/>
          <a:stretch/>
        </p:blipFill>
        <p:spPr>
          <a:xfrm>
            <a:off x="0" y="858505"/>
            <a:ext cx="9144000" cy="5140990"/>
          </a:xfrm>
          <a:prstGeom prst="rect">
            <a:avLst/>
          </a:prstGeom>
          <a:noFill/>
          <a:ln>
            <a:noFill/>
          </a:ln>
        </p:spPr>
      </p:pic>
      <p:sp>
        <p:nvSpPr>
          <p:cNvPr id="71" name="Google Shape;71;p2"/>
          <p:cNvSpPr txBox="1"/>
          <p:nvPr/>
        </p:nvSpPr>
        <p:spPr>
          <a:xfrm>
            <a:off x="2590800" y="4953000"/>
            <a:ext cx="44903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EFCE8"/>
                </a:solidFill>
                <a:latin typeface="Calibri"/>
                <a:ea typeface="Calibri"/>
                <a:cs typeface="Calibri"/>
                <a:sym typeface="Calibri"/>
              </a:rPr>
              <a:t>Live connection or supplemental presentation</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5 Things You May have been yelled at for already!</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They’re Off Sides!!!!!</a:t>
            </a:r>
            <a:endParaRPr/>
          </a:p>
        </p:txBody>
      </p:sp>
      <p:sp>
        <p:nvSpPr>
          <p:cNvPr id="82" name="Google Shape;82;p4"/>
          <p:cNvSpPr txBox="1">
            <a:spLocks noGrp="1"/>
          </p:cNvSpPr>
          <p:nvPr>
            <p:ph type="body" idx="1"/>
          </p:nvPr>
        </p:nvSpPr>
        <p:spPr>
          <a:xfrm>
            <a:off x="381000" y="1521280"/>
            <a:ext cx="8382000" cy="3801041"/>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Maybe they are and maybe they are not.</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Don’t panic….Take a “picture” and keep officiating while you count.</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240"/>
              </a:spcBef>
              <a:spcAft>
                <a:spcPts val="0"/>
              </a:spcAft>
              <a:buClr>
                <a:schemeClr val="dk1"/>
              </a:buClr>
              <a:buSzPts val="1200"/>
              <a:buFont typeface="Calibri"/>
              <a:buNone/>
            </a:pPr>
            <a:endParaRPr sz="1200"/>
          </a:p>
          <a:p>
            <a:pPr marL="0" lvl="0" indent="0" algn="l" rtl="0">
              <a:lnSpc>
                <a:spcPct val="90000"/>
              </a:lnSpc>
              <a:spcBef>
                <a:spcPts val="640"/>
              </a:spcBef>
              <a:spcAft>
                <a:spcPts val="0"/>
              </a:spcAft>
              <a:buClr>
                <a:schemeClr val="dk1"/>
              </a:buClr>
              <a:buSzPts val="3200"/>
              <a:buFont typeface="Calibri"/>
              <a:buNone/>
            </a:pPr>
            <a:r>
              <a:rPr lang="en-US"/>
              <a:t>Missing an offside could have an impact on the play but missing a hit could impact the player.</a:t>
            </a:r>
            <a:endParaRPr/>
          </a:p>
        </p:txBody>
      </p:sp>
      <p:pic>
        <p:nvPicPr>
          <p:cNvPr id="83" name="Google Shape;83;p4"/>
          <p:cNvPicPr preferRelativeResize="0"/>
          <p:nvPr/>
        </p:nvPicPr>
        <p:blipFill rotWithShape="1">
          <a:blip r:embed="rId3">
            <a:alphaModFix/>
          </a:blip>
          <a:srcRect/>
          <a:stretch/>
        </p:blipFill>
        <p:spPr>
          <a:xfrm>
            <a:off x="6286500" y="0"/>
            <a:ext cx="2857500" cy="1600200"/>
          </a:xfrm>
          <a:prstGeom prst="rect">
            <a:avLst/>
          </a:prstGeom>
          <a:noFill/>
          <a:ln>
            <a:noFill/>
          </a:ln>
        </p:spPr>
      </p:pic>
      <p:pic>
        <p:nvPicPr>
          <p:cNvPr id="84" name="Google Shape;84;p4"/>
          <p:cNvPicPr preferRelativeResize="0"/>
          <p:nvPr/>
        </p:nvPicPr>
        <p:blipFill rotWithShape="1">
          <a:blip r:embed="rId4">
            <a:alphaModFix/>
          </a:blip>
          <a:srcRect l="14586" t="23546" r="16294" b="26960"/>
          <a:stretch/>
        </p:blipFill>
        <p:spPr>
          <a:xfrm>
            <a:off x="3282696" y="3035808"/>
            <a:ext cx="1481328" cy="1060704"/>
          </a:xfrm>
          <a:prstGeom prst="rect">
            <a:avLst/>
          </a:prstGeom>
          <a:noFill/>
          <a:ln>
            <a:noFill/>
          </a:ln>
          <a:effectLst>
            <a:outerShdw blurRad="50800" dist="50800" dir="5400000" sx="40000" sy="40000" algn="ctr" rotWithShape="0">
              <a:srgbClr val="000000"/>
            </a:outerShdw>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381000" y="230204"/>
            <a:ext cx="83820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000"/>
              <a:buFont typeface="Calibri"/>
              <a:buNone/>
            </a:pPr>
            <a:r>
              <a:rPr lang="en-US" sz="4000"/>
              <a:t>Face offs – Could be a number of things here</a:t>
            </a:r>
            <a:endParaRPr/>
          </a:p>
        </p:txBody>
      </p:sp>
      <p:sp>
        <p:nvSpPr>
          <p:cNvPr id="90" name="Google Shape;90;p5"/>
          <p:cNvSpPr txBox="1">
            <a:spLocks noGrp="1"/>
          </p:cNvSpPr>
          <p:nvPr>
            <p:ph type="body" idx="1"/>
          </p:nvPr>
        </p:nvSpPr>
        <p:spPr>
          <a:xfrm>
            <a:off x="381000" y="1411552"/>
            <a:ext cx="8382000" cy="424731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2400"/>
              <a:buFont typeface="Calibri"/>
              <a:buNone/>
            </a:pPr>
            <a:r>
              <a:rPr lang="en-US" sz="2400"/>
              <a:t>He went early, he is leaning, he is holding him, he’s withholding, it’s stuck, he kicked the cross</a:t>
            </a:r>
            <a:endParaRPr/>
          </a:p>
          <a:p>
            <a:pPr marL="396875" lvl="0" indent="-244475"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A lot of happens on a faceoff.  Recognize the infraction and blow it quick.</a:t>
            </a:r>
            <a:endParaRPr/>
          </a:p>
          <a:p>
            <a:pPr marL="0" lvl="0" indent="0"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Support your partner. Answer questions </a:t>
            </a:r>
            <a:endParaRPr/>
          </a:p>
          <a:p>
            <a:pPr marL="0" lvl="0" indent="0" algn="l" rtl="0">
              <a:lnSpc>
                <a:spcPct val="90000"/>
              </a:lnSpc>
              <a:spcBef>
                <a:spcPts val="480"/>
              </a:spcBef>
              <a:spcAft>
                <a:spcPts val="0"/>
              </a:spcAft>
              <a:buClr>
                <a:schemeClr val="dk1"/>
              </a:buClr>
              <a:buSzPts val="2400"/>
              <a:buFont typeface="Calibri"/>
              <a:buNone/>
            </a:pPr>
            <a:r>
              <a:rPr lang="en-US" sz="2400"/>
              <a:t>from coach and get answers for them.</a:t>
            </a:r>
            <a:endParaRPr/>
          </a:p>
          <a:p>
            <a:pPr marL="0" lvl="0" indent="0"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Communicate, Communicate, Communicate </a:t>
            </a:r>
            <a:endParaRPr/>
          </a:p>
          <a:p>
            <a:pPr marL="0" lvl="0" indent="0" algn="l" rtl="0">
              <a:lnSpc>
                <a:spcPct val="90000"/>
              </a:lnSpc>
              <a:spcBef>
                <a:spcPts val="480"/>
              </a:spcBef>
              <a:spcAft>
                <a:spcPts val="0"/>
              </a:spcAft>
              <a:buClr>
                <a:schemeClr val="dk1"/>
              </a:buClr>
              <a:buSzPts val="2400"/>
              <a:buFont typeface="Calibri"/>
              <a:buNone/>
            </a:pPr>
            <a:r>
              <a:rPr lang="en-US" sz="2400"/>
              <a:t>w/ the faceoff players.</a:t>
            </a:r>
            <a:endParaRPr/>
          </a:p>
        </p:txBody>
      </p:sp>
      <p:pic>
        <p:nvPicPr>
          <p:cNvPr id="91" name="Google Shape;91;p5"/>
          <p:cNvPicPr preferRelativeResize="0"/>
          <p:nvPr/>
        </p:nvPicPr>
        <p:blipFill rotWithShape="1">
          <a:blip r:embed="rId3">
            <a:alphaModFix/>
          </a:blip>
          <a:srcRect/>
          <a:stretch/>
        </p:blipFill>
        <p:spPr>
          <a:xfrm>
            <a:off x="5668137" y="2978086"/>
            <a:ext cx="2863215" cy="1905339"/>
          </a:xfrm>
          <a:prstGeom prst="rect">
            <a:avLst/>
          </a:prstGeom>
          <a:noFill/>
          <a:ln>
            <a:noFill/>
          </a:ln>
        </p:spPr>
      </p:pic>
      <p:pic>
        <p:nvPicPr>
          <p:cNvPr id="2" name="Picture 1">
            <a:extLst>
              <a:ext uri="{FF2B5EF4-FFF2-40B4-BE49-F238E27FC236}">
                <a16:creationId xmlns:a16="http://schemas.microsoft.com/office/drawing/2014/main" id="{2ABD0290-0B29-9099-13C6-39D9CA60C548}"/>
              </a:ext>
            </a:extLst>
          </p:cNvPr>
          <p:cNvPicPr>
            <a:picLocks noChangeAspect="1"/>
          </p:cNvPicPr>
          <p:nvPr/>
        </p:nvPicPr>
        <p:blipFill>
          <a:blip r:embed="rId4"/>
          <a:stretch>
            <a:fillRect/>
          </a:stretch>
        </p:blipFill>
        <p:spPr>
          <a:xfrm>
            <a:off x="5484164" y="3054466"/>
            <a:ext cx="3231160" cy="1828959"/>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The Big Hit</a:t>
            </a:r>
            <a:endParaRPr/>
          </a:p>
        </p:txBody>
      </p:sp>
      <p:sp>
        <p:nvSpPr>
          <p:cNvPr id="98" name="Google Shape;98;p6"/>
          <p:cNvSpPr txBox="1">
            <a:spLocks noGrp="1"/>
          </p:cNvSpPr>
          <p:nvPr>
            <p:ph type="body" idx="1"/>
          </p:nvPr>
        </p:nvSpPr>
        <p:spPr>
          <a:xfrm>
            <a:off x="381000" y="1411552"/>
            <a:ext cx="8382000" cy="1329595"/>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A big hit can change the tempo, emotion and energy level of the rest of the game.  We must recognize it and call it when necessary.</a:t>
            </a:r>
            <a:endParaRPr/>
          </a:p>
        </p:txBody>
      </p:sp>
      <p:pic>
        <p:nvPicPr>
          <p:cNvPr id="99" name="Google Shape;99;p6"/>
          <p:cNvPicPr preferRelativeResize="0"/>
          <p:nvPr/>
        </p:nvPicPr>
        <p:blipFill rotWithShape="1">
          <a:blip r:embed="rId3">
            <a:alphaModFix/>
          </a:blip>
          <a:srcRect t="12759" b="12670"/>
          <a:stretch/>
        </p:blipFill>
        <p:spPr>
          <a:xfrm>
            <a:off x="2278264" y="3093106"/>
            <a:ext cx="4587472" cy="2562373"/>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Never Ending Scrums</a:t>
            </a:r>
            <a:endParaRPr/>
          </a:p>
        </p:txBody>
      </p:sp>
      <p:sp>
        <p:nvSpPr>
          <p:cNvPr id="106" name="Google Shape;106;p7"/>
          <p:cNvSpPr txBox="1">
            <a:spLocks noGrp="1"/>
          </p:cNvSpPr>
          <p:nvPr>
            <p:ph type="body" idx="1"/>
          </p:nvPr>
        </p:nvSpPr>
        <p:spPr>
          <a:xfrm>
            <a:off x="381000" y="1411552"/>
            <a:ext cx="8382000" cy="3834896"/>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The longer a loose ball scrum goes on the more likely something bad could happen.</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The longer the ball is loose the threshold should change.</a:t>
            </a:r>
            <a:endParaRPr/>
          </a:p>
          <a:p>
            <a:pPr marL="0" lvl="0" indent="0" algn="l" rtl="0">
              <a:lnSpc>
                <a:spcPct val="90000"/>
              </a:lnSpc>
              <a:spcBef>
                <a:spcPts val="360"/>
              </a:spcBef>
              <a:spcAft>
                <a:spcPts val="0"/>
              </a:spcAft>
              <a:buClr>
                <a:schemeClr val="dk1"/>
              </a:buClr>
              <a:buSzPts val="1800"/>
              <a:buFont typeface="Calibri"/>
              <a:buNone/>
            </a:pPr>
            <a:endParaRPr sz="1800"/>
          </a:p>
          <a:p>
            <a:pPr marL="0" lvl="0" indent="0" algn="l" rtl="0">
              <a:lnSpc>
                <a:spcPct val="90000"/>
              </a:lnSpc>
              <a:spcBef>
                <a:spcPts val="640"/>
              </a:spcBef>
              <a:spcAft>
                <a:spcPts val="0"/>
              </a:spcAft>
              <a:buClr>
                <a:schemeClr val="dk1"/>
              </a:buClr>
              <a:buSzPts val="3200"/>
              <a:buFont typeface="Calibri"/>
              <a:buNone/>
            </a:pPr>
            <a:r>
              <a:rPr lang="en-US"/>
              <a:t>Play-ONS need to be quick </a:t>
            </a:r>
            <a:endParaRPr/>
          </a:p>
          <a:p>
            <a:pPr marL="0" lvl="0" indent="0" algn="l" rtl="0">
              <a:lnSpc>
                <a:spcPct val="90000"/>
              </a:lnSpc>
              <a:spcBef>
                <a:spcPts val="640"/>
              </a:spcBef>
              <a:spcAft>
                <a:spcPts val="0"/>
              </a:spcAft>
              <a:buClr>
                <a:schemeClr val="dk1"/>
              </a:buClr>
              <a:buSzPts val="3200"/>
              <a:buFont typeface="Calibri"/>
              <a:buNone/>
            </a:pPr>
            <a:r>
              <a:rPr lang="en-US"/>
              <a:t>and loud.</a:t>
            </a:r>
            <a:endParaRPr/>
          </a:p>
        </p:txBody>
      </p:sp>
      <p:sp>
        <p:nvSpPr>
          <p:cNvPr id="107" name="Google Shape;107;p7" descr="Ground Balls Win Games | Lacrosse Librar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8" name="Google Shape;108;p7"/>
          <p:cNvPicPr preferRelativeResize="0"/>
          <p:nvPr/>
        </p:nvPicPr>
        <p:blipFill rotWithShape="1">
          <a:blip r:embed="rId3">
            <a:alphaModFix/>
          </a:blip>
          <a:srcRect/>
          <a:stretch/>
        </p:blipFill>
        <p:spPr>
          <a:xfrm>
            <a:off x="5454205" y="3439006"/>
            <a:ext cx="3388043" cy="2938178"/>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What is he calling?</a:t>
            </a:r>
            <a:endParaRPr/>
          </a:p>
        </p:txBody>
      </p:sp>
      <p:sp>
        <p:nvSpPr>
          <p:cNvPr id="115" name="Google Shape;115;p8"/>
          <p:cNvSpPr txBox="1">
            <a:spLocks noGrp="1"/>
          </p:cNvSpPr>
          <p:nvPr>
            <p:ph type="body" idx="1"/>
          </p:nvPr>
        </p:nvSpPr>
        <p:spPr>
          <a:xfrm>
            <a:off x="381000" y="1411552"/>
            <a:ext cx="8382000" cy="349634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Signal, Signal, Signal!</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Whistles are the best and voices don’t always carry.</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Out of bounds are the easier calls to make, point with confidence, restart with confidence.</a:t>
            </a:r>
            <a:endParaRPr/>
          </a:p>
        </p:txBody>
      </p:sp>
      <p:pic>
        <p:nvPicPr>
          <p:cNvPr id="116" name="Google Shape;116;p8"/>
          <p:cNvPicPr preferRelativeResize="0"/>
          <p:nvPr/>
        </p:nvPicPr>
        <p:blipFill rotWithShape="1">
          <a:blip r:embed="rId3">
            <a:alphaModFix/>
          </a:blip>
          <a:srcRect/>
          <a:stretch/>
        </p:blipFill>
        <p:spPr>
          <a:xfrm>
            <a:off x="5853941" y="23463"/>
            <a:ext cx="3290059" cy="2189385"/>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ctrTitle"/>
          </p:nvPr>
        </p:nvSpPr>
        <p:spPr>
          <a:xfrm>
            <a:off x="1370013" y="649288"/>
            <a:ext cx="7042150" cy="1524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59B0"/>
              </a:buClr>
              <a:buSzPts val="5400"/>
              <a:buFont typeface="Calibri"/>
              <a:buNone/>
            </a:pPr>
            <a:r>
              <a:rPr lang="en-US"/>
              <a:t>Mentoring  </a:t>
            </a:r>
            <a:r>
              <a:rPr lang="en-US" sz="2400"/>
              <a:t>Regional co-ordianators</a:t>
            </a:r>
            <a:endParaRPr/>
          </a:p>
        </p:txBody>
      </p:sp>
      <p:sp>
        <p:nvSpPr>
          <p:cNvPr id="123" name="Google Shape;123;p9"/>
          <p:cNvSpPr/>
          <p:nvPr/>
        </p:nvSpPr>
        <p:spPr>
          <a:xfrm>
            <a:off x="3733800" y="5334000"/>
            <a:ext cx="228600" cy="1524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dk1"/>
              </a:solidFill>
              <a:latin typeface="Quattrocento Sans"/>
              <a:ea typeface="Quattrocento Sans"/>
              <a:cs typeface="Quattrocento Sans"/>
              <a:sym typeface="Quattrocento Sans"/>
            </a:endParaRPr>
          </a:p>
        </p:txBody>
      </p:sp>
      <p:sp>
        <p:nvSpPr>
          <p:cNvPr id="124" name="Google Shape;124;p9"/>
          <p:cNvSpPr txBox="1"/>
          <p:nvPr/>
        </p:nvSpPr>
        <p:spPr>
          <a:xfrm>
            <a:off x="1370013" y="2362200"/>
            <a:ext cx="7230000"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Marlboro		Mike Dubzinski        </a:t>
            </a:r>
            <a:r>
              <a:rPr lang="en-US" sz="1800" b="0" i="0" u="sng" strike="noStrik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Mike_dubzinski@wrsd.net</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Neil Spellman	</a:t>
            </a:r>
            <a:r>
              <a:rPr lang="en-US" sz="1800" b="0" i="0" u="sng" strike="noStrik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neilspel01@gmail.com</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Cape	   	Steve DiPaolo	</a:t>
            </a:r>
            <a:r>
              <a:rPr lang="en-US" sz="1800" b="0" i="0" u="sng" strike="noStrik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sadipaolo@comcast.net</a:t>
            </a: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r>
              <a:rPr lang="en-US" sz="1800" dirty="0">
                <a:latin typeface="Calibri"/>
                <a:ea typeface="Calibri"/>
                <a:cs typeface="Calibri"/>
                <a:sym typeface="Calibri"/>
              </a:rPr>
              <a:t>                 </a:t>
            </a:r>
            <a:r>
              <a:rPr lang="en-US" sz="1800" dirty="0">
                <a:solidFill>
                  <a:srgbClr val="000000"/>
                </a:solidFill>
                <a:latin typeface="Calibri"/>
                <a:ea typeface="Calibri"/>
                <a:cs typeface="Calibri"/>
                <a:sym typeface="Calibri"/>
              </a:rPr>
              <a:t>John E. Hill	</a:t>
            </a:r>
            <a:r>
              <a:rPr lang="en-US" sz="1800" b="0" i="0" u="sng" strike="noStrike"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jhillplym@gmail.com</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Dedham		Mike Manning	</a:t>
            </a:r>
            <a:r>
              <a:rPr lang="en-US" sz="1800" b="0" i="0" u="sng" strike="noStrike"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mimanning@live.com</a:t>
            </a: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Derek Franzen   	</a:t>
            </a:r>
            <a:r>
              <a:rPr lang="en-US" sz="1800" b="0" i="0" u="sng" strike="noStrik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derek.franzen@yahoo.com</a:t>
            </a: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Anthony Roman	</a:t>
            </a:r>
            <a:r>
              <a:rPr lang="en-US" sz="1800" b="0" i="0" u="sng" strike="noStrike" dirty="0">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anthonyromanlaxmen@gmail.com</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Woburn		Ed Melaugh	</a:t>
            </a:r>
            <a:r>
              <a:rPr lang="en-US" sz="1800" b="0" i="0" u="sng" strike="noStrike" dirty="0">
                <a:solidFill>
                  <a:srgbClr val="000000"/>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mmelaugh@comcast.net</a:t>
            </a: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George Lane               </a:t>
            </a:r>
            <a:r>
              <a:rPr lang="en-US" sz="1800" b="0" i="0" u="sng" strike="noStrike" dirty="0">
                <a:solidFill>
                  <a:srgbClr val="00000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georgelane99@icloud.com</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Ron Westgate	</a:t>
            </a:r>
            <a:r>
              <a:rPr lang="en-US" sz="1800" b="0" i="0" u="sng" strike="noStrike" dirty="0">
                <a:solidFill>
                  <a:srgbClr val="000000"/>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ronnie.westgate@gmail.com</a:t>
            </a:r>
            <a:r>
              <a:rPr lang="en-US" sz="1800" b="0" i="0" u="none" strike="noStrike" dirty="0">
                <a:solidFill>
                  <a:srgbClr val="000000"/>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p:fade/>
  </p:transition>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1853</Words>
  <Application>Microsoft Office PowerPoint</Application>
  <PresentationFormat>On-screen Show (4:3)</PresentationFormat>
  <Paragraphs>148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Noto Sans Symbols</vt:lpstr>
      <vt:lpstr>Arial</vt:lpstr>
      <vt:lpstr>Calibri</vt:lpstr>
      <vt:lpstr>Quattrocento Sans</vt:lpstr>
      <vt:lpstr>1_White with Blue Bar Segoe Template</vt:lpstr>
      <vt:lpstr>PowerPoint Presentation</vt:lpstr>
      <vt:lpstr>PowerPoint Presentation</vt:lpstr>
      <vt:lpstr>5 Things You May have been yelled at for already!</vt:lpstr>
      <vt:lpstr>They’re Off Sides!!!!!</vt:lpstr>
      <vt:lpstr>Face offs – Could be a number of things here</vt:lpstr>
      <vt:lpstr>The Big Hit</vt:lpstr>
      <vt:lpstr>Never Ending Scrums</vt:lpstr>
      <vt:lpstr>What is he calling?</vt:lpstr>
      <vt:lpstr>Mentoring  Regional co-ordianators</vt:lpstr>
      <vt:lpstr>PowerPoint Presentation</vt:lpstr>
      <vt:lpstr>PowerPoint Presentation</vt:lpstr>
      <vt:lpstr>PowerPoint Presentation</vt:lpstr>
      <vt:lpstr>PowerPoint Presentation</vt:lpstr>
      <vt:lpstr>Assigners</vt:lpstr>
      <vt:lpstr>Questions and Answers 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Catalano</dc:creator>
  <cp:lastModifiedBy>doug davenport</cp:lastModifiedBy>
  <cp:revision>1</cp:revision>
  <dcterms:created xsi:type="dcterms:W3CDTF">2017-01-13T20:06:46Z</dcterms:created>
  <dcterms:modified xsi:type="dcterms:W3CDTF">2023-04-04T15:19:02Z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