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5" roundtripDataSignature="AMtx7mgdY3a6tpdFd8Cyf+dp2B5148JY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4" name="Google Shape;5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218f5741860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218f5741860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218f5741860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18f5741860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18f5741860_0_3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g218f5741860_0_3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18f5741860_0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218f5741860_0_4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g218f5741860_0_4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4" name="Google Shape;134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0" name="Google Shape;14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2" name="Google Shape;15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8" name="Google Shape;15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70" name="Google Shape;17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218f574186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218f5741860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g218f5741860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218f5741860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218f5741860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g218f5741860_0_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218f5741860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218f5741860_0_2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g218f5741860_0_2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18f574186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18f5741860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g218f5741860_0_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2103049fd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02103049fd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202103049fd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18f5741860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18f5741860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218f5741860_0_1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4"/>
          <p:cNvSpPr txBox="1"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4"/>
          <p:cNvSpPr txBox="1"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>
  <p:cSld name="2_Title and Content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33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33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8382000" cy="220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084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>
                <a:solidFill>
                  <a:srgbClr val="FFFFFF"/>
                </a:solidFill>
              </a:defRPr>
            </a:lvl1pPr>
            <a:lvl2pPr marL="914400" lvl="1" indent="-35306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>
                <a:solidFill>
                  <a:srgbClr val="FFFFFF"/>
                </a:solidFill>
              </a:defRPr>
            </a:lvl2pPr>
            <a:lvl3pPr marL="1371600" lvl="2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3pPr>
            <a:lvl4pPr marL="1828800" lvl="3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4pPr>
            <a:lvl5pPr marL="2286000" lvl="4" indent="-335279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bg>
      <p:bgPr>
        <a:solidFill>
          <a:schemeClr val="dk1"/>
        </a:solidFill>
        <a:effectLst/>
      </p:bgPr>
    </p:bg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34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800"/>
              <a:buFont typeface="Calibri"/>
              <a:buNone/>
              <a:defRPr>
                <a:solidFill>
                  <a:srgbClr val="FFFFFF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34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8382000" cy="22006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084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2240"/>
              <a:buFont typeface="Noto Sans Symbols"/>
              <a:buChar char="●"/>
              <a:defRPr>
                <a:solidFill>
                  <a:srgbClr val="FFFFFF"/>
                </a:solidFill>
              </a:defRPr>
            </a:lvl1pPr>
            <a:lvl2pPr marL="914400" lvl="1" indent="-35306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FFFFFF"/>
              </a:buClr>
              <a:buSzPts val="1960"/>
              <a:buFont typeface="Noto Sans Symbols"/>
              <a:buChar char="●"/>
              <a:defRPr>
                <a:solidFill>
                  <a:srgbClr val="FFFFFF"/>
                </a:solidFill>
              </a:defRPr>
            </a:lvl2pPr>
            <a:lvl3pPr marL="1371600" lvl="2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3pPr>
            <a:lvl4pPr marL="1828800" lvl="3" indent="-33528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4pPr>
            <a:lvl5pPr marL="2286000" lvl="4" indent="-335279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1680"/>
              <a:buFont typeface="Noto Sans Symbols"/>
              <a:buChar char="●"/>
              <a:defRPr>
                <a:solidFill>
                  <a:srgbClr val="FFFFFF"/>
                </a:solidFill>
              </a:defRPr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34"/>
          <p:cNvSpPr txBox="1">
            <a:spLocks noGrp="1"/>
          </p:cNvSpPr>
          <p:nvPr>
            <p:ph type="body" idx="2"/>
          </p:nvPr>
        </p:nvSpPr>
        <p:spPr>
          <a:xfrm>
            <a:off x="0" y="6238875"/>
            <a:ext cx="9144001" cy="619125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spcFirstLastPara="1" wrap="square" lIns="152375" tIns="76175" rIns="152375" bIns="76175" anchor="b" anchorCtr="0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emo, Video etc. &quot;special&quot; slides">
  <p:cSld name="2_Demo, Video etc. &quot;special&quot; slide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35"/>
          <p:cNvSpPr txBox="1"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35"/>
          <p:cNvSpPr txBox="1"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35"/>
          <p:cNvSpPr txBox="1">
            <a:spLocks noGrp="1"/>
          </p:cNvSpPr>
          <p:nvPr>
            <p:ph type="body" idx="2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5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221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318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/>
            </a:lvl2pPr>
            <a:lvl3pPr marL="1371600" lvl="2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3pPr>
            <a:lvl4pPr marL="1828800" lvl="3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4pPr>
            <a:lvl5pPr marL="2286000" lvl="4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6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6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210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31800" algn="l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/>
            </a:lvl1pPr>
            <a:lvl2pPr marL="914400" lvl="1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/>
            </a:lvl2pPr>
            <a:lvl3pPr marL="1371600" lvl="2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3pPr>
            <a:lvl4pPr marL="1828800" lvl="3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4pPr>
            <a:lvl5pPr marL="2286000" lvl="4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emo, Video etc. &quot;special&quot; slides">
  <p:cSld name="1_Demo, Video etc. &quot;special&quot; slide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7"/>
          <p:cNvSpPr txBox="1"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  <a:defRPr sz="5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7"/>
          <p:cNvSpPr txBox="1"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Calibri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Calibri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27"/>
          <p:cNvSpPr txBox="1">
            <a:spLocks noGrp="1"/>
          </p:cNvSpPr>
          <p:nvPr>
            <p:ph type="body" idx="2"/>
          </p:nvPr>
        </p:nvSpPr>
        <p:spPr>
          <a:xfrm>
            <a:off x="722049" y="2355850"/>
            <a:ext cx="7690114" cy="1384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66FF"/>
              </a:buClr>
              <a:buSzPts val="10000"/>
              <a:buFont typeface="Arial"/>
              <a:buNone/>
              <a:defRPr sz="10000" b="1" i="1" u="none" strike="noStrike" cap="none">
                <a:solidFill>
                  <a:srgbClr val="0066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8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8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4114800" cy="212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28"/>
          <p:cNvSpPr txBox="1">
            <a:spLocks noGrp="1"/>
          </p:cNvSpPr>
          <p:nvPr>
            <p:ph type="body" idx="2"/>
          </p:nvPr>
        </p:nvSpPr>
        <p:spPr>
          <a:xfrm>
            <a:off x="4648200" y="1411553"/>
            <a:ext cx="4114800" cy="2129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406400" algn="l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/>
            </a:lvl1pPr>
            <a:lvl2pPr marL="914400" lvl="1" indent="-3810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/>
            </a:lvl2pPr>
            <a:lvl3pPr marL="1371600" lvl="2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3pPr>
            <a:lvl4pPr marL="1828800" lvl="3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4pPr>
            <a:lvl5pPr marL="2286000" lvl="4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9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9"/>
          <p:cNvSpPr txBox="1"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2"/>
          </p:nvPr>
        </p:nvSpPr>
        <p:spPr>
          <a:xfrm>
            <a:off x="380999" y="2174875"/>
            <a:ext cx="4114800" cy="153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465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35" name="Google Shape;35;p29"/>
          <p:cNvSpPr txBox="1">
            <a:spLocks noGrp="1"/>
          </p:cNvSpPr>
          <p:nvPr>
            <p:ph type="body" idx="3"/>
          </p:nvPr>
        </p:nvSpPr>
        <p:spPr>
          <a:xfrm>
            <a:off x="4645981" y="1411553"/>
            <a:ext cx="4117019" cy="692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spAutoFit/>
          </a:bodyPr>
          <a:lstStyle>
            <a:lvl1pPr marL="457200" lvl="0" indent="-22860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Calibri"/>
              <a:buNone/>
              <a:defRPr sz="2500" b="1"/>
            </a:lvl1pPr>
            <a:lvl2pPr marL="914400" lvl="1" indent="-228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29"/>
          <p:cNvSpPr txBox="1">
            <a:spLocks noGrp="1"/>
          </p:cNvSpPr>
          <p:nvPr>
            <p:ph type="body" idx="4"/>
          </p:nvPr>
        </p:nvSpPr>
        <p:spPr>
          <a:xfrm>
            <a:off x="4645026" y="2174875"/>
            <a:ext cx="4117974" cy="15373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74650" algn="l">
              <a:lnSpc>
                <a:spcPct val="9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Calibri"/>
              <a:buChar char="•"/>
              <a:defRPr sz="2300"/>
            </a:lvl1pPr>
            <a:lvl2pPr marL="914400" lvl="1" indent="-355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/>
            </a:lvl2pPr>
            <a:lvl3pPr marL="1371600" lvl="2" indent="-342900" algn="l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/>
            </a:lvl3pPr>
            <a:lvl4pPr marL="1828800" lvl="3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4pPr>
            <a:lvl5pPr marL="2286000" lvl="4" indent="-336550" algn="l">
              <a:lnSpc>
                <a:spcPct val="90000"/>
              </a:lnSpc>
              <a:spcBef>
                <a:spcPts val="34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Calibri"/>
              <a:buChar char="•"/>
              <a:defRPr sz="17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WALKIN - Prints in GRAYSCALE">
  <p:cSld name="WALKIN - Prints in GRAYSCALE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3" descr="7-00029_BAK_v03TOP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-15875" y="6007100"/>
            <a:ext cx="9159875" cy="849313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3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  <a:defRPr sz="4800" b="0" i="0" u="none" strike="noStrike" cap="none">
                <a:solidFill>
                  <a:srgbClr val="2E59B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3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marR="0" lvl="0" indent="-4318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8100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" name="Google Shape;13;p23" descr="top2.jpg"/>
          <p:cNvPicPr preferRelativeResize="0"/>
          <p:nvPr/>
        </p:nvPicPr>
        <p:blipFill rotWithShape="1">
          <a:blip r:embed="rId16">
            <a:alphaModFix/>
          </a:blip>
          <a:srcRect/>
          <a:stretch/>
        </p:blipFill>
        <p:spPr>
          <a:xfrm>
            <a:off x="0" y="5749636"/>
            <a:ext cx="9144000" cy="110836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"/>
          <p:cNvSpPr txBox="1"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5400"/>
              <a:buFont typeface="Calibri"/>
              <a:buNone/>
            </a:pPr>
            <a:r>
              <a:rPr lang="en-US"/>
              <a:t>Regular Season Meeting</a:t>
            </a:r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Week of 3/20-3/23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18f5741860_0_3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Mechanics Refresh - Transition </a:t>
            </a:r>
            <a:endParaRPr/>
          </a:p>
        </p:txBody>
      </p:sp>
      <p:sp>
        <p:nvSpPr>
          <p:cNvPr id="117" name="Google Shape;117;g218f5741860_0_30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3957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 u="sng"/>
              <a:t>New Lead							New Trail</a:t>
            </a:r>
            <a:endParaRPr b="1" u="sng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-One zone ahead of ball		-Even with ball or just	                                                                                             -10 second count				behind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-Goal responsibility			    -20 Sec. &amp; Goalie count</a:t>
            </a:r>
            <a:endParaRPr/>
          </a:p>
          <a:p>
            <a:pPr marL="4114800" lvl="0" indent="4572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-Offsides</a:t>
            </a:r>
            <a:endParaRPr/>
          </a:p>
          <a:p>
            <a:pPr marL="4114800" lvl="0" indent="45720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Communicate restarts, most restarts will be the trail.		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18f5741860_0_36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Mechanics Refresh- Penalty Relay</a:t>
            </a:r>
            <a:endParaRPr/>
          </a:p>
        </p:txBody>
      </p:sp>
      <p:sp>
        <p:nvSpPr>
          <p:cNvPr id="124" name="Google Shape;124;g218f5741860_0_36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34314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-Report Primary Signal to Partner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-Trail in most cases then gets reports the foul to the table. Don’t report the foul from 50 yards away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-Lead gets the field set-up and ready for play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-Communicate to you partners and the field.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-Process should be effeciently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18f5741860_0_42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Mechanics Refresh - After Goals</a:t>
            </a:r>
            <a:endParaRPr/>
          </a:p>
        </p:txBody>
      </p:sp>
      <p:sp>
        <p:nvSpPr>
          <p:cNvPr id="131" name="Google Shape;131;g218f5741860_0_42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2019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Signal Goal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Officiate any crossovers and deadball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Meet other official at the top of the box.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Stop throwing the ball or walking right to center X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6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Beginning of the Season Tips</a:t>
            </a:r>
            <a:endParaRPr/>
          </a:p>
        </p:txBody>
      </p:sp>
      <p:sp>
        <p:nvSpPr>
          <p:cNvPr id="137" name="Google Shape;137;p16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38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96875" lvl="0" indent="-396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Set the tone for the season. Call the fouls, enforce mouth pieces, do face offs right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Don’t screw your fellow officials in the next game by not doing it right in your game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Arrive on-site 20-30 minutes early and be on the field at least 15 minutes prior to game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Be flexible – It is likely not the coaches fault that the bus was late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7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Beginning of the Season Tips	</a:t>
            </a:r>
            <a:endParaRPr/>
          </a:p>
        </p:txBody>
      </p:sp>
      <p:sp>
        <p:nvSpPr>
          <p:cNvPr id="143" name="Google Shape;143;p17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3742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96875" lvl="0" indent="-396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Conduct coaches meetings at the youth level and understand the rule differences for different age groups and leagues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You only get one chance to make a first impression, so make sure your first impression is a good one.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Enjoy it – we are not getting rich doing this but we are compensated well for our time.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8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Newer Officials</a:t>
            </a:r>
            <a:endParaRPr/>
          </a:p>
        </p:txBody>
      </p:sp>
      <p:sp>
        <p:nvSpPr>
          <p:cNvPr id="149" name="Google Shape;149;p18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4382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96875" lvl="0" indent="-396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Shortage of officials nationwide across all sports we all need to work to retain officials</a:t>
            </a:r>
            <a:endParaRPr/>
          </a:p>
          <a:p>
            <a:pPr marL="396875" lvl="0" indent="-1936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Newer Officials – Use your mentor, find a Vet, be responsive to feedback, ASK QUESTIONS</a:t>
            </a:r>
            <a:endParaRPr/>
          </a:p>
          <a:p>
            <a:pPr marL="396875" lvl="0" indent="-1936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Veteran Officials – Take the time and help out the new officials.  Do it right way so they can learn.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Youth Leagues	</a:t>
            </a:r>
            <a:endParaRPr/>
          </a:p>
        </p:txBody>
      </p:sp>
      <p:sp>
        <p:nvSpPr>
          <p:cNvPr id="155" name="Google Shape;155;p19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24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96875" lvl="0" indent="-396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Understand what League you are working – MYK, MYL-Select, TPL, CTL…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Contact towns to confirm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Understand payment procedures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Fill Out game report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How to access USA Lacrosse Test</a:t>
            </a:r>
            <a:endParaRPr/>
          </a:p>
        </p:txBody>
      </p:sp>
      <p:sp>
        <p:nvSpPr>
          <p:cNvPr id="161" name="Google Shape;161;p20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484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/>
              <a:t>Log On to your USA Lacrosse Account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SzPts val="3200"/>
              <a:buChar char="•"/>
            </a:pPr>
            <a:r>
              <a:rPr lang="en-US"/>
              <a:t>Additional Directions on EMLOA Website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/>
            </a:br>
            <a:r>
              <a:rPr lang="en-US"/>
              <a:t>Complete test with a minimum of 90%.  You can take the exam multiple times and use your rule book!</a:t>
            </a:r>
            <a:endParaRPr/>
          </a:p>
          <a:p>
            <a:pPr marL="45720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None/>
            </a:pPr>
            <a:br>
              <a:rPr lang="en-US"/>
            </a:br>
            <a:endParaRPr/>
          </a:p>
        </p:txBody>
      </p:sp>
    </p:spTree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1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Meeting Schedule	</a:t>
            </a:r>
            <a:endParaRPr/>
          </a:p>
        </p:txBody>
      </p:sp>
      <p:sp>
        <p:nvSpPr>
          <p:cNvPr id="167" name="Google Shape;167;p21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41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396875" lvl="0" indent="-396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b="1"/>
              <a:t>WO March 20-24   Regular meeting #1     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b="1"/>
              <a:t>WO April 3-6  Newbie mtg.(members 1-5 years)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b="1"/>
              <a:t>WO April 10-13      Regular meeting #2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b="1"/>
              <a:t>April 25  Time TBA Go To Meeting Meeting #3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b="1"/>
              <a:t>WO May 8-11         Regular meeting #4</a:t>
            </a:r>
            <a:endParaRPr/>
          </a:p>
          <a:p>
            <a:pPr marL="396875" lvl="0" indent="-396875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</a:pPr>
            <a:r>
              <a:rPr lang="en-US" b="1"/>
              <a:t>WO June 5-8           Regional meeting and social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 b="1"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</p:txBody>
      </p:sp>
    </p:spTree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2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4085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br>
              <a:rPr lang="en-US"/>
            </a:br>
            <a:br>
              <a:rPr lang="en-US"/>
            </a:br>
            <a:r>
              <a:rPr lang="en-US" sz="19900"/>
              <a:t>Q&amp;A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NFHS Rule Changes</a:t>
            </a:r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431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Rule 1-2-1: The End lines and sidelines shall have continuous lines. Failure to do so will result in illegal procedure.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Rule 1-2-7: Substitution Box will now be 5 yards long  on each side from the midfield line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Rule 1-7-1: Illegal stringing techniques. No gaps larger than a golf ball.</a:t>
            </a:r>
            <a:endParaRPr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18f5741860_0_0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NFHS Rule Changes</a:t>
            </a:r>
            <a:endParaRPr/>
          </a:p>
        </p:txBody>
      </p:sp>
      <p:sp>
        <p:nvSpPr>
          <p:cNvPr id="70" name="Google Shape;70;g218f5741860_0_0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3792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Rule 1-8: Sticks with protrusions or sharp edges are illegal. “Gait D”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4-3-1: When a team has 3 players in the penalty box and the other team commits a faceoff violation the ball will be awarded to team in defensive side of field.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18f5741860_0_6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NFHS Rule Changes</a:t>
            </a:r>
            <a:endParaRPr/>
          </a:p>
        </p:txBody>
      </p:sp>
      <p:sp>
        <p:nvSpPr>
          <p:cNvPr id="77" name="Google Shape;77;g218f5741860_0_6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32673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4-24-1: When a goalkeeper is outside the crease and loses required equipment he is treated like a field player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7-2H: During running time and a goal is scored the if the player has time remaining on is penalty they may not release until the faceoff has ended.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E59B0"/>
              </a:buClr>
              <a:buSzPts val="4800"/>
              <a:buFont typeface="Calibri"/>
              <a:buNone/>
            </a:pPr>
            <a:r>
              <a:rPr lang="en-US"/>
              <a:t>NFHS Points of Emphasis</a:t>
            </a:r>
            <a:endParaRPr/>
          </a:p>
        </p:txBody>
      </p:sp>
      <p:sp>
        <p:nvSpPr>
          <p:cNvPr id="83" name="Google Shape;83;p6"/>
          <p:cNvSpPr txBox="1">
            <a:spLocks noGrp="1"/>
          </p:cNvSpPr>
          <p:nvPr>
            <p:ph type="body" idx="1"/>
          </p:nvPr>
        </p:nvSpPr>
        <p:spPr>
          <a:xfrm>
            <a:off x="381000" y="1411552"/>
            <a:ext cx="8382000" cy="318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Sportsmanship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Player Safety - Helmets worn correctly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Eyeshade - 1 inch stripe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Faceoffs - Playing the ball</a:t>
            </a:r>
            <a:endParaRPr sz="4000"/>
          </a:p>
          <a:p>
            <a:pPr marL="0" lvl="0" indent="0" algn="l" rtl="0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/>
              <a:t>Running Clock Penalty</a:t>
            </a:r>
            <a:endParaRPr sz="400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218f5741860_0_24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Pregame Certification	</a:t>
            </a:r>
            <a:endParaRPr/>
          </a:p>
        </p:txBody>
      </p:sp>
      <p:sp>
        <p:nvSpPr>
          <p:cNvPr id="90" name="Google Shape;90;g218f5741860_0_24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38748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Every game at every level we should be certifying coaches that players are properly equipped.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Remind them about helmets worn properly, mouthpieces and eye black. 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Do it right to start the season so it is not an issue all season long.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18f5741860_0_12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Mechanics Refresh</a:t>
            </a:r>
            <a:endParaRPr/>
          </a:p>
        </p:txBody>
      </p:sp>
      <p:sp>
        <p:nvSpPr>
          <p:cNvPr id="97" name="Google Shape;97;g218f5741860_0_12"/>
          <p:cNvSpPr txBox="1">
            <a:spLocks noGrp="1"/>
          </p:cNvSpPr>
          <p:nvPr>
            <p:ph type="body" idx="1"/>
          </p:nvPr>
        </p:nvSpPr>
        <p:spPr>
          <a:xfrm>
            <a:off x="381000" y="1412875"/>
            <a:ext cx="8382000" cy="49086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u="sng"/>
              <a:t>Faceoffs</a:t>
            </a:r>
            <a:endParaRPr u="sng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1300" b="1" u="sng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/>
              <a:t>Faceoff Officials					Wing Official</a:t>
            </a:r>
            <a:endParaRPr b="1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-Conduct Faceoff				-Watch wings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-Ensure players are lined      -The rest of the field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up correctly						-Watch the big picture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-Perform quickly and 	          -Be prepared to help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efficiently							the faceoff official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g202103049fd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488" y="0"/>
            <a:ext cx="8027024" cy="57511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18f5741860_0_18"/>
          <p:cNvSpPr txBox="1">
            <a:spLocks noGrp="1"/>
          </p:cNvSpPr>
          <p:nvPr>
            <p:ph type="title"/>
          </p:nvPr>
        </p:nvSpPr>
        <p:spPr>
          <a:xfrm>
            <a:off x="381000" y="230188"/>
            <a:ext cx="8382000" cy="6651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Mechanics Refresh</a:t>
            </a:r>
            <a:endParaRPr/>
          </a:p>
        </p:txBody>
      </p:sp>
      <p:sp>
        <p:nvSpPr>
          <p:cNvPr id="110" name="Google Shape;110;g218f5741860_0_18"/>
          <p:cNvSpPr txBox="1">
            <a:spLocks noGrp="1"/>
          </p:cNvSpPr>
          <p:nvPr>
            <p:ph type="body" idx="1"/>
          </p:nvPr>
        </p:nvSpPr>
        <p:spPr>
          <a:xfrm>
            <a:off x="381000" y="1309750"/>
            <a:ext cx="8382000" cy="4494000"/>
          </a:xfrm>
          <a:prstGeom prst="rect">
            <a:avLst/>
          </a:prstGeom>
        </p:spPr>
        <p:txBody>
          <a:bodyPr spcFirstLastPara="1" wrap="square" lIns="0" tIns="0" rIns="0" bIns="0" anchor="t" anchorCtr="0">
            <a:spAutoFit/>
          </a:bodyPr>
          <a:lstStyle/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u="sng"/>
              <a:t>Settled Situations</a:t>
            </a:r>
            <a:endParaRPr u="sng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endParaRPr sz="2100" u="sng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/>
              <a:t>Lead									Trail</a:t>
            </a:r>
            <a:endParaRPr b="1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-Positioned at GLE and in		-5 to 7 yards above top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as close a play dictates		of box near wing line 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-Goal									-Shooter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-Crease								-Off Ball</a:t>
            </a:r>
            <a:endParaRPr/>
          </a:p>
          <a:p>
            <a:pPr marL="0" lvl="0" indent="45720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/>
              <a:t>									-Over and back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None/>
            </a:pPr>
            <a:r>
              <a:rPr lang="en-US" b="1"/>
              <a:t>No one should be a statute.</a:t>
            </a:r>
            <a:endParaRPr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White with Blue Bar Segoe Template">
  <a:themeElements>
    <a:clrScheme name="White - blue accents template template">
      <a:dk1>
        <a:srgbClr val="000000"/>
      </a:dk1>
      <a:lt1>
        <a:srgbClr val="FFFFFF"/>
      </a:lt1>
      <a:dk2>
        <a:srgbClr val="1D4775"/>
      </a:dk2>
      <a:lt2>
        <a:srgbClr val="FEF194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A061C3"/>
      </a:accent6>
      <a:hlink>
        <a:srgbClr val="1D4775"/>
      </a:hlink>
      <a:folHlink>
        <a:srgbClr val="1D477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884</Words>
  <Application>Microsoft Office PowerPoint</Application>
  <PresentationFormat>On-screen Show (4:3)</PresentationFormat>
  <Paragraphs>109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Noto Sans Symbols</vt:lpstr>
      <vt:lpstr>1_White with Blue Bar Segoe Template</vt:lpstr>
      <vt:lpstr>Regular Season Meeting</vt:lpstr>
      <vt:lpstr>NFHS Rule Changes</vt:lpstr>
      <vt:lpstr>NFHS Rule Changes</vt:lpstr>
      <vt:lpstr>NFHS Rule Changes</vt:lpstr>
      <vt:lpstr>NFHS Points of Emphasis</vt:lpstr>
      <vt:lpstr>Pregame Certification </vt:lpstr>
      <vt:lpstr>Mechanics Refresh</vt:lpstr>
      <vt:lpstr>PowerPoint Presentation</vt:lpstr>
      <vt:lpstr>Mechanics Refresh</vt:lpstr>
      <vt:lpstr>Mechanics Refresh - Transition </vt:lpstr>
      <vt:lpstr>Mechanics Refresh- Penalty Relay</vt:lpstr>
      <vt:lpstr>Mechanics Refresh - After Goals</vt:lpstr>
      <vt:lpstr>Beginning of the Season Tips</vt:lpstr>
      <vt:lpstr>Beginning of the Season Tips </vt:lpstr>
      <vt:lpstr>Newer Officials</vt:lpstr>
      <vt:lpstr>Youth Leagues </vt:lpstr>
      <vt:lpstr>How to access USA Lacrosse Test</vt:lpstr>
      <vt:lpstr>Meeting Schedule </vt:lpstr>
      <vt:lpstr>  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Regular Season Meeting</dc:title>
  <dc:creator>HP</dc:creator>
  <cp:lastModifiedBy>doug davenport</cp:lastModifiedBy>
  <cp:revision>1</cp:revision>
  <dcterms:created xsi:type="dcterms:W3CDTF">2019-02-24T18:08:50Z</dcterms:created>
  <dcterms:modified xsi:type="dcterms:W3CDTF">2023-03-22T23:04:19Z</dcterms:modified>
</cp:coreProperties>
</file>