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OoxKshTkiWA4LFBP0/nLpb+hw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0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1/13/2017 3:17 PM</a:t>
            </a:r>
            <a:endParaRPr/>
          </a:p>
        </p:txBody>
      </p:sp>
      <p:sp>
        <p:nvSpPr>
          <p:cNvPr id="92" name="Google Shape;92;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lnSpc>
                <a:spcPct val="100000"/>
              </a:lnSpc>
              <a:spcBef>
                <a:spcPts val="0"/>
              </a:spcBef>
              <a:spcAft>
                <a:spcPts val="0"/>
              </a:spcAft>
              <a:buSzPts val="1400"/>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lnSpc>
                <a:spcPct val="100000"/>
              </a:lnSpc>
              <a:spcBef>
                <a:spcPts val="0"/>
              </a:spcBef>
              <a:spcAft>
                <a:spcPts val="0"/>
              </a:spcAft>
              <a:buSzPts val="1400"/>
              <a:buNone/>
            </a:pPr>
            <a:endParaRPr sz="500"/>
          </a:p>
        </p:txBody>
      </p:sp>
      <p:sp>
        <p:nvSpPr>
          <p:cNvPr id="93" name="Google Shape;93;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Go over different areas of field</a:t>
            </a:r>
            <a:endParaRPr/>
          </a:p>
        </p:txBody>
      </p:sp>
      <p:sp>
        <p:nvSpPr>
          <p:cNvPr id="157" name="Google Shape;15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any additional terms you see fit</a:t>
            </a:r>
            <a:endParaRPr/>
          </a:p>
        </p:txBody>
      </p:sp>
      <p:sp>
        <p:nvSpPr>
          <p:cNvPr id="150" name="Google Shape;15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4"/>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75"/>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76"/>
        <p:cNvGrpSpPr/>
        <p:nvPr/>
      </p:nvGrpSpPr>
      <p:grpSpPr>
        <a:xfrm>
          <a:off x="0" y="0"/>
          <a:ext cx="0" cy="0"/>
          <a:chOff x="0" y="0"/>
          <a:chExt cx="0" cy="0"/>
        </a:xfrm>
      </p:grpSpPr>
      <p:sp>
        <p:nvSpPr>
          <p:cNvPr id="77" name="Google Shape;77;p4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4"/>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79"/>
        <p:cNvGrpSpPr/>
        <p:nvPr/>
      </p:nvGrpSpPr>
      <p:grpSpPr>
        <a:xfrm>
          <a:off x="0" y="0"/>
          <a:ext cx="0" cy="0"/>
          <a:chOff x="0" y="0"/>
          <a:chExt cx="0" cy="0"/>
        </a:xfrm>
      </p:grpSpPr>
      <p:sp>
        <p:nvSpPr>
          <p:cNvPr id="80" name="Google Shape;80;p4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5"/>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45"/>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83"/>
        <p:cNvGrpSpPr/>
        <p:nvPr/>
      </p:nvGrpSpPr>
      <p:grpSpPr>
        <a:xfrm>
          <a:off x="0" y="0"/>
          <a:ext cx="0" cy="0"/>
          <a:chOff x="0" y="0"/>
          <a:chExt cx="0" cy="0"/>
        </a:xfrm>
      </p:grpSpPr>
      <p:sp>
        <p:nvSpPr>
          <p:cNvPr id="84" name="Google Shape;84;p46"/>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6"/>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6" name="Google Shape;86;p46"/>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 Field">
  <p:cSld name="Full Field">
    <p:spTree>
      <p:nvGrpSpPr>
        <p:cNvPr id="1" name="Shape 20"/>
        <p:cNvGrpSpPr/>
        <p:nvPr/>
      </p:nvGrpSpPr>
      <p:grpSpPr>
        <a:xfrm>
          <a:off x="0" y="0"/>
          <a:ext cx="0" cy="0"/>
          <a:chOff x="0" y="0"/>
          <a:chExt cx="0" cy="0"/>
        </a:xfrm>
      </p:grpSpPr>
      <p:grpSp>
        <p:nvGrpSpPr>
          <p:cNvPr id="21" name="Google Shape;21;p36"/>
          <p:cNvGrpSpPr/>
          <p:nvPr/>
        </p:nvGrpSpPr>
        <p:grpSpPr>
          <a:xfrm>
            <a:off x="113005" y="832507"/>
            <a:ext cx="8917995" cy="5542733"/>
            <a:chOff x="76200" y="624396"/>
            <a:chExt cx="8917995" cy="4157154"/>
          </a:xfrm>
        </p:grpSpPr>
        <p:sp>
          <p:nvSpPr>
            <p:cNvPr id="22" name="Google Shape;22;p36"/>
            <p:cNvSpPr/>
            <p:nvPr/>
          </p:nvSpPr>
          <p:spPr>
            <a:xfrm>
              <a:off x="2909976" y="730240"/>
              <a:ext cx="1626300" cy="35187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3" name="Google Shape;23;p36"/>
            <p:cNvSpPr/>
            <p:nvPr/>
          </p:nvSpPr>
          <p:spPr>
            <a:xfrm>
              <a:off x="113470" y="730240"/>
              <a:ext cx="27966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4" name="Google Shape;24;p36"/>
            <p:cNvSpPr/>
            <p:nvPr/>
          </p:nvSpPr>
          <p:spPr>
            <a:xfrm>
              <a:off x="113166" y="3651737"/>
              <a:ext cx="27969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5" name="Google Shape;25;p36"/>
            <p:cNvSpPr/>
            <p:nvPr/>
          </p:nvSpPr>
          <p:spPr>
            <a:xfrm>
              <a:off x="76200" y="624396"/>
              <a:ext cx="64200" cy="120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 name="Google Shape;26;p36"/>
            <p:cNvSpPr/>
            <p:nvPr/>
          </p:nvSpPr>
          <p:spPr>
            <a:xfrm>
              <a:off x="77182" y="4240361"/>
              <a:ext cx="64200" cy="114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 name="Google Shape;27;p36"/>
            <p:cNvSpPr/>
            <p:nvPr/>
          </p:nvSpPr>
          <p:spPr>
            <a:xfrm>
              <a:off x="2452806" y="4249055"/>
              <a:ext cx="1263000" cy="423900"/>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8" name="Google Shape;28;p36"/>
            <p:cNvSpPr/>
            <p:nvPr/>
          </p:nvSpPr>
          <p:spPr>
            <a:xfrm>
              <a:off x="3669080" y="4184677"/>
              <a:ext cx="95904" cy="71928"/>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Calibri"/>
                <a:buNone/>
              </a:pPr>
              <a:endParaRPr sz="1950" b="0" i="0" u="none" strike="noStrike" cap="none">
                <a:solidFill>
                  <a:srgbClr val="FFFFFF"/>
                </a:solidFill>
                <a:latin typeface="Calibri"/>
                <a:ea typeface="Calibri"/>
                <a:cs typeface="Calibri"/>
                <a:sym typeface="Calibri"/>
              </a:endParaRPr>
            </a:p>
          </p:txBody>
        </p:sp>
        <p:sp>
          <p:nvSpPr>
            <p:cNvPr id="29" name="Google Shape;29;p36"/>
            <p:cNvSpPr/>
            <p:nvPr/>
          </p:nvSpPr>
          <p:spPr>
            <a:xfrm>
              <a:off x="1075191" y="2276247"/>
              <a:ext cx="462600" cy="450900"/>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30" name="Google Shape;30;p36"/>
            <p:cNvCxnSpPr/>
            <p:nvPr/>
          </p:nvCxnSpPr>
          <p:spPr>
            <a:xfrm rot="10800000">
              <a:off x="1306549" y="2421105"/>
              <a:ext cx="0" cy="161100"/>
            </a:xfrm>
            <a:prstGeom prst="straightConnector1">
              <a:avLst/>
            </a:prstGeom>
            <a:noFill/>
            <a:ln w="19050" cap="flat" cmpd="sng">
              <a:solidFill>
                <a:schemeClr val="lt1"/>
              </a:solidFill>
              <a:prstDash val="solid"/>
              <a:miter lim="400000"/>
              <a:headEnd type="none" w="sm" len="sm"/>
              <a:tailEnd type="none" w="sm" len="sm"/>
            </a:ln>
          </p:spPr>
        </p:cxnSp>
        <p:cxnSp>
          <p:nvCxnSpPr>
            <p:cNvPr id="31" name="Google Shape;31;p36"/>
            <p:cNvCxnSpPr/>
            <p:nvPr/>
          </p:nvCxnSpPr>
          <p:spPr>
            <a:xfrm rot="10800000">
              <a:off x="3716192" y="4256550"/>
              <a:ext cx="0" cy="525000"/>
            </a:xfrm>
            <a:prstGeom prst="straightConnector1">
              <a:avLst/>
            </a:prstGeom>
            <a:noFill/>
            <a:ln w="28575" cap="flat" cmpd="sng">
              <a:solidFill>
                <a:schemeClr val="lt1"/>
              </a:solidFill>
              <a:prstDash val="solid"/>
              <a:miter lim="800000"/>
              <a:headEnd type="none" w="sm" len="sm"/>
              <a:tailEnd type="none" w="sm" len="sm"/>
            </a:ln>
          </p:spPr>
        </p:cxnSp>
        <p:sp>
          <p:nvSpPr>
            <p:cNvPr id="32" name="Google Shape;32;p36"/>
            <p:cNvSpPr/>
            <p:nvPr/>
          </p:nvSpPr>
          <p:spPr>
            <a:xfrm>
              <a:off x="113470" y="1328649"/>
              <a:ext cx="2796600" cy="23205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cxnSp>
          <p:nvCxnSpPr>
            <p:cNvPr id="33" name="Google Shape;33;p36"/>
            <p:cNvCxnSpPr/>
            <p:nvPr/>
          </p:nvCxnSpPr>
          <p:spPr>
            <a:xfrm rot="10800000">
              <a:off x="3720272" y="3651692"/>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34" name="Google Shape;34;p36"/>
            <p:cNvCxnSpPr/>
            <p:nvPr/>
          </p:nvCxnSpPr>
          <p:spPr>
            <a:xfrm rot="10800000">
              <a:off x="3720272" y="1327557"/>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35" name="Google Shape;35;p36"/>
            <p:cNvCxnSpPr/>
            <p:nvPr/>
          </p:nvCxnSpPr>
          <p:spPr>
            <a:xfrm rot="10800000">
              <a:off x="3720272" y="4672860"/>
              <a:ext cx="813300" cy="0"/>
            </a:xfrm>
            <a:prstGeom prst="straightConnector1">
              <a:avLst/>
            </a:prstGeom>
            <a:noFill/>
            <a:ln w="28575" cap="flat" cmpd="sng">
              <a:solidFill>
                <a:schemeClr val="lt1"/>
              </a:solidFill>
              <a:prstDash val="solid"/>
              <a:miter lim="800000"/>
              <a:headEnd type="none" w="sm" len="sm"/>
              <a:tailEnd type="none" w="sm" len="sm"/>
            </a:ln>
          </p:spPr>
        </p:cxnSp>
        <p:sp>
          <p:nvSpPr>
            <p:cNvPr id="36" name="Google Shape;36;p36"/>
            <p:cNvSpPr/>
            <p:nvPr/>
          </p:nvSpPr>
          <p:spPr>
            <a:xfrm flipH="1">
              <a:off x="4534119" y="730240"/>
              <a:ext cx="1626300" cy="35187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37" name="Google Shape;37;p36"/>
            <p:cNvSpPr/>
            <p:nvPr/>
          </p:nvSpPr>
          <p:spPr>
            <a:xfrm flipH="1">
              <a:off x="6160325" y="730240"/>
              <a:ext cx="27966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38" name="Google Shape;38;p36"/>
            <p:cNvSpPr/>
            <p:nvPr/>
          </p:nvSpPr>
          <p:spPr>
            <a:xfrm flipH="1">
              <a:off x="6160329" y="3651737"/>
              <a:ext cx="27969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39" name="Google Shape;39;p36"/>
            <p:cNvSpPr/>
            <p:nvPr/>
          </p:nvSpPr>
          <p:spPr>
            <a:xfrm flipH="1">
              <a:off x="8929995" y="624396"/>
              <a:ext cx="64200" cy="120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 name="Google Shape;40;p36"/>
            <p:cNvSpPr/>
            <p:nvPr/>
          </p:nvSpPr>
          <p:spPr>
            <a:xfrm flipH="1">
              <a:off x="8929013" y="4240361"/>
              <a:ext cx="64200" cy="114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 name="Google Shape;41;p36"/>
            <p:cNvSpPr/>
            <p:nvPr/>
          </p:nvSpPr>
          <p:spPr>
            <a:xfrm flipH="1">
              <a:off x="5354589" y="4249055"/>
              <a:ext cx="1263000" cy="423900"/>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42" name="Google Shape;42;p36"/>
            <p:cNvSpPr/>
            <p:nvPr/>
          </p:nvSpPr>
          <p:spPr>
            <a:xfrm flipH="1">
              <a:off x="5305411" y="4184677"/>
              <a:ext cx="95904" cy="71928"/>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Calibri"/>
                <a:buNone/>
              </a:pPr>
              <a:endParaRPr sz="1950" b="0" i="0" u="none" strike="noStrike" cap="none">
                <a:solidFill>
                  <a:srgbClr val="FFFFFF"/>
                </a:solidFill>
                <a:latin typeface="Calibri"/>
                <a:ea typeface="Calibri"/>
                <a:cs typeface="Calibri"/>
                <a:sym typeface="Calibri"/>
              </a:endParaRPr>
            </a:p>
          </p:txBody>
        </p:sp>
        <p:sp>
          <p:nvSpPr>
            <p:cNvPr id="43" name="Google Shape;43;p36"/>
            <p:cNvSpPr/>
            <p:nvPr/>
          </p:nvSpPr>
          <p:spPr>
            <a:xfrm flipH="1">
              <a:off x="7532604" y="2276247"/>
              <a:ext cx="462600" cy="450900"/>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44" name="Google Shape;44;p36"/>
            <p:cNvCxnSpPr/>
            <p:nvPr/>
          </p:nvCxnSpPr>
          <p:spPr>
            <a:xfrm rot="10800000">
              <a:off x="7763846" y="2421105"/>
              <a:ext cx="0" cy="161100"/>
            </a:xfrm>
            <a:prstGeom prst="straightConnector1">
              <a:avLst/>
            </a:prstGeom>
            <a:noFill/>
            <a:ln w="19050" cap="flat" cmpd="sng">
              <a:solidFill>
                <a:schemeClr val="lt1"/>
              </a:solidFill>
              <a:prstDash val="solid"/>
              <a:miter lim="400000"/>
              <a:headEnd type="none" w="sm" len="sm"/>
              <a:tailEnd type="none" w="sm" len="sm"/>
            </a:ln>
          </p:spPr>
        </p:cxnSp>
        <p:cxnSp>
          <p:nvCxnSpPr>
            <p:cNvPr id="45" name="Google Shape;45;p36"/>
            <p:cNvCxnSpPr/>
            <p:nvPr/>
          </p:nvCxnSpPr>
          <p:spPr>
            <a:xfrm rot="10800000">
              <a:off x="5354203" y="4256550"/>
              <a:ext cx="0" cy="525000"/>
            </a:xfrm>
            <a:prstGeom prst="straightConnector1">
              <a:avLst/>
            </a:prstGeom>
            <a:noFill/>
            <a:ln w="28575" cap="flat" cmpd="sng">
              <a:solidFill>
                <a:schemeClr val="lt1"/>
              </a:solidFill>
              <a:prstDash val="solid"/>
              <a:miter lim="800000"/>
              <a:headEnd type="none" w="sm" len="sm"/>
              <a:tailEnd type="none" w="sm" len="sm"/>
            </a:ln>
          </p:spPr>
        </p:cxnSp>
        <p:sp>
          <p:nvSpPr>
            <p:cNvPr id="46" name="Google Shape;46;p36"/>
            <p:cNvSpPr/>
            <p:nvPr/>
          </p:nvSpPr>
          <p:spPr>
            <a:xfrm flipH="1">
              <a:off x="6160325" y="1328649"/>
              <a:ext cx="2796600" cy="23205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cxnSp>
          <p:nvCxnSpPr>
            <p:cNvPr id="47" name="Google Shape;47;p36"/>
            <p:cNvCxnSpPr/>
            <p:nvPr/>
          </p:nvCxnSpPr>
          <p:spPr>
            <a:xfrm>
              <a:off x="4536823" y="3651692"/>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48" name="Google Shape;48;p36"/>
            <p:cNvCxnSpPr/>
            <p:nvPr/>
          </p:nvCxnSpPr>
          <p:spPr>
            <a:xfrm>
              <a:off x="4536823" y="1327557"/>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49" name="Google Shape;49;p36"/>
            <p:cNvCxnSpPr/>
            <p:nvPr/>
          </p:nvCxnSpPr>
          <p:spPr>
            <a:xfrm>
              <a:off x="4536823" y="4672860"/>
              <a:ext cx="813300" cy="0"/>
            </a:xfrm>
            <a:prstGeom prst="straightConnector1">
              <a:avLst/>
            </a:prstGeom>
            <a:noFill/>
            <a:ln w="28575" cap="flat" cmpd="sng">
              <a:solidFill>
                <a:schemeClr val="lt1"/>
              </a:solidFill>
              <a:prstDash val="solid"/>
              <a:miter lim="800000"/>
              <a:headEnd type="none" w="sm" len="sm"/>
              <a:tailEnd type="none" w="sm" len="sm"/>
            </a:ln>
          </p:spPr>
        </p:cxnSp>
        <p:sp>
          <p:nvSpPr>
            <p:cNvPr id="50" name="Google Shape;50;p36"/>
            <p:cNvSpPr/>
            <p:nvPr/>
          </p:nvSpPr>
          <p:spPr>
            <a:xfrm>
              <a:off x="4487571" y="624396"/>
              <a:ext cx="70800" cy="1257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 name="Google Shape;51;p36"/>
            <p:cNvSpPr/>
            <p:nvPr/>
          </p:nvSpPr>
          <p:spPr>
            <a:xfrm>
              <a:off x="4516358" y="2451713"/>
              <a:ext cx="39900" cy="999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grpSp>
      <p:sp>
        <p:nvSpPr>
          <p:cNvPr id="52" name="Google Shape;52;p36"/>
          <p:cNvSpPr txBox="1">
            <a:spLocks noGrp="1"/>
          </p:cNvSpPr>
          <p:nvPr>
            <p:ph type="title"/>
          </p:nvPr>
        </p:nvSpPr>
        <p:spPr>
          <a:xfrm>
            <a:off x="457201" y="231133"/>
            <a:ext cx="6705600" cy="454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3" name="Google Shape;53;p36"/>
          <p:cNvPicPr preferRelativeResize="0"/>
          <p:nvPr/>
        </p:nvPicPr>
        <p:blipFill rotWithShape="1">
          <a:blip r:embed="rId2">
            <a:alphaModFix/>
          </a:blip>
          <a:srcRect/>
          <a:stretch/>
        </p:blipFill>
        <p:spPr>
          <a:xfrm>
            <a:off x="1633120" y="1070933"/>
            <a:ext cx="841251" cy="419425"/>
          </a:xfrm>
          <a:prstGeom prst="rect">
            <a:avLst/>
          </a:prstGeom>
          <a:noFill/>
          <a:ln>
            <a:noFill/>
          </a:ln>
        </p:spPr>
      </p:pic>
      <p:pic>
        <p:nvPicPr>
          <p:cNvPr id="54" name="Google Shape;54;p36"/>
          <p:cNvPicPr preferRelativeResize="0"/>
          <p:nvPr/>
        </p:nvPicPr>
        <p:blipFill rotWithShape="1">
          <a:blip r:embed="rId2">
            <a:alphaModFix/>
          </a:blip>
          <a:srcRect/>
          <a:stretch/>
        </p:blipFill>
        <p:spPr>
          <a:xfrm>
            <a:off x="6545641" y="4980303"/>
            <a:ext cx="841251" cy="4194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5"/>
        <p:cNvGrpSpPr/>
        <p:nvPr/>
      </p:nvGrpSpPr>
      <p:grpSpPr>
        <a:xfrm>
          <a:off x="0" y="0"/>
          <a:ext cx="0" cy="0"/>
          <a:chOff x="0" y="0"/>
          <a:chExt cx="0" cy="0"/>
        </a:xfrm>
      </p:grpSpPr>
      <p:sp>
        <p:nvSpPr>
          <p:cNvPr id="56" name="Google Shape;56;p3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60"/>
        <p:cNvGrpSpPr/>
        <p:nvPr/>
      </p:nvGrpSpPr>
      <p:grpSpPr>
        <a:xfrm>
          <a:off x="0" y="0"/>
          <a:ext cx="0" cy="0"/>
          <a:chOff x="0" y="0"/>
          <a:chExt cx="0" cy="0"/>
        </a:xfrm>
      </p:grpSpPr>
      <p:sp>
        <p:nvSpPr>
          <p:cNvPr id="61" name="Google Shape;61;p39"/>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9"/>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3" name="Google Shape;63;p39"/>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64"/>
        <p:cNvGrpSpPr/>
        <p:nvPr/>
      </p:nvGrpSpPr>
      <p:grpSpPr>
        <a:xfrm>
          <a:off x="0" y="0"/>
          <a:ext cx="0" cy="0"/>
          <a:chOff x="0" y="0"/>
          <a:chExt cx="0" cy="0"/>
        </a:xfrm>
      </p:grpSpPr>
      <p:sp>
        <p:nvSpPr>
          <p:cNvPr id="65" name="Google Shape;65;p40"/>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0"/>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7" name="Google Shape;67;p40"/>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68"/>
        <p:cNvGrpSpPr/>
        <p:nvPr/>
      </p:nvGrpSpPr>
      <p:grpSpPr>
        <a:xfrm>
          <a:off x="0" y="0"/>
          <a:ext cx="0" cy="0"/>
          <a:chOff x="0" y="0"/>
          <a:chExt cx="0" cy="0"/>
        </a:xfrm>
      </p:grpSpPr>
      <p:sp>
        <p:nvSpPr>
          <p:cNvPr id="69" name="Google Shape;69;p4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 name="Google Shape;71;p41"/>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2" name="Google Shape;72;p41"/>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3" name="Google Shape;73;p41"/>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pic>
        <p:nvPicPr>
          <p:cNvPr id="10" name="Google Shape;10;p33" descr="7-00029_BAK_v03TOP"/>
          <p:cNvPicPr preferRelativeResize="0"/>
          <p:nvPr/>
        </p:nvPicPr>
        <p:blipFill rotWithShape="1">
          <a:blip r:embed="rId16">
            <a:alphaModFix/>
          </a:blip>
          <a:srcRect/>
          <a:stretch/>
        </p:blipFill>
        <p:spPr>
          <a:xfrm>
            <a:off x="-15875" y="6007100"/>
            <a:ext cx="9159875" cy="849313"/>
          </a:xfrm>
          <a:prstGeom prst="rect">
            <a:avLst/>
          </a:prstGeom>
          <a:noFill/>
          <a:ln>
            <a:noFill/>
          </a:ln>
        </p:spPr>
      </p:pic>
      <p:sp>
        <p:nvSpPr>
          <p:cNvPr id="11" name="Google Shape;11;p3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3"/>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33" descr="top2.jpg"/>
          <p:cNvPicPr preferRelativeResize="0"/>
          <p:nvPr/>
        </p:nvPicPr>
        <p:blipFill rotWithShape="1">
          <a:blip r:embed="rId17">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mlo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mlo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a:t>Week 1</a:t>
            </a:r>
            <a:endParaRPr/>
          </a:p>
          <a:p>
            <a:pPr marL="0" lvl="0" indent="0" algn="l" rtl="0">
              <a:lnSpc>
                <a:spcPct val="90000"/>
              </a:lnSpc>
              <a:spcBef>
                <a:spcPts val="0"/>
              </a:spcBef>
              <a:spcAft>
                <a:spcPts val="0"/>
              </a:spcAft>
              <a:buClr>
                <a:srgbClr val="2E59B0"/>
              </a:buClr>
              <a:buSzPts val="5400"/>
              <a:buFont typeface="Calibri"/>
              <a:buNone/>
            </a:pPr>
            <a:r>
              <a:rPr lang="en-US"/>
              <a:t>EMLOA 2022 </a:t>
            </a:r>
            <a:endParaRPr/>
          </a:p>
          <a:p>
            <a:pPr marL="0" lvl="0" indent="0" algn="l" rtl="0">
              <a:lnSpc>
                <a:spcPct val="90000"/>
              </a:lnSpc>
              <a:spcBef>
                <a:spcPts val="0"/>
              </a:spcBef>
              <a:spcAft>
                <a:spcPts val="0"/>
              </a:spcAft>
              <a:buClr>
                <a:srgbClr val="2E59B0"/>
              </a:buClr>
              <a:buSzPts val="5400"/>
              <a:buFont typeface="Calibri"/>
              <a:buNone/>
            </a:pPr>
            <a:r>
              <a:rPr lang="en-US"/>
              <a:t>New Candidates Class</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Field of Play</a:t>
            </a:r>
            <a:endParaRPr/>
          </a:p>
        </p:txBody>
      </p:sp>
      <p:pic>
        <p:nvPicPr>
          <p:cNvPr id="160" name="Google Shape;160;p10"/>
          <p:cNvPicPr preferRelativeResize="0"/>
          <p:nvPr/>
        </p:nvPicPr>
        <p:blipFill rotWithShape="1">
          <a:blip r:embed="rId3">
            <a:alphaModFix/>
          </a:blip>
          <a:srcRect/>
          <a:stretch/>
        </p:blipFill>
        <p:spPr>
          <a:xfrm>
            <a:off x="689306" y="1053280"/>
            <a:ext cx="8136450" cy="465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Personal Equipment</a:t>
            </a:r>
            <a:endParaRPr/>
          </a:p>
        </p:txBody>
      </p:sp>
      <p:sp>
        <p:nvSpPr>
          <p:cNvPr id="167" name="Google Shape;167;p11"/>
          <p:cNvSpPr txBox="1">
            <a:spLocks noGrp="1"/>
          </p:cNvSpPr>
          <p:nvPr>
            <p:ph type="body" idx="1"/>
          </p:nvPr>
        </p:nvSpPr>
        <p:spPr>
          <a:xfrm>
            <a:off x="381000" y="1412875"/>
            <a:ext cx="4191000" cy="3684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Field Player</a:t>
            </a:r>
            <a:endParaRPr/>
          </a:p>
          <a:p>
            <a:pPr marL="457200" lvl="0" indent="-431800" algn="l" rtl="0">
              <a:lnSpc>
                <a:spcPct val="90000"/>
              </a:lnSpc>
              <a:spcBef>
                <a:spcPts val="640"/>
              </a:spcBef>
              <a:spcAft>
                <a:spcPts val="0"/>
              </a:spcAft>
              <a:buSzPts val="3200"/>
              <a:buChar char="❏"/>
            </a:pPr>
            <a:r>
              <a:rPr lang="en-US"/>
              <a:t>Gloves</a:t>
            </a:r>
            <a:endParaRPr/>
          </a:p>
          <a:p>
            <a:pPr marL="457200" lvl="0" indent="-431800" algn="l" rtl="0">
              <a:lnSpc>
                <a:spcPct val="90000"/>
              </a:lnSpc>
              <a:spcBef>
                <a:spcPts val="0"/>
              </a:spcBef>
              <a:spcAft>
                <a:spcPts val="0"/>
              </a:spcAft>
              <a:buSzPts val="3200"/>
              <a:buChar char="❏"/>
            </a:pPr>
            <a:r>
              <a:rPr lang="en-US"/>
              <a:t>Shoulder pads </a:t>
            </a:r>
            <a:endParaRPr/>
          </a:p>
          <a:p>
            <a:pPr marL="457200" lvl="0" indent="0" algn="l" rtl="0">
              <a:lnSpc>
                <a:spcPct val="90000"/>
              </a:lnSpc>
              <a:spcBef>
                <a:spcPts val="0"/>
              </a:spcBef>
              <a:spcAft>
                <a:spcPts val="0"/>
              </a:spcAft>
              <a:buNone/>
            </a:pPr>
            <a:r>
              <a:rPr lang="en-US"/>
              <a:t>(new standards 2022)</a:t>
            </a:r>
            <a:endParaRPr/>
          </a:p>
          <a:p>
            <a:pPr marL="457200" lvl="0" indent="-431800" algn="l" rtl="0">
              <a:lnSpc>
                <a:spcPct val="90000"/>
              </a:lnSpc>
              <a:spcBef>
                <a:spcPts val="0"/>
              </a:spcBef>
              <a:spcAft>
                <a:spcPts val="0"/>
              </a:spcAft>
              <a:buSzPts val="3200"/>
              <a:buChar char="❏"/>
            </a:pPr>
            <a:r>
              <a:rPr lang="en-US"/>
              <a:t>Elbow Pads</a:t>
            </a:r>
            <a:endParaRPr/>
          </a:p>
          <a:p>
            <a:pPr marL="457200" lvl="0" indent="-431800" algn="l" rtl="0">
              <a:lnSpc>
                <a:spcPct val="90000"/>
              </a:lnSpc>
              <a:spcBef>
                <a:spcPts val="0"/>
              </a:spcBef>
              <a:spcAft>
                <a:spcPts val="0"/>
              </a:spcAft>
              <a:buSzPts val="3200"/>
              <a:buChar char="❏"/>
            </a:pPr>
            <a:r>
              <a:rPr lang="en-US"/>
              <a:t>Helmet (NOCSAE)</a:t>
            </a:r>
            <a:endParaRPr/>
          </a:p>
          <a:p>
            <a:pPr marL="457200" lvl="0" indent="-431800" algn="l" rtl="0">
              <a:lnSpc>
                <a:spcPct val="90000"/>
              </a:lnSpc>
              <a:spcBef>
                <a:spcPts val="0"/>
              </a:spcBef>
              <a:spcAft>
                <a:spcPts val="0"/>
              </a:spcAft>
              <a:buSzPts val="3200"/>
              <a:buChar char="❏"/>
            </a:pPr>
            <a:r>
              <a:rPr lang="en-US"/>
              <a:t>No Tinted Eye Shields</a:t>
            </a:r>
            <a:endParaRPr/>
          </a:p>
          <a:p>
            <a:pPr marL="457200" lvl="0" indent="-431800" algn="l" rtl="0">
              <a:lnSpc>
                <a:spcPct val="90000"/>
              </a:lnSpc>
              <a:spcBef>
                <a:spcPts val="0"/>
              </a:spcBef>
              <a:spcAft>
                <a:spcPts val="0"/>
              </a:spcAft>
              <a:buSzPts val="3200"/>
              <a:buChar char="❏"/>
            </a:pPr>
            <a:r>
              <a:rPr lang="en-US"/>
              <a:t>Mouthpiece</a:t>
            </a:r>
            <a:endParaRPr/>
          </a:p>
          <a:p>
            <a:pPr marL="457200" lvl="0" indent="-431800" algn="l" rtl="0">
              <a:lnSpc>
                <a:spcPct val="90000"/>
              </a:lnSpc>
              <a:spcBef>
                <a:spcPts val="0"/>
              </a:spcBef>
              <a:spcAft>
                <a:spcPts val="0"/>
              </a:spcAft>
              <a:buSzPts val="3200"/>
              <a:buChar char="❏"/>
            </a:pPr>
            <a:r>
              <a:rPr lang="en-US"/>
              <a:t>Crosse</a:t>
            </a:r>
            <a:endParaRPr/>
          </a:p>
          <a:p>
            <a:pPr marL="457200" lvl="0" indent="0" algn="l" rtl="0">
              <a:lnSpc>
                <a:spcPct val="90000"/>
              </a:lnSpc>
              <a:spcBef>
                <a:spcPts val="640"/>
              </a:spcBef>
              <a:spcAft>
                <a:spcPts val="0"/>
              </a:spcAft>
              <a:buSzPts val="3200"/>
              <a:buNone/>
            </a:pPr>
            <a:endParaRPr/>
          </a:p>
        </p:txBody>
      </p:sp>
      <p:sp>
        <p:nvSpPr>
          <p:cNvPr id="168" name="Google Shape;168;p11"/>
          <p:cNvSpPr txBox="1">
            <a:spLocks noGrp="1"/>
          </p:cNvSpPr>
          <p:nvPr>
            <p:ph type="body" idx="1"/>
          </p:nvPr>
        </p:nvSpPr>
        <p:spPr>
          <a:xfrm>
            <a:off x="4734700" y="1518950"/>
            <a:ext cx="4191000" cy="3684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Goalie</a:t>
            </a:r>
            <a:endParaRPr/>
          </a:p>
          <a:p>
            <a:pPr marL="457200" lvl="0" indent="-431800" algn="l" rtl="0">
              <a:lnSpc>
                <a:spcPct val="90000"/>
              </a:lnSpc>
              <a:spcBef>
                <a:spcPts val="640"/>
              </a:spcBef>
              <a:spcAft>
                <a:spcPts val="0"/>
              </a:spcAft>
              <a:buSzPts val="3200"/>
              <a:buChar char="❏"/>
            </a:pPr>
            <a:r>
              <a:rPr lang="en-US"/>
              <a:t>Gloves</a:t>
            </a:r>
            <a:endParaRPr/>
          </a:p>
          <a:p>
            <a:pPr marL="457200" lvl="0" indent="-431800" algn="l" rtl="0">
              <a:lnSpc>
                <a:spcPct val="90000"/>
              </a:lnSpc>
              <a:spcBef>
                <a:spcPts val="0"/>
              </a:spcBef>
              <a:spcAft>
                <a:spcPts val="0"/>
              </a:spcAft>
              <a:buSzPts val="3200"/>
              <a:buChar char="❏"/>
            </a:pPr>
            <a:r>
              <a:rPr lang="en-US" b="1"/>
              <a:t>Chest Protector</a:t>
            </a:r>
            <a:endParaRPr b="1"/>
          </a:p>
          <a:p>
            <a:pPr marL="457200" lvl="0" indent="-431800" algn="l" rtl="0">
              <a:lnSpc>
                <a:spcPct val="90000"/>
              </a:lnSpc>
              <a:spcBef>
                <a:spcPts val="0"/>
              </a:spcBef>
              <a:spcAft>
                <a:spcPts val="0"/>
              </a:spcAft>
              <a:buSzPts val="3200"/>
              <a:buChar char="❏"/>
            </a:pPr>
            <a:r>
              <a:rPr lang="en-US" b="1"/>
              <a:t>Throat Guard</a:t>
            </a:r>
            <a:endParaRPr b="1"/>
          </a:p>
          <a:p>
            <a:pPr marL="457200" lvl="0" indent="-431800" algn="l" rtl="0">
              <a:lnSpc>
                <a:spcPct val="90000"/>
              </a:lnSpc>
              <a:spcBef>
                <a:spcPts val="0"/>
              </a:spcBef>
              <a:spcAft>
                <a:spcPts val="0"/>
              </a:spcAft>
              <a:buSzPts val="3200"/>
              <a:buChar char="❏"/>
            </a:pPr>
            <a:r>
              <a:rPr lang="en-US"/>
              <a:t>Helmet (NOCSAE)</a:t>
            </a:r>
            <a:endParaRPr/>
          </a:p>
          <a:p>
            <a:pPr marL="457200" lvl="0" indent="-431800" algn="l" rtl="0">
              <a:lnSpc>
                <a:spcPct val="90000"/>
              </a:lnSpc>
              <a:spcBef>
                <a:spcPts val="0"/>
              </a:spcBef>
              <a:spcAft>
                <a:spcPts val="0"/>
              </a:spcAft>
              <a:buSzPts val="3200"/>
              <a:buChar char="❏"/>
            </a:pPr>
            <a:r>
              <a:rPr lang="en-US"/>
              <a:t>No Tinted Eye Shields</a:t>
            </a:r>
            <a:endParaRPr/>
          </a:p>
          <a:p>
            <a:pPr marL="457200" lvl="0" indent="-431800" algn="l" rtl="0">
              <a:lnSpc>
                <a:spcPct val="90000"/>
              </a:lnSpc>
              <a:spcBef>
                <a:spcPts val="0"/>
              </a:spcBef>
              <a:spcAft>
                <a:spcPts val="0"/>
              </a:spcAft>
              <a:buSzPts val="3200"/>
              <a:buChar char="❏"/>
            </a:pPr>
            <a:r>
              <a:rPr lang="en-US"/>
              <a:t>Mouthpiece</a:t>
            </a:r>
            <a:endParaRPr/>
          </a:p>
          <a:p>
            <a:pPr marL="457200" lvl="0" indent="-431800" algn="l" rtl="0">
              <a:lnSpc>
                <a:spcPct val="90000"/>
              </a:lnSpc>
              <a:spcBef>
                <a:spcPts val="0"/>
              </a:spcBef>
              <a:spcAft>
                <a:spcPts val="0"/>
              </a:spcAft>
              <a:buSzPts val="3200"/>
              <a:buChar char="❏"/>
            </a:pPr>
            <a:r>
              <a:rPr lang="en-US" b="1"/>
              <a:t>Goalie Stick</a:t>
            </a:r>
            <a:endParaRPr b="1"/>
          </a:p>
          <a:p>
            <a:pPr marL="457200" lvl="0" indent="0" algn="l" rtl="0">
              <a:lnSpc>
                <a:spcPct val="90000"/>
              </a:lnSpc>
              <a:spcBef>
                <a:spcPts val="640"/>
              </a:spcBef>
              <a:spcAft>
                <a:spcPts val="0"/>
              </a:spcAft>
              <a:buSzPts val="3200"/>
              <a:buNone/>
            </a:pPr>
            <a:endParaRPr/>
          </a:p>
        </p:txBody>
      </p:sp>
      <p:pic>
        <p:nvPicPr>
          <p:cNvPr id="169" name="Google Shape;169;p11"/>
          <p:cNvPicPr preferRelativeResize="0"/>
          <p:nvPr/>
        </p:nvPicPr>
        <p:blipFill rotWithShape="1">
          <a:blip r:embed="rId3">
            <a:alphaModFix/>
          </a:blip>
          <a:srcRect/>
          <a:stretch/>
        </p:blipFill>
        <p:spPr>
          <a:xfrm>
            <a:off x="6937800" y="326925"/>
            <a:ext cx="2095500" cy="2095500"/>
          </a:xfrm>
          <a:prstGeom prst="rect">
            <a:avLst/>
          </a:prstGeom>
          <a:noFill/>
          <a:ln>
            <a:noFill/>
          </a:ln>
        </p:spPr>
      </p:pic>
      <p:sp>
        <p:nvSpPr>
          <p:cNvPr id="170" name="Google Shape;170;p11"/>
          <p:cNvSpPr txBox="1"/>
          <p:nvPr/>
        </p:nvSpPr>
        <p:spPr>
          <a:xfrm>
            <a:off x="381000" y="5097175"/>
            <a:ext cx="8129100" cy="60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FF0000"/>
                </a:solidFill>
                <a:latin typeface="Calibri"/>
                <a:ea typeface="Calibri"/>
                <a:cs typeface="Calibri"/>
                <a:sym typeface="Calibri"/>
              </a:rPr>
              <a:t>No Legally equipped goalie, No game!</a:t>
            </a:r>
            <a:endParaRPr sz="4000" b="0" i="0" u="none" strike="noStrike" cap="none">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The Stick</a:t>
            </a:r>
            <a:endParaRPr/>
          </a:p>
        </p:txBody>
      </p:sp>
      <p:sp>
        <p:nvSpPr>
          <p:cNvPr id="177" name="Google Shape;177;p12"/>
          <p:cNvSpPr txBox="1">
            <a:spLocks noGrp="1"/>
          </p:cNvSpPr>
          <p:nvPr>
            <p:ph type="body" idx="1"/>
          </p:nvPr>
        </p:nvSpPr>
        <p:spPr>
          <a:xfrm>
            <a:off x="381000" y="1412875"/>
            <a:ext cx="8382000" cy="430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Head </a:t>
            </a:r>
            <a:endParaRPr/>
          </a:p>
          <a:p>
            <a:pPr marL="457200" lvl="0" indent="-431800" algn="l" rtl="0">
              <a:lnSpc>
                <a:spcPct val="90000"/>
              </a:lnSpc>
              <a:spcBef>
                <a:spcPts val="640"/>
              </a:spcBef>
              <a:spcAft>
                <a:spcPts val="0"/>
              </a:spcAft>
              <a:buSzPts val="3200"/>
              <a:buChar char="❏"/>
            </a:pPr>
            <a:r>
              <a:rPr lang="en-US"/>
              <a:t>Must be 6-10 inches wide at widest point</a:t>
            </a:r>
            <a:endParaRPr/>
          </a:p>
          <a:p>
            <a:pPr marL="457200" lvl="0" indent="-431800" algn="l" rtl="0">
              <a:lnSpc>
                <a:spcPct val="90000"/>
              </a:lnSpc>
              <a:spcBef>
                <a:spcPts val="0"/>
              </a:spcBef>
              <a:spcAft>
                <a:spcPts val="0"/>
              </a:spcAft>
              <a:buSzPts val="3200"/>
              <a:buChar char="❏"/>
            </a:pPr>
            <a:r>
              <a:rPr lang="en-US"/>
              <a:t>Ball must roll out freely</a:t>
            </a:r>
            <a:endParaRPr/>
          </a:p>
          <a:p>
            <a:pPr marL="457200" lvl="0" indent="-431800" algn="l" rtl="0">
              <a:lnSpc>
                <a:spcPct val="90000"/>
              </a:lnSpc>
              <a:spcBef>
                <a:spcPts val="0"/>
              </a:spcBef>
              <a:spcAft>
                <a:spcPts val="0"/>
              </a:spcAft>
              <a:buSzPts val="3200"/>
              <a:buChar char="❏"/>
            </a:pPr>
            <a:r>
              <a:rPr lang="en-US"/>
              <a:t>Deep Pocket - ball can be below sidewall</a:t>
            </a:r>
            <a:endParaRPr/>
          </a:p>
          <a:p>
            <a:pPr marL="0" lvl="0" indent="0" algn="l" rtl="0">
              <a:lnSpc>
                <a:spcPct val="90000"/>
              </a:lnSpc>
              <a:spcBef>
                <a:spcPts val="640"/>
              </a:spcBef>
              <a:spcAft>
                <a:spcPts val="0"/>
              </a:spcAft>
              <a:buSzPts val="3200"/>
              <a:buNone/>
            </a:pPr>
            <a:r>
              <a:rPr lang="en-US"/>
              <a:t>Length</a:t>
            </a:r>
            <a:endParaRPr/>
          </a:p>
          <a:p>
            <a:pPr marL="457200" lvl="0" indent="-431800" algn="l" rtl="0">
              <a:lnSpc>
                <a:spcPct val="90000"/>
              </a:lnSpc>
              <a:spcBef>
                <a:spcPts val="640"/>
              </a:spcBef>
              <a:spcAft>
                <a:spcPts val="0"/>
              </a:spcAft>
              <a:buSzPts val="3200"/>
              <a:buChar char="❏"/>
            </a:pPr>
            <a:r>
              <a:rPr lang="en-US"/>
              <a:t>Short Stick: 40-42 inches</a:t>
            </a:r>
            <a:endParaRPr/>
          </a:p>
          <a:p>
            <a:pPr marL="457200" lvl="0" indent="-431800" algn="l" rtl="0">
              <a:lnSpc>
                <a:spcPct val="90000"/>
              </a:lnSpc>
              <a:spcBef>
                <a:spcPts val="0"/>
              </a:spcBef>
              <a:spcAft>
                <a:spcPts val="0"/>
              </a:spcAft>
              <a:buSzPts val="3200"/>
              <a:buChar char="❏"/>
            </a:pPr>
            <a:r>
              <a:rPr lang="en-US"/>
              <a:t>Long Stick: 52-72 inches (4 limit on the field)</a:t>
            </a:r>
            <a:endParaRPr/>
          </a:p>
          <a:p>
            <a:pPr marL="0" lvl="0" indent="0" algn="l" rtl="0">
              <a:lnSpc>
                <a:spcPct val="90000"/>
              </a:lnSpc>
              <a:spcBef>
                <a:spcPts val="640"/>
              </a:spcBef>
              <a:spcAft>
                <a:spcPts val="0"/>
              </a:spcAft>
              <a:buSzPts val="3200"/>
              <a:buNone/>
            </a:pPr>
            <a:r>
              <a:rPr lang="en-US" i="1"/>
              <a:t>Goalie: 40-72 inches length, head 10-12 inches and must be on the field and used by goalie</a:t>
            </a:r>
            <a:endParaRPr i="1"/>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pic>
        <p:nvPicPr>
          <p:cNvPr id="178" name="Google Shape;178;p12"/>
          <p:cNvPicPr preferRelativeResize="0"/>
          <p:nvPr/>
        </p:nvPicPr>
        <p:blipFill rotWithShape="1">
          <a:blip r:embed="rId3">
            <a:alphaModFix/>
          </a:blip>
          <a:srcRect/>
          <a:stretch/>
        </p:blipFill>
        <p:spPr>
          <a:xfrm>
            <a:off x="7161300" y="0"/>
            <a:ext cx="1982700" cy="1982700"/>
          </a:xfrm>
          <a:prstGeom prst="rect">
            <a:avLst/>
          </a:prstGeom>
          <a:noFill/>
          <a:ln>
            <a:noFill/>
          </a:ln>
        </p:spPr>
      </p:pic>
      <p:pic>
        <p:nvPicPr>
          <p:cNvPr id="179" name="Google Shape;179;p12"/>
          <p:cNvPicPr preferRelativeResize="0"/>
          <p:nvPr/>
        </p:nvPicPr>
        <p:blipFill rotWithShape="1">
          <a:blip r:embed="rId4">
            <a:alphaModFix/>
          </a:blip>
          <a:srcRect/>
          <a:stretch/>
        </p:blipFill>
        <p:spPr>
          <a:xfrm>
            <a:off x="3704975" y="0"/>
            <a:ext cx="2050750" cy="2050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Game Personnel	</a:t>
            </a:r>
            <a:endParaRPr/>
          </a:p>
        </p:txBody>
      </p:sp>
      <p:sp>
        <p:nvSpPr>
          <p:cNvPr id="186" name="Google Shape;186;p1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10 Players on the field</a:t>
            </a:r>
            <a:endParaRPr/>
          </a:p>
          <a:p>
            <a:pPr marL="0" lvl="0" indent="0" algn="l" rtl="0">
              <a:lnSpc>
                <a:spcPct val="90000"/>
              </a:lnSpc>
              <a:spcBef>
                <a:spcPts val="640"/>
              </a:spcBef>
              <a:spcAft>
                <a:spcPts val="0"/>
              </a:spcAft>
              <a:buSzPts val="3200"/>
              <a:buNone/>
            </a:pPr>
            <a:r>
              <a:rPr lang="en-US"/>
              <a:t>Goalie, Defense, Middie, Attack</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In-Home - Is a designated Starter in the game and serves “team/coaches” penalties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Goalkeeper: must be a designated &amp; equipped goalkeeper on the field at all times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Timing	</a:t>
            </a:r>
            <a:endParaRPr/>
          </a:p>
        </p:txBody>
      </p:sp>
      <p:sp>
        <p:nvSpPr>
          <p:cNvPr id="193" name="Google Shape;193;p1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Varsity: 4 - 12 minute stop time quarters</a:t>
            </a:r>
            <a:endParaRPr/>
          </a:p>
          <a:p>
            <a:pPr marL="0" lvl="0" indent="0" algn="l" rtl="0">
              <a:lnSpc>
                <a:spcPct val="90000"/>
              </a:lnSpc>
              <a:spcBef>
                <a:spcPts val="640"/>
              </a:spcBef>
              <a:spcAft>
                <a:spcPts val="0"/>
              </a:spcAft>
              <a:buSzPts val="3200"/>
              <a:buNone/>
            </a:pPr>
            <a:r>
              <a:rPr lang="en-US"/>
              <a:t>Sub-varsity/Youth: Varies</a:t>
            </a:r>
            <a:endParaRPr/>
          </a:p>
          <a:p>
            <a:pPr marL="0" lvl="0" indent="0" algn="l" rtl="0">
              <a:lnSpc>
                <a:spcPct val="90000"/>
              </a:lnSpc>
              <a:spcBef>
                <a:spcPts val="0"/>
              </a:spcBef>
              <a:spcAft>
                <a:spcPts val="0"/>
              </a:spcAft>
              <a:buSzPts val="3200"/>
              <a:buNone/>
            </a:pPr>
            <a:endParaRPr/>
          </a:p>
          <a:p>
            <a:pPr marL="0" lvl="0" indent="0" algn="l" rtl="0">
              <a:lnSpc>
                <a:spcPct val="90000"/>
              </a:lnSpc>
              <a:spcBef>
                <a:spcPts val="640"/>
              </a:spcBef>
              <a:spcAft>
                <a:spcPts val="0"/>
              </a:spcAft>
              <a:buSzPts val="3200"/>
              <a:buNone/>
            </a:pPr>
            <a:r>
              <a:rPr lang="en-US"/>
              <a:t>Halftime: 10 minutes</a:t>
            </a:r>
            <a:endParaRPr/>
          </a:p>
          <a:p>
            <a:pPr marL="0" lvl="0" indent="0" algn="l" rtl="0">
              <a:lnSpc>
                <a:spcPct val="90000"/>
              </a:lnSpc>
              <a:spcBef>
                <a:spcPts val="640"/>
              </a:spcBef>
              <a:spcAft>
                <a:spcPts val="0"/>
              </a:spcAft>
              <a:buSzPts val="3200"/>
              <a:buNone/>
            </a:pPr>
            <a:r>
              <a:rPr lang="en-US"/>
              <a:t>Quarter Intervals: 2 minutes</a:t>
            </a:r>
            <a:endParaRPr/>
          </a:p>
          <a:p>
            <a:pPr marL="0" lvl="0" indent="0" algn="l" rtl="0">
              <a:lnSpc>
                <a:spcPct val="90000"/>
              </a:lnSpc>
              <a:spcBef>
                <a:spcPts val="640"/>
              </a:spcBef>
              <a:spcAft>
                <a:spcPts val="0"/>
              </a:spcAft>
              <a:buSzPts val="3200"/>
              <a:buNone/>
            </a:pPr>
            <a:r>
              <a:rPr lang="en-US"/>
              <a:t>Timeouts: 2 minutes</a:t>
            </a:r>
            <a:endParaRPr/>
          </a:p>
          <a:p>
            <a:pPr marL="0" lvl="0" indent="0" algn="l" rtl="0">
              <a:lnSpc>
                <a:spcPct val="90000"/>
              </a:lnSpc>
              <a:spcBef>
                <a:spcPts val="0"/>
              </a:spcBef>
              <a:spcAft>
                <a:spcPts val="0"/>
              </a:spcAft>
              <a:buSzPts val="3200"/>
              <a:buNone/>
            </a:pPr>
            <a:endParaRPr sz="2200"/>
          </a:p>
          <a:p>
            <a:pPr marL="0" lvl="0" indent="0" algn="l" rtl="0">
              <a:lnSpc>
                <a:spcPct val="90000"/>
              </a:lnSpc>
              <a:spcBef>
                <a:spcPts val="640"/>
              </a:spcBef>
              <a:spcAft>
                <a:spcPts val="0"/>
              </a:spcAft>
              <a:buSzPts val="3200"/>
              <a:buNone/>
            </a:pPr>
            <a:r>
              <a:rPr lang="en-US"/>
              <a:t>Overtime: 4 min. periods - sudden victory until winner</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Effect transition="in" filter="fade">
                                      <p:cBhvr>
                                        <p:cTn id="7" dur="1000"/>
                                        <p:tgtEl>
                                          <p:spTgt spid="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xEl>
                                              <p:pRg st="1" end="1"/>
                                            </p:txEl>
                                          </p:spTgt>
                                        </p:tgtEl>
                                        <p:attrNameLst>
                                          <p:attrName>style.visibility</p:attrName>
                                        </p:attrNameLst>
                                      </p:cBhvr>
                                      <p:to>
                                        <p:strVal val="visible"/>
                                      </p:to>
                                    </p:set>
                                    <p:animEffect transition="in" filter="fade">
                                      <p:cBhvr>
                                        <p:cTn id="12" dur="1000"/>
                                        <p:tgtEl>
                                          <p:spTgt spid="1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xEl>
                                              <p:pRg st="2" end="2"/>
                                            </p:txEl>
                                          </p:spTgt>
                                        </p:tgtEl>
                                        <p:attrNameLst>
                                          <p:attrName>style.visibility</p:attrName>
                                        </p:attrNameLst>
                                      </p:cBhvr>
                                      <p:to>
                                        <p:strVal val="visible"/>
                                      </p:to>
                                    </p:set>
                                    <p:animEffect transition="in" filter="fade">
                                      <p:cBhvr>
                                        <p:cTn id="17" dur="1000"/>
                                        <p:tgtEl>
                                          <p:spTgt spid="1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3">
                                            <p:txEl>
                                              <p:pRg st="3" end="3"/>
                                            </p:txEl>
                                          </p:spTgt>
                                        </p:tgtEl>
                                        <p:attrNameLst>
                                          <p:attrName>style.visibility</p:attrName>
                                        </p:attrNameLst>
                                      </p:cBhvr>
                                      <p:to>
                                        <p:strVal val="visible"/>
                                      </p:to>
                                    </p:set>
                                    <p:animEffect transition="in" filter="fade">
                                      <p:cBhvr>
                                        <p:cTn id="22" dur="1000"/>
                                        <p:tgtEl>
                                          <p:spTgt spid="1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3">
                                            <p:txEl>
                                              <p:pRg st="4" end="4"/>
                                            </p:txEl>
                                          </p:spTgt>
                                        </p:tgtEl>
                                        <p:attrNameLst>
                                          <p:attrName>style.visibility</p:attrName>
                                        </p:attrNameLst>
                                      </p:cBhvr>
                                      <p:to>
                                        <p:strVal val="visible"/>
                                      </p:to>
                                    </p:set>
                                    <p:animEffect transition="in" filter="fade">
                                      <p:cBhvr>
                                        <p:cTn id="27" dur="1000"/>
                                        <p:tgtEl>
                                          <p:spTgt spid="1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3">
                                            <p:txEl>
                                              <p:pRg st="5" end="5"/>
                                            </p:txEl>
                                          </p:spTgt>
                                        </p:tgtEl>
                                        <p:attrNameLst>
                                          <p:attrName>style.visibility</p:attrName>
                                        </p:attrNameLst>
                                      </p:cBhvr>
                                      <p:to>
                                        <p:strVal val="visible"/>
                                      </p:to>
                                    </p:set>
                                    <p:animEffect transition="in" filter="fade">
                                      <p:cBhvr>
                                        <p:cTn id="32" dur="1000"/>
                                        <p:tgtEl>
                                          <p:spTgt spid="1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3">
                                            <p:txEl>
                                              <p:pRg st="6" end="6"/>
                                            </p:txEl>
                                          </p:spTgt>
                                        </p:tgtEl>
                                        <p:attrNameLst>
                                          <p:attrName>style.visibility</p:attrName>
                                        </p:attrNameLst>
                                      </p:cBhvr>
                                      <p:to>
                                        <p:strVal val="visible"/>
                                      </p:to>
                                    </p:set>
                                    <p:animEffect transition="in" filter="fade">
                                      <p:cBhvr>
                                        <p:cTn id="37" dur="1000"/>
                                        <p:tgtEl>
                                          <p:spTgt spid="1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3">
                                            <p:txEl>
                                              <p:pRg st="7" end="7"/>
                                            </p:txEl>
                                          </p:spTgt>
                                        </p:tgtEl>
                                        <p:attrNameLst>
                                          <p:attrName>style.visibility</p:attrName>
                                        </p:attrNameLst>
                                      </p:cBhvr>
                                      <p:to>
                                        <p:strVal val="visible"/>
                                      </p:to>
                                    </p:set>
                                    <p:animEffect transition="in" filter="fade">
                                      <p:cBhvr>
                                        <p:cTn id="42" dur="1000"/>
                                        <p:tgtEl>
                                          <p:spTgt spid="19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3">
                                            <p:txEl>
                                              <p:pRg st="8" end="8"/>
                                            </p:txEl>
                                          </p:spTgt>
                                        </p:tgtEl>
                                        <p:attrNameLst>
                                          <p:attrName>style.visibility</p:attrName>
                                        </p:attrNameLst>
                                      </p:cBhvr>
                                      <p:to>
                                        <p:strVal val="visible"/>
                                      </p:to>
                                    </p:set>
                                    <p:animEffect transition="in" filter="fade">
                                      <p:cBhvr>
                                        <p:cTn id="47" dur="1000"/>
                                        <p:tgtEl>
                                          <p:spTgt spid="19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3">
                                            <p:txEl>
                                              <p:pRg st="9" end="9"/>
                                            </p:txEl>
                                          </p:spTgt>
                                        </p:tgtEl>
                                        <p:attrNameLst>
                                          <p:attrName>style.visibility</p:attrName>
                                        </p:attrNameLst>
                                      </p:cBhvr>
                                      <p:to>
                                        <p:strVal val="visible"/>
                                      </p:to>
                                    </p:set>
                                    <p:animEffect transition="in" filter="fade">
                                      <p:cBhvr>
                                        <p:cTn id="52" dur="1000"/>
                                        <p:tgtEl>
                                          <p:spTgt spid="19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Rule 4 - Play of the Game</a:t>
            </a:r>
            <a:endParaRPr/>
          </a:p>
        </p:txBody>
      </p:sp>
      <p:sp>
        <p:nvSpPr>
          <p:cNvPr id="200" name="Google Shape;200;p1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This section of the rule book contains many of the definitions and procedures for the game of lacrosse.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Coin Toss and Line-Up</a:t>
            </a:r>
            <a:endParaRPr/>
          </a:p>
        </p:txBody>
      </p:sp>
      <p:sp>
        <p:nvSpPr>
          <p:cNvPr id="207" name="Google Shape;207;p1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Coin Toss: Held with captains, visiting teams have choice for coin toss.  Winning team chooses Alternating Possession (AP) or side to defence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Line-up: Starters line-up prior to opening face-off</a:t>
            </a:r>
            <a:endParaRPr/>
          </a:p>
        </p:txBody>
      </p:sp>
      <p:pic>
        <p:nvPicPr>
          <p:cNvPr id="208" name="Google Shape;208;p16"/>
          <p:cNvPicPr preferRelativeResize="0"/>
          <p:nvPr/>
        </p:nvPicPr>
        <p:blipFill rotWithShape="1">
          <a:blip r:embed="rId3">
            <a:alphaModFix/>
          </a:blip>
          <a:srcRect/>
          <a:stretch/>
        </p:blipFill>
        <p:spPr>
          <a:xfrm>
            <a:off x="1924100" y="3960600"/>
            <a:ext cx="4929575" cy="1788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Face-Off</a:t>
            </a:r>
            <a:endParaRPr/>
          </a:p>
        </p:txBody>
      </p:sp>
      <p:sp>
        <p:nvSpPr>
          <p:cNvPr id="215" name="Google Shape;215;p1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Begin every period w/faceoff and after goals</a:t>
            </a:r>
            <a:endParaRPr/>
          </a:p>
          <a:p>
            <a:pPr marL="914400" lvl="1" indent="-406400" algn="l" rtl="0">
              <a:lnSpc>
                <a:spcPct val="90000"/>
              </a:lnSpc>
              <a:spcBef>
                <a:spcPts val="0"/>
              </a:spcBef>
              <a:spcAft>
                <a:spcPts val="0"/>
              </a:spcAft>
              <a:buSzPts val="2800"/>
              <a:buChar char="❏"/>
            </a:pPr>
            <a:r>
              <a:rPr lang="en-US"/>
              <a:t>Unless the there is an uneven situation then team w/possession retains possession</a:t>
            </a:r>
            <a:endParaRPr/>
          </a:p>
          <a:p>
            <a:pPr marL="914400" lvl="1" indent="-406400" algn="l" rtl="0">
              <a:lnSpc>
                <a:spcPct val="90000"/>
              </a:lnSpc>
              <a:spcBef>
                <a:spcPts val="0"/>
              </a:spcBef>
              <a:spcAft>
                <a:spcPts val="0"/>
              </a:spcAft>
              <a:buSzPts val="2800"/>
              <a:buChar char="❏"/>
            </a:pPr>
            <a:r>
              <a:rPr lang="en-US"/>
              <a:t>Flag down that creates an uneven situation also denotes possession</a:t>
            </a:r>
            <a:endParaRPr/>
          </a:p>
          <a:p>
            <a:pPr marL="457200" lvl="0" indent="-431800" algn="l" rtl="0">
              <a:lnSpc>
                <a:spcPct val="90000"/>
              </a:lnSpc>
              <a:spcBef>
                <a:spcPts val="0"/>
              </a:spcBef>
              <a:spcAft>
                <a:spcPts val="0"/>
              </a:spcAft>
              <a:buSzPts val="3200"/>
              <a:buChar char="❏"/>
            </a:pPr>
            <a:r>
              <a:rPr lang="en-US"/>
              <a:t>Team must have 4 players in defensive area and 3 players in offensive area (except if 3 men down)</a:t>
            </a:r>
            <a:endParaRPr/>
          </a:p>
          <a:p>
            <a:pPr marL="457200" lvl="0" indent="-431800" algn="l" rtl="0">
              <a:lnSpc>
                <a:spcPct val="90000"/>
              </a:lnSpc>
              <a:spcBef>
                <a:spcPts val="0"/>
              </a:spcBef>
              <a:spcAft>
                <a:spcPts val="0"/>
              </a:spcAft>
              <a:buSzPts val="3200"/>
              <a:buChar char="❏"/>
            </a:pPr>
            <a:r>
              <a:rPr lang="en-US"/>
              <a:t>Players are not “released” until possession, ball goes into off/def zone or OOB.</a:t>
            </a:r>
            <a:endParaRPr/>
          </a:p>
        </p:txBody>
      </p:sp>
      <p:pic>
        <p:nvPicPr>
          <p:cNvPr id="216" name="Google Shape;216;p17"/>
          <p:cNvPicPr preferRelativeResize="0"/>
          <p:nvPr/>
        </p:nvPicPr>
        <p:blipFill rotWithShape="1">
          <a:blip r:embed="rId3">
            <a:alphaModFix/>
          </a:blip>
          <a:srcRect/>
          <a:stretch/>
        </p:blipFill>
        <p:spPr>
          <a:xfrm>
            <a:off x="6852400" y="77600"/>
            <a:ext cx="2140500" cy="1501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0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fade">
                                      <p:cBhvr>
                                        <p:cTn id="12" dur="1000"/>
                                        <p:tgtEl>
                                          <p:spTgt spid="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2" end="2"/>
                                            </p:txEl>
                                          </p:spTgt>
                                        </p:tgtEl>
                                        <p:attrNameLst>
                                          <p:attrName>style.visibility</p:attrName>
                                        </p:attrNameLst>
                                      </p:cBhvr>
                                      <p:to>
                                        <p:strVal val="visible"/>
                                      </p:to>
                                    </p:set>
                                    <p:animEffect transition="in" filter="fade">
                                      <p:cBhvr>
                                        <p:cTn id="17" dur="1000"/>
                                        <p:tgtEl>
                                          <p:spTgt spid="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3" end="3"/>
                                            </p:txEl>
                                          </p:spTgt>
                                        </p:tgtEl>
                                        <p:attrNameLst>
                                          <p:attrName>style.visibility</p:attrName>
                                        </p:attrNameLst>
                                      </p:cBhvr>
                                      <p:to>
                                        <p:strVal val="visible"/>
                                      </p:to>
                                    </p:set>
                                    <p:animEffect transition="in" filter="fade">
                                      <p:cBhvr>
                                        <p:cTn id="22" dur="1000"/>
                                        <p:tgtEl>
                                          <p:spTgt spid="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
                                            <p:txEl>
                                              <p:pRg st="4" end="4"/>
                                            </p:txEl>
                                          </p:spTgt>
                                        </p:tgtEl>
                                        <p:attrNameLst>
                                          <p:attrName>style.visibility</p:attrName>
                                        </p:attrNameLst>
                                      </p:cBhvr>
                                      <p:to>
                                        <p:strVal val="visible"/>
                                      </p:to>
                                    </p:set>
                                    <p:animEffect transition="in" filter="fade">
                                      <p:cBhvr>
                                        <p:cTn id="27" dur="1000"/>
                                        <p:tgtEl>
                                          <p:spTgt spid="2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Out of Bounds</a:t>
            </a:r>
            <a:endParaRPr/>
          </a:p>
        </p:txBody>
      </p:sp>
      <p:sp>
        <p:nvSpPr>
          <p:cNvPr id="223" name="Google Shape;223;p18"/>
          <p:cNvSpPr txBox="1">
            <a:spLocks noGrp="1"/>
          </p:cNvSpPr>
          <p:nvPr>
            <p:ph type="body" idx="1"/>
          </p:nvPr>
        </p:nvSpPr>
        <p:spPr>
          <a:xfrm>
            <a:off x="381000" y="1412875"/>
            <a:ext cx="4191000" cy="4224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900" u="sng"/>
              <a:t>Shot</a:t>
            </a:r>
            <a:endParaRPr sz="2900" u="sng"/>
          </a:p>
          <a:p>
            <a:pPr marL="457200" lvl="0" indent="-412750" algn="l" rtl="0">
              <a:lnSpc>
                <a:spcPct val="90000"/>
              </a:lnSpc>
              <a:spcBef>
                <a:spcPts val="640"/>
              </a:spcBef>
              <a:spcAft>
                <a:spcPts val="0"/>
              </a:spcAft>
              <a:buSzPts val="2900"/>
              <a:buChar char="❏"/>
            </a:pPr>
            <a:r>
              <a:rPr lang="en-US" sz="2900"/>
              <a:t>If the ball goes OOB on a shot the ball is award to the player that was closest to the ball where and when it went OOB</a:t>
            </a:r>
            <a:endParaRPr sz="2900"/>
          </a:p>
          <a:p>
            <a:pPr marL="457200" lvl="0" indent="-412750" algn="l" rtl="0">
              <a:lnSpc>
                <a:spcPct val="90000"/>
              </a:lnSpc>
              <a:spcBef>
                <a:spcPts val="0"/>
              </a:spcBef>
              <a:spcAft>
                <a:spcPts val="0"/>
              </a:spcAft>
              <a:buSzPts val="2900"/>
              <a:buChar char="❏"/>
            </a:pPr>
            <a:r>
              <a:rPr lang="en-US" sz="2900"/>
              <a:t>A shot remains a shot until it comes to rest, possessed or goes OOB</a:t>
            </a:r>
            <a:endParaRPr sz="2900"/>
          </a:p>
          <a:p>
            <a:pPr marL="0" lvl="0" indent="0" algn="l" rtl="0">
              <a:lnSpc>
                <a:spcPct val="90000"/>
              </a:lnSpc>
              <a:spcBef>
                <a:spcPts val="640"/>
              </a:spcBef>
              <a:spcAft>
                <a:spcPts val="0"/>
              </a:spcAft>
              <a:buSzPts val="3200"/>
              <a:buNone/>
            </a:pPr>
            <a:endParaRPr/>
          </a:p>
        </p:txBody>
      </p:sp>
      <p:sp>
        <p:nvSpPr>
          <p:cNvPr id="224" name="Google Shape;224;p18"/>
          <p:cNvSpPr txBox="1"/>
          <p:nvPr/>
        </p:nvSpPr>
        <p:spPr>
          <a:xfrm>
            <a:off x="4767175" y="1495800"/>
            <a:ext cx="4124100" cy="400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US" sz="2900" b="0" i="0" u="sng" strike="noStrike" cap="none">
                <a:solidFill>
                  <a:srgbClr val="000000"/>
                </a:solidFill>
                <a:latin typeface="Calibri"/>
                <a:ea typeface="Calibri"/>
                <a:cs typeface="Calibri"/>
                <a:sym typeface="Calibri"/>
              </a:rPr>
              <a:t>Everything else</a:t>
            </a:r>
            <a:endParaRPr sz="2900" b="0" i="0" u="sng" strike="noStrike" cap="none">
              <a:solidFill>
                <a:srgbClr val="000000"/>
              </a:solidFill>
              <a:latin typeface="Calibri"/>
              <a:ea typeface="Calibri"/>
              <a:cs typeface="Calibri"/>
              <a:sym typeface="Calibri"/>
            </a:endParaRPr>
          </a:p>
          <a:p>
            <a:pPr marL="457200" marR="0" lvl="0" indent="-412750" algn="l" rtl="0">
              <a:lnSpc>
                <a:spcPct val="100000"/>
              </a:lnSpc>
              <a:spcBef>
                <a:spcPts val="0"/>
              </a:spcBef>
              <a:spcAft>
                <a:spcPts val="0"/>
              </a:spcAft>
              <a:buClr>
                <a:srgbClr val="000000"/>
              </a:buClr>
              <a:buSzPts val="2900"/>
              <a:buFont typeface="Calibri"/>
              <a:buChar char="❏"/>
            </a:pPr>
            <a:r>
              <a:rPr lang="en-US" sz="2900" b="0" i="0" u="none" strike="noStrike" cap="none">
                <a:solidFill>
                  <a:srgbClr val="000000"/>
                </a:solidFill>
                <a:latin typeface="Calibri"/>
                <a:ea typeface="Calibri"/>
                <a:cs typeface="Calibri"/>
                <a:sym typeface="Calibri"/>
              </a:rPr>
              <a:t>OOB when a player or loose ball touches boundary line or anything beyond</a:t>
            </a:r>
            <a:endParaRPr sz="2900" b="0" i="0" u="none" strike="noStrike" cap="none">
              <a:solidFill>
                <a:srgbClr val="000000"/>
              </a:solidFill>
              <a:latin typeface="Calibri"/>
              <a:ea typeface="Calibri"/>
              <a:cs typeface="Calibri"/>
              <a:sym typeface="Calibri"/>
            </a:endParaRPr>
          </a:p>
          <a:p>
            <a:pPr marL="457200" marR="0" lvl="0" indent="-412750" algn="l" rtl="0">
              <a:lnSpc>
                <a:spcPct val="100000"/>
              </a:lnSpc>
              <a:spcBef>
                <a:spcPts val="0"/>
              </a:spcBef>
              <a:spcAft>
                <a:spcPts val="0"/>
              </a:spcAft>
              <a:buClr>
                <a:srgbClr val="000000"/>
              </a:buClr>
              <a:buSzPts val="2900"/>
              <a:buFont typeface="Calibri"/>
              <a:buChar char="❏"/>
            </a:pPr>
            <a:r>
              <a:rPr lang="en-US" sz="2900" b="0" i="0" u="none" strike="noStrike" cap="none">
                <a:solidFill>
                  <a:srgbClr val="000000"/>
                </a:solidFill>
                <a:latin typeface="Calibri"/>
                <a:ea typeface="Calibri"/>
                <a:cs typeface="Calibri"/>
                <a:sym typeface="Calibri"/>
              </a:rPr>
              <a:t>Award ball to player of the opposing team</a:t>
            </a:r>
            <a:endParaRPr sz="2900" b="0" i="0" u="none" strike="noStrike" cap="none">
              <a:solidFill>
                <a:srgbClr val="000000"/>
              </a:solidFill>
              <a:latin typeface="Calibri"/>
              <a:ea typeface="Calibri"/>
              <a:cs typeface="Calibri"/>
              <a:sym typeface="Calibri"/>
            </a:endParaRPr>
          </a:p>
        </p:txBody>
      </p:sp>
      <p:pic>
        <p:nvPicPr>
          <p:cNvPr id="225" name="Google Shape;225;p18"/>
          <p:cNvPicPr preferRelativeResize="0"/>
          <p:nvPr/>
        </p:nvPicPr>
        <p:blipFill rotWithShape="1">
          <a:blip r:embed="rId3">
            <a:alphaModFix/>
          </a:blip>
          <a:srcRect/>
          <a:stretch/>
        </p:blipFill>
        <p:spPr>
          <a:xfrm>
            <a:off x="5817800" y="4693904"/>
            <a:ext cx="3073475" cy="21640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Goal</a:t>
            </a:r>
            <a:endParaRPr/>
          </a:p>
        </p:txBody>
      </p:sp>
      <p:sp>
        <p:nvSpPr>
          <p:cNvPr id="232" name="Google Shape;232;p1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A goal is scored when a loose ball passes from the front completely through the imaginary plane formed by goal post.</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Ball can be thrown, kicked or directed with part of the body by either team.</a:t>
            </a:r>
            <a:endParaRPr/>
          </a:p>
        </p:txBody>
      </p:sp>
      <p:pic>
        <p:nvPicPr>
          <p:cNvPr id="233" name="Google Shape;233;p19"/>
          <p:cNvPicPr preferRelativeResize="0"/>
          <p:nvPr/>
        </p:nvPicPr>
        <p:blipFill rotWithShape="1">
          <a:blip r:embed="rId3">
            <a:alphaModFix/>
          </a:blip>
          <a:srcRect/>
          <a:stretch/>
        </p:blipFill>
        <p:spPr>
          <a:xfrm>
            <a:off x="5823725" y="3914975"/>
            <a:ext cx="2770125" cy="277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EMLOA</a:t>
            </a:r>
            <a:endParaRPr/>
          </a:p>
        </p:txBody>
      </p:sp>
      <p:sp>
        <p:nvSpPr>
          <p:cNvPr id="102" name="Google Shape;102;p2"/>
          <p:cNvSpPr txBox="1">
            <a:spLocks noGrp="1"/>
          </p:cNvSpPr>
          <p:nvPr>
            <p:ph type="body" idx="1"/>
          </p:nvPr>
        </p:nvSpPr>
        <p:spPr>
          <a:xfrm>
            <a:off x="381000" y="1412875"/>
            <a:ext cx="8382000" cy="41169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EMLOA - Eastern MA Lacrosse Officials Association</a:t>
            </a:r>
            <a:endParaRPr/>
          </a:p>
          <a:p>
            <a:pPr marL="457200" lvl="0" indent="-431800" algn="l" rtl="0">
              <a:lnSpc>
                <a:spcPct val="90000"/>
              </a:lnSpc>
              <a:spcBef>
                <a:spcPts val="0"/>
              </a:spcBef>
              <a:spcAft>
                <a:spcPts val="0"/>
              </a:spcAft>
              <a:buSzPts val="3200"/>
              <a:buChar char="❏"/>
            </a:pPr>
            <a:r>
              <a:rPr lang="en-US"/>
              <a:t>Over 400 Officials</a:t>
            </a:r>
            <a:endParaRPr/>
          </a:p>
          <a:p>
            <a:pPr marL="457200" lvl="0" indent="-431800" algn="l" rtl="0">
              <a:lnSpc>
                <a:spcPct val="90000"/>
              </a:lnSpc>
              <a:spcBef>
                <a:spcPts val="0"/>
              </a:spcBef>
              <a:spcAft>
                <a:spcPts val="0"/>
              </a:spcAft>
              <a:buSzPts val="3200"/>
              <a:buChar char="❏"/>
            </a:pPr>
            <a:r>
              <a:rPr lang="en-US"/>
              <a:t>Service over 250 secondary schools, youth and adult leagues and tournaments </a:t>
            </a:r>
            <a:endParaRPr/>
          </a:p>
          <a:p>
            <a:pPr marL="457200" lvl="0" indent="-431800" algn="l" rtl="0">
              <a:lnSpc>
                <a:spcPct val="90000"/>
              </a:lnSpc>
              <a:spcBef>
                <a:spcPts val="0"/>
              </a:spcBef>
              <a:spcAft>
                <a:spcPts val="0"/>
              </a:spcAft>
              <a:buSzPts val="3200"/>
              <a:buChar char="❏"/>
            </a:pPr>
            <a:r>
              <a:rPr lang="en-US"/>
              <a:t>Primary Function is to develop and train officials while servicing schools and leagues</a:t>
            </a:r>
            <a:endParaRPr/>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10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Effect transition="in" filter="fade">
                                      <p:cBhvr>
                                        <p:cTn id="12" dur="1000"/>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Effect transition="in" filter="fade">
                                      <p:cBhvr>
                                        <p:cTn id="17" dur="1000"/>
                                        <p:tgtEl>
                                          <p:spTgt spid="1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xEl>
                                              <p:pRg st="3" end="3"/>
                                            </p:txEl>
                                          </p:spTgt>
                                        </p:tgtEl>
                                        <p:attrNameLst>
                                          <p:attrName>style.visibility</p:attrName>
                                        </p:attrNameLst>
                                      </p:cBhvr>
                                      <p:to>
                                        <p:strVal val="visible"/>
                                      </p:to>
                                    </p:set>
                                    <p:animEffect transition="in" filter="fade">
                                      <p:cBhvr>
                                        <p:cTn id="22" dur="1000"/>
                                        <p:tgtEl>
                                          <p:spTgt spid="1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xEl>
                                              <p:pRg st="4" end="4"/>
                                            </p:txEl>
                                          </p:spTgt>
                                        </p:tgtEl>
                                        <p:attrNameLst>
                                          <p:attrName>style.visibility</p:attrName>
                                        </p:attrNameLst>
                                      </p:cBhvr>
                                      <p:to>
                                        <p:strVal val="visible"/>
                                      </p:to>
                                    </p:set>
                                    <p:animEffect transition="in" filter="fade">
                                      <p:cBhvr>
                                        <p:cTn id="27" dur="1000"/>
                                        <p:tgtEl>
                                          <p:spTgt spid="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When a Goal Doesn’t Count</a:t>
            </a:r>
            <a:endParaRPr/>
          </a:p>
        </p:txBody>
      </p:sp>
      <p:sp>
        <p:nvSpPr>
          <p:cNvPr id="240" name="Google Shape;240;p2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Ball is shot after time expired</a:t>
            </a:r>
            <a:endParaRPr/>
          </a:p>
          <a:p>
            <a:pPr marL="457200" lvl="0" indent="-431800" algn="l" rtl="0">
              <a:lnSpc>
                <a:spcPct val="90000"/>
              </a:lnSpc>
              <a:spcBef>
                <a:spcPts val="0"/>
              </a:spcBef>
              <a:spcAft>
                <a:spcPts val="0"/>
              </a:spcAft>
              <a:buSzPts val="3200"/>
              <a:buChar char="❏"/>
            </a:pPr>
            <a:r>
              <a:rPr lang="en-US"/>
              <a:t>Any part of an offensive player’s body is in crease</a:t>
            </a:r>
            <a:endParaRPr/>
          </a:p>
          <a:p>
            <a:pPr marL="457200" lvl="0" indent="-431800" algn="l" rtl="0">
              <a:lnSpc>
                <a:spcPct val="90000"/>
              </a:lnSpc>
              <a:spcBef>
                <a:spcPts val="0"/>
              </a:spcBef>
              <a:spcAft>
                <a:spcPts val="0"/>
              </a:spcAft>
              <a:buSzPts val="3200"/>
              <a:buChar char="❏"/>
            </a:pPr>
            <a:r>
              <a:rPr lang="en-US"/>
              <a:t>Official blows their whistle</a:t>
            </a:r>
            <a:endParaRPr/>
          </a:p>
          <a:p>
            <a:pPr marL="457200" lvl="0" indent="-431800" algn="l" rtl="0">
              <a:lnSpc>
                <a:spcPct val="90000"/>
              </a:lnSpc>
              <a:spcBef>
                <a:spcPts val="0"/>
              </a:spcBef>
              <a:spcAft>
                <a:spcPts val="0"/>
              </a:spcAft>
              <a:buSzPts val="3200"/>
              <a:buChar char="❏"/>
            </a:pPr>
            <a:r>
              <a:rPr lang="en-US"/>
              <a:t>Head comes off stick on shot of shooter</a:t>
            </a:r>
            <a:endParaRPr/>
          </a:p>
          <a:p>
            <a:pPr marL="457200" lvl="0" indent="-431800" algn="l" rtl="0">
              <a:lnSpc>
                <a:spcPct val="90000"/>
              </a:lnSpc>
              <a:spcBef>
                <a:spcPts val="0"/>
              </a:spcBef>
              <a:spcAft>
                <a:spcPts val="0"/>
              </a:spcAft>
              <a:buSzPts val="3200"/>
              <a:buChar char="❏"/>
            </a:pPr>
            <a:r>
              <a:rPr lang="en-US"/>
              <a:t>A player “dives” and lands in crease</a:t>
            </a:r>
            <a:endParaRPr/>
          </a:p>
          <a:p>
            <a:pPr marL="457200" lvl="0" indent="-431800" algn="l" rtl="0">
              <a:lnSpc>
                <a:spcPct val="90000"/>
              </a:lnSpc>
              <a:spcBef>
                <a:spcPts val="0"/>
              </a:spcBef>
              <a:spcAft>
                <a:spcPts val="0"/>
              </a:spcAft>
              <a:buSzPts val="3200"/>
              <a:buChar char="❏"/>
            </a:pPr>
            <a:r>
              <a:rPr lang="en-US"/>
              <a:t>Attack team is offside or too many men</a:t>
            </a:r>
            <a:endParaRPr/>
          </a:p>
          <a:p>
            <a:pPr marL="457200" lvl="0" indent="-431800" algn="l" rtl="0">
              <a:lnSpc>
                <a:spcPct val="90000"/>
              </a:lnSpc>
              <a:spcBef>
                <a:spcPts val="0"/>
              </a:spcBef>
              <a:spcAft>
                <a:spcPts val="0"/>
              </a:spcAft>
              <a:buSzPts val="3200"/>
              <a:buChar char="❏"/>
            </a:pPr>
            <a:r>
              <a:rPr lang="en-US"/>
              <a:t>A foul on scoring team prior to goal</a:t>
            </a:r>
            <a:endParaRPr/>
          </a:p>
          <a:p>
            <a:pPr marL="457200" lvl="0" indent="-431800" algn="l" rtl="0">
              <a:lnSpc>
                <a:spcPct val="90000"/>
              </a:lnSpc>
              <a:spcBef>
                <a:spcPts val="0"/>
              </a:spcBef>
              <a:spcAft>
                <a:spcPts val="0"/>
              </a:spcAft>
              <a:buSzPts val="3200"/>
              <a:buChar char="❏"/>
            </a:pPr>
            <a:r>
              <a:rPr lang="en-US"/>
              <a:t>Time-out recognized</a:t>
            </a:r>
            <a:endParaRPr/>
          </a:p>
        </p:txBody>
      </p:sp>
      <p:pic>
        <p:nvPicPr>
          <p:cNvPr id="241" name="Google Shape;241;p20"/>
          <p:cNvPicPr preferRelativeResize="0"/>
          <p:nvPr/>
        </p:nvPicPr>
        <p:blipFill rotWithShape="1">
          <a:blip r:embed="rId3">
            <a:alphaModFix/>
          </a:blip>
          <a:srcRect/>
          <a:stretch/>
        </p:blipFill>
        <p:spPr>
          <a:xfrm>
            <a:off x="6435100" y="5053450"/>
            <a:ext cx="2708901" cy="1804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animEffect transition="in" filter="fade">
                                      <p:cBhvr>
                                        <p:cTn id="7" dur="1000"/>
                                        <p:tgtEl>
                                          <p:spTgt spid="2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xEl>
                                              <p:pRg st="1" end="1"/>
                                            </p:txEl>
                                          </p:spTgt>
                                        </p:tgtEl>
                                        <p:attrNameLst>
                                          <p:attrName>style.visibility</p:attrName>
                                        </p:attrNameLst>
                                      </p:cBhvr>
                                      <p:to>
                                        <p:strVal val="visible"/>
                                      </p:to>
                                    </p:set>
                                    <p:animEffect transition="in" filter="fade">
                                      <p:cBhvr>
                                        <p:cTn id="12" dur="1000"/>
                                        <p:tgtEl>
                                          <p:spTgt spid="2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xEl>
                                              <p:pRg st="2" end="2"/>
                                            </p:txEl>
                                          </p:spTgt>
                                        </p:tgtEl>
                                        <p:attrNameLst>
                                          <p:attrName>style.visibility</p:attrName>
                                        </p:attrNameLst>
                                      </p:cBhvr>
                                      <p:to>
                                        <p:strVal val="visible"/>
                                      </p:to>
                                    </p:set>
                                    <p:animEffect transition="in" filter="fade">
                                      <p:cBhvr>
                                        <p:cTn id="17" dur="1000"/>
                                        <p:tgtEl>
                                          <p:spTgt spid="2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xEl>
                                              <p:pRg st="3" end="3"/>
                                            </p:txEl>
                                          </p:spTgt>
                                        </p:tgtEl>
                                        <p:attrNameLst>
                                          <p:attrName>style.visibility</p:attrName>
                                        </p:attrNameLst>
                                      </p:cBhvr>
                                      <p:to>
                                        <p:strVal val="visible"/>
                                      </p:to>
                                    </p:set>
                                    <p:animEffect transition="in" filter="fade">
                                      <p:cBhvr>
                                        <p:cTn id="22" dur="1000"/>
                                        <p:tgtEl>
                                          <p:spTgt spid="2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0">
                                            <p:txEl>
                                              <p:pRg st="4" end="4"/>
                                            </p:txEl>
                                          </p:spTgt>
                                        </p:tgtEl>
                                        <p:attrNameLst>
                                          <p:attrName>style.visibility</p:attrName>
                                        </p:attrNameLst>
                                      </p:cBhvr>
                                      <p:to>
                                        <p:strVal val="visible"/>
                                      </p:to>
                                    </p:set>
                                    <p:animEffect transition="in" filter="fade">
                                      <p:cBhvr>
                                        <p:cTn id="27" dur="1000"/>
                                        <p:tgtEl>
                                          <p:spTgt spid="2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0">
                                            <p:txEl>
                                              <p:pRg st="5" end="5"/>
                                            </p:txEl>
                                          </p:spTgt>
                                        </p:tgtEl>
                                        <p:attrNameLst>
                                          <p:attrName>style.visibility</p:attrName>
                                        </p:attrNameLst>
                                      </p:cBhvr>
                                      <p:to>
                                        <p:strVal val="visible"/>
                                      </p:to>
                                    </p:set>
                                    <p:animEffect transition="in" filter="fade">
                                      <p:cBhvr>
                                        <p:cTn id="32" dur="1000"/>
                                        <p:tgtEl>
                                          <p:spTgt spid="2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0">
                                            <p:txEl>
                                              <p:pRg st="6" end="6"/>
                                            </p:txEl>
                                          </p:spTgt>
                                        </p:tgtEl>
                                        <p:attrNameLst>
                                          <p:attrName>style.visibility</p:attrName>
                                        </p:attrNameLst>
                                      </p:cBhvr>
                                      <p:to>
                                        <p:strVal val="visible"/>
                                      </p:to>
                                    </p:set>
                                    <p:animEffect transition="in" filter="fade">
                                      <p:cBhvr>
                                        <p:cTn id="37" dur="1000"/>
                                        <p:tgtEl>
                                          <p:spTgt spid="24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0">
                                            <p:txEl>
                                              <p:pRg st="7" end="7"/>
                                            </p:txEl>
                                          </p:spTgt>
                                        </p:tgtEl>
                                        <p:attrNameLst>
                                          <p:attrName>style.visibility</p:attrName>
                                        </p:attrNameLst>
                                      </p:cBhvr>
                                      <p:to>
                                        <p:strVal val="visible"/>
                                      </p:to>
                                    </p:set>
                                    <p:animEffect transition="in" filter="fade">
                                      <p:cBhvr>
                                        <p:cTn id="42" dur="1000"/>
                                        <p:tgtEl>
                                          <p:spTgt spid="2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Offsides</a:t>
            </a:r>
            <a:endParaRPr/>
          </a:p>
        </p:txBody>
      </p:sp>
      <p:sp>
        <p:nvSpPr>
          <p:cNvPr id="248" name="Google Shape;248;p2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Offense: No more than 6 players</a:t>
            </a:r>
            <a:endParaRPr/>
          </a:p>
          <a:p>
            <a:pPr marL="0" lvl="0" indent="0" algn="l" rtl="0">
              <a:lnSpc>
                <a:spcPct val="90000"/>
              </a:lnSpc>
              <a:spcBef>
                <a:spcPts val="640"/>
              </a:spcBef>
              <a:spcAft>
                <a:spcPts val="0"/>
              </a:spcAft>
              <a:buSzPts val="3200"/>
              <a:buNone/>
            </a:pPr>
            <a:r>
              <a:rPr lang="en-US"/>
              <a:t>Defense: No more than 7 players</a:t>
            </a:r>
            <a:endParaRPr/>
          </a:p>
          <a:p>
            <a:pPr marL="0" lvl="0" indent="0" algn="l" rtl="0">
              <a:lnSpc>
                <a:spcPct val="90000"/>
              </a:lnSpc>
              <a:spcBef>
                <a:spcPts val="640"/>
              </a:spcBef>
              <a:spcAft>
                <a:spcPts val="0"/>
              </a:spcAft>
              <a:buSzPts val="3200"/>
              <a:buNone/>
            </a:pPr>
            <a:r>
              <a:rPr lang="en-US"/>
              <a:t>**Includes players in penalty box**</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Count Forward - Not a penalty to be short players</a:t>
            </a:r>
            <a:endParaRPr i="1"/>
          </a:p>
        </p:txBody>
      </p:sp>
      <p:pic>
        <p:nvPicPr>
          <p:cNvPr id="249" name="Google Shape;249;p21" descr="Image result for offsides referee"/>
          <p:cNvPicPr preferRelativeResize="0"/>
          <p:nvPr/>
        </p:nvPicPr>
        <p:blipFill rotWithShape="1">
          <a:blip r:embed="rId3">
            <a:alphaModFix/>
          </a:blip>
          <a:srcRect/>
          <a:stretch/>
        </p:blipFill>
        <p:spPr>
          <a:xfrm>
            <a:off x="6457425" y="531500"/>
            <a:ext cx="2567700" cy="3429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253"/>
        <p:cNvGrpSpPr/>
        <p:nvPr/>
      </p:nvGrpSpPr>
      <p:grpSpPr>
        <a:xfrm>
          <a:off x="0" y="0"/>
          <a:ext cx="0" cy="0"/>
          <a:chOff x="0" y="0"/>
          <a:chExt cx="0" cy="0"/>
        </a:xfrm>
      </p:grpSpPr>
      <p:sp>
        <p:nvSpPr>
          <p:cNvPr id="254" name="Google Shape;254;p22"/>
          <p:cNvSpPr/>
          <p:nvPr/>
        </p:nvSpPr>
        <p:spPr>
          <a:xfrm>
            <a:off x="4572000" y="990550"/>
            <a:ext cx="4419600" cy="4673700"/>
          </a:xfrm>
          <a:prstGeom prst="rect">
            <a:avLst/>
          </a:prstGeom>
          <a:solidFill>
            <a:srgbClr val="7030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20 seconds</a:t>
            </a:r>
            <a:endParaRPr sz="1400" b="0" i="0" u="none" strike="noStrike" cap="none">
              <a:solidFill>
                <a:srgbClr val="000000"/>
              </a:solidFill>
              <a:latin typeface="Arial"/>
              <a:ea typeface="Arial"/>
              <a:cs typeface="Arial"/>
              <a:sym typeface="Arial"/>
            </a:endParaRPr>
          </a:p>
        </p:txBody>
      </p:sp>
      <p:sp>
        <p:nvSpPr>
          <p:cNvPr id="255" name="Google Shape;255;p22"/>
          <p:cNvSpPr/>
          <p:nvPr/>
        </p:nvSpPr>
        <p:spPr>
          <a:xfrm>
            <a:off x="152400" y="990600"/>
            <a:ext cx="4419600" cy="8127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22"/>
          <p:cNvSpPr/>
          <p:nvPr/>
        </p:nvSpPr>
        <p:spPr>
          <a:xfrm>
            <a:off x="152400" y="4851400"/>
            <a:ext cx="4419600" cy="8127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22"/>
          <p:cNvSpPr/>
          <p:nvPr/>
        </p:nvSpPr>
        <p:spPr>
          <a:xfrm>
            <a:off x="2961167" y="1803400"/>
            <a:ext cx="1600200" cy="30480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10 seconds</a:t>
            </a:r>
            <a:endParaRPr sz="1400" b="0" i="0" u="none" strike="noStrike" cap="none">
              <a:solidFill>
                <a:srgbClr val="000000"/>
              </a:solidFill>
              <a:latin typeface="Arial"/>
              <a:ea typeface="Arial"/>
              <a:cs typeface="Arial"/>
              <a:sym typeface="Arial"/>
            </a:endParaRPr>
          </a:p>
        </p:txBody>
      </p:sp>
      <p:pic>
        <p:nvPicPr>
          <p:cNvPr id="258" name="Google Shape;258;p22"/>
          <p:cNvPicPr preferRelativeResize="0"/>
          <p:nvPr/>
        </p:nvPicPr>
        <p:blipFill rotWithShape="1">
          <a:blip r:embed="rId3">
            <a:alphaModFix/>
          </a:blip>
          <a:srcRect/>
          <a:stretch/>
        </p:blipFill>
        <p:spPr>
          <a:xfrm>
            <a:off x="7784361" y="3331240"/>
            <a:ext cx="1166480" cy="1749720"/>
          </a:xfrm>
          <a:prstGeom prst="rect">
            <a:avLst/>
          </a:prstGeom>
          <a:noFill/>
          <a:ln>
            <a:noFill/>
          </a:ln>
        </p:spPr>
      </p:pic>
      <p:pic>
        <p:nvPicPr>
          <p:cNvPr id="259" name="Google Shape;259;p22"/>
          <p:cNvPicPr preferRelativeResize="0"/>
          <p:nvPr/>
        </p:nvPicPr>
        <p:blipFill rotWithShape="1">
          <a:blip r:embed="rId4">
            <a:alphaModFix/>
          </a:blip>
          <a:srcRect/>
          <a:stretch/>
        </p:blipFill>
        <p:spPr>
          <a:xfrm>
            <a:off x="457201" y="3331240"/>
            <a:ext cx="2317872" cy="2114550"/>
          </a:xfrm>
          <a:prstGeom prst="rect">
            <a:avLst/>
          </a:prstGeom>
          <a:noFill/>
          <a:ln>
            <a:noFill/>
          </a:ln>
        </p:spPr>
      </p:pic>
      <p:sp>
        <p:nvSpPr>
          <p:cNvPr id="260" name="Google Shape;260;p22"/>
          <p:cNvSpPr txBox="1"/>
          <p:nvPr/>
        </p:nvSpPr>
        <p:spPr>
          <a:xfrm>
            <a:off x="0" y="0"/>
            <a:ext cx="7563000" cy="812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a:solidFill>
                  <a:srgbClr val="FFFFFF"/>
                </a:solidFill>
                <a:latin typeface="Calibri"/>
                <a:ea typeface="Calibri"/>
                <a:cs typeface="Calibri"/>
                <a:sym typeface="Calibri"/>
              </a:rPr>
              <a:t>Advancement Counts</a:t>
            </a:r>
            <a:endParaRPr sz="1400" b="0" i="0" u="none" strike="noStrike" cap="none">
              <a:solidFill>
                <a:srgbClr val="FFFFFF"/>
              </a:solidFill>
              <a:latin typeface="Arial"/>
              <a:ea typeface="Arial"/>
              <a:cs typeface="Arial"/>
              <a:sym typeface="Arial"/>
            </a:endParaRPr>
          </a:p>
        </p:txBody>
      </p:sp>
      <p:sp>
        <p:nvSpPr>
          <p:cNvPr id="261" name="Google Shape;261;p22"/>
          <p:cNvSpPr txBox="1"/>
          <p:nvPr/>
        </p:nvSpPr>
        <p:spPr>
          <a:xfrm>
            <a:off x="7068625" y="2255100"/>
            <a:ext cx="1166400" cy="52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Crease: 4 seconds</a:t>
            </a:r>
            <a:endParaRPr sz="16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Goalie Crease Privileges</a:t>
            </a:r>
            <a:endParaRPr/>
          </a:p>
        </p:txBody>
      </p:sp>
      <p:sp>
        <p:nvSpPr>
          <p:cNvPr id="268" name="Google Shape;268;p2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69" name="Google Shape;269;p23"/>
          <p:cNvPicPr preferRelativeResize="0"/>
          <p:nvPr/>
        </p:nvPicPr>
        <p:blipFill rotWithShape="1">
          <a:blip r:embed="rId3">
            <a:alphaModFix/>
          </a:blip>
          <a:srcRect/>
          <a:stretch/>
        </p:blipFill>
        <p:spPr>
          <a:xfrm>
            <a:off x="223200" y="1125550"/>
            <a:ext cx="8697600" cy="3913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09575" algn="l" rtl="0">
              <a:lnSpc>
                <a:spcPct val="90000"/>
              </a:lnSpc>
              <a:spcBef>
                <a:spcPts val="0"/>
              </a:spcBef>
              <a:spcAft>
                <a:spcPts val="0"/>
              </a:spcAft>
              <a:buClr>
                <a:srgbClr val="000000"/>
              </a:buClr>
              <a:buSzPts val="2850"/>
              <a:buChar char="❏"/>
            </a:pPr>
            <a:r>
              <a:rPr lang="en-US" sz="2850">
                <a:solidFill>
                  <a:srgbClr val="000000"/>
                </a:solidFill>
              </a:rPr>
              <a:t>Cannot Carry ball into the crease</a:t>
            </a:r>
            <a:endParaRPr sz="2850">
              <a:solidFill>
                <a:srgbClr val="000000"/>
              </a:solidFill>
            </a:endParaRPr>
          </a:p>
          <a:p>
            <a:pPr marL="457200" lvl="0" indent="-409575" algn="l" rtl="0">
              <a:lnSpc>
                <a:spcPct val="90000"/>
              </a:lnSpc>
              <a:spcBef>
                <a:spcPts val="0"/>
              </a:spcBef>
              <a:spcAft>
                <a:spcPts val="0"/>
              </a:spcAft>
              <a:buClr>
                <a:srgbClr val="000000"/>
              </a:buClr>
              <a:buSzPts val="2850"/>
              <a:buChar char="❏"/>
            </a:pPr>
            <a:r>
              <a:rPr lang="en-US" sz="2850">
                <a:solidFill>
                  <a:srgbClr val="000000"/>
                </a:solidFill>
              </a:rPr>
              <a:t>Goalie can bat ball but not pick up or catch with hand inside crease</a:t>
            </a:r>
            <a:endParaRPr sz="2850">
              <a:solidFill>
                <a:srgbClr val="000000"/>
              </a:solidFill>
            </a:endParaRPr>
          </a:p>
          <a:p>
            <a:pPr marL="0" lvl="0" indent="0" algn="l" rtl="0">
              <a:lnSpc>
                <a:spcPct val="90000"/>
              </a:lnSpc>
              <a:spcBef>
                <a:spcPts val="0"/>
              </a:spcBef>
              <a:spcAft>
                <a:spcPts val="0"/>
              </a:spcAft>
              <a:buSzPts val="3200"/>
              <a:buNone/>
            </a:pPr>
            <a:endParaRPr sz="2850">
              <a:solidFill>
                <a:srgbClr val="000000"/>
              </a:solidFill>
            </a:endParaRPr>
          </a:p>
          <a:p>
            <a:pPr marL="0" lvl="0" indent="0" algn="l" rtl="0">
              <a:lnSpc>
                <a:spcPct val="90000"/>
              </a:lnSpc>
              <a:spcBef>
                <a:spcPts val="0"/>
              </a:spcBef>
              <a:spcAft>
                <a:spcPts val="0"/>
              </a:spcAft>
              <a:buSzPts val="3200"/>
              <a:buNone/>
            </a:pPr>
            <a:endParaRPr sz="2850">
              <a:solidFill>
                <a:srgbClr val="000000"/>
              </a:solidFill>
            </a:endParaRPr>
          </a:p>
          <a:p>
            <a:pPr marL="0" lvl="0" indent="0" algn="l" rtl="0">
              <a:lnSpc>
                <a:spcPct val="90000"/>
              </a:lnSpc>
              <a:spcBef>
                <a:spcPts val="0"/>
              </a:spcBef>
              <a:spcAft>
                <a:spcPts val="0"/>
              </a:spcAft>
              <a:buSzPts val="3200"/>
              <a:buNone/>
            </a:pPr>
            <a:r>
              <a:rPr lang="en-US" sz="2850">
                <a:solidFill>
                  <a:srgbClr val="000000"/>
                </a:solidFill>
              </a:rPr>
              <a:t>Field players cannot jump into the crease with perceived intent of blocking shot</a:t>
            </a:r>
            <a:endParaRPr sz="2850">
              <a:solidFill>
                <a:srgbClr val="000000"/>
              </a:solidFill>
            </a:endParaRPr>
          </a:p>
          <a:p>
            <a:pPr marL="457200" lvl="0" indent="-384175" algn="l" rtl="0">
              <a:lnSpc>
                <a:spcPct val="90000"/>
              </a:lnSpc>
              <a:spcBef>
                <a:spcPts val="0"/>
              </a:spcBef>
              <a:spcAft>
                <a:spcPts val="0"/>
              </a:spcAft>
              <a:buClr>
                <a:srgbClr val="000000"/>
              </a:buClr>
              <a:buSzPts val="2450"/>
              <a:buChar char="❏"/>
            </a:pPr>
            <a:r>
              <a:rPr lang="en-US" sz="2450">
                <a:solidFill>
                  <a:srgbClr val="000000"/>
                </a:solidFill>
              </a:rPr>
              <a:t>Strike 1 – Conduct Foul</a:t>
            </a:r>
            <a:endParaRPr sz="2450">
              <a:solidFill>
                <a:srgbClr val="000000"/>
              </a:solidFill>
            </a:endParaRPr>
          </a:p>
          <a:p>
            <a:pPr marL="457200" lvl="0" indent="-384175" algn="l" rtl="0">
              <a:lnSpc>
                <a:spcPct val="90000"/>
              </a:lnSpc>
              <a:spcBef>
                <a:spcPts val="0"/>
              </a:spcBef>
              <a:spcAft>
                <a:spcPts val="0"/>
              </a:spcAft>
              <a:buClr>
                <a:srgbClr val="000000"/>
              </a:buClr>
              <a:buSzPts val="2450"/>
              <a:buChar char="❏"/>
            </a:pPr>
            <a:r>
              <a:rPr lang="en-US" sz="2450">
                <a:solidFill>
                  <a:srgbClr val="000000"/>
                </a:solidFill>
              </a:rPr>
              <a:t>Strike 2 – Releasable Unsportsmanlike Conduct</a:t>
            </a:r>
            <a:endParaRPr sz="2450">
              <a:solidFill>
                <a:srgbClr val="000000"/>
              </a:solidFill>
            </a:endParaRPr>
          </a:p>
          <a:p>
            <a:pPr marL="0" lvl="0" indent="0" algn="l" rtl="0">
              <a:lnSpc>
                <a:spcPct val="90000"/>
              </a:lnSpc>
              <a:spcBef>
                <a:spcPts val="640"/>
              </a:spcBef>
              <a:spcAft>
                <a:spcPts val="0"/>
              </a:spcAft>
              <a:buSzPts val="3200"/>
              <a:buNone/>
            </a:pPr>
            <a:endParaRPr sz="3000"/>
          </a:p>
        </p:txBody>
      </p:sp>
      <p:sp>
        <p:nvSpPr>
          <p:cNvPr id="276" name="Google Shape;276;p2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Crease Continued...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animEffect transition="in" filter="fade">
                                      <p:cBhvr>
                                        <p:cTn id="7" dur="1000"/>
                                        <p:tgtEl>
                                          <p:spTgt spid="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xEl>
                                              <p:pRg st="1" end="1"/>
                                            </p:txEl>
                                          </p:spTgt>
                                        </p:tgtEl>
                                        <p:attrNameLst>
                                          <p:attrName>style.visibility</p:attrName>
                                        </p:attrNameLst>
                                      </p:cBhvr>
                                      <p:to>
                                        <p:strVal val="visible"/>
                                      </p:to>
                                    </p:set>
                                    <p:animEffect transition="in" filter="fade">
                                      <p:cBhvr>
                                        <p:cTn id="12" dur="1000"/>
                                        <p:tgtEl>
                                          <p:spTgt spid="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5">
                                            <p:txEl>
                                              <p:pRg st="2" end="2"/>
                                            </p:txEl>
                                          </p:spTgt>
                                        </p:tgtEl>
                                        <p:attrNameLst>
                                          <p:attrName>style.visibility</p:attrName>
                                        </p:attrNameLst>
                                      </p:cBhvr>
                                      <p:to>
                                        <p:strVal val="visible"/>
                                      </p:to>
                                    </p:set>
                                    <p:animEffect transition="in" filter="fade">
                                      <p:cBhvr>
                                        <p:cTn id="17" dur="1000"/>
                                        <p:tgtEl>
                                          <p:spTgt spid="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5">
                                            <p:txEl>
                                              <p:pRg st="3" end="3"/>
                                            </p:txEl>
                                          </p:spTgt>
                                        </p:tgtEl>
                                        <p:attrNameLst>
                                          <p:attrName>style.visibility</p:attrName>
                                        </p:attrNameLst>
                                      </p:cBhvr>
                                      <p:to>
                                        <p:strVal val="visible"/>
                                      </p:to>
                                    </p:set>
                                    <p:animEffect transition="in" filter="fade">
                                      <p:cBhvr>
                                        <p:cTn id="22" dur="1000"/>
                                        <p:tgtEl>
                                          <p:spTgt spid="2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5">
                                            <p:txEl>
                                              <p:pRg st="4" end="4"/>
                                            </p:txEl>
                                          </p:spTgt>
                                        </p:tgtEl>
                                        <p:attrNameLst>
                                          <p:attrName>style.visibility</p:attrName>
                                        </p:attrNameLst>
                                      </p:cBhvr>
                                      <p:to>
                                        <p:strVal val="visible"/>
                                      </p:to>
                                    </p:set>
                                    <p:animEffect transition="in" filter="fade">
                                      <p:cBhvr>
                                        <p:cTn id="27" dur="1000"/>
                                        <p:tgtEl>
                                          <p:spTgt spid="2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5">
                                            <p:txEl>
                                              <p:pRg st="5" end="5"/>
                                            </p:txEl>
                                          </p:spTgt>
                                        </p:tgtEl>
                                        <p:attrNameLst>
                                          <p:attrName>style.visibility</p:attrName>
                                        </p:attrNameLst>
                                      </p:cBhvr>
                                      <p:to>
                                        <p:strVal val="visible"/>
                                      </p:to>
                                    </p:set>
                                    <p:animEffect transition="in" filter="fade">
                                      <p:cBhvr>
                                        <p:cTn id="32" dur="1000"/>
                                        <p:tgtEl>
                                          <p:spTgt spid="2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5">
                                            <p:txEl>
                                              <p:pRg st="6" end="6"/>
                                            </p:txEl>
                                          </p:spTgt>
                                        </p:tgtEl>
                                        <p:attrNameLst>
                                          <p:attrName>style.visibility</p:attrName>
                                        </p:attrNameLst>
                                      </p:cBhvr>
                                      <p:to>
                                        <p:strVal val="visible"/>
                                      </p:to>
                                    </p:set>
                                    <p:animEffect transition="in" filter="fade">
                                      <p:cBhvr>
                                        <p:cTn id="37" dur="1000"/>
                                        <p:tgtEl>
                                          <p:spTgt spid="2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5">
                                            <p:txEl>
                                              <p:pRg st="7" end="7"/>
                                            </p:txEl>
                                          </p:spTgt>
                                        </p:tgtEl>
                                        <p:attrNameLst>
                                          <p:attrName>style.visibility</p:attrName>
                                        </p:attrNameLst>
                                      </p:cBhvr>
                                      <p:to>
                                        <p:strVal val="visible"/>
                                      </p:to>
                                    </p:set>
                                    <p:animEffect transition="in" filter="fade">
                                      <p:cBhvr>
                                        <p:cTn id="42" dur="1000"/>
                                        <p:tgtEl>
                                          <p:spTgt spid="2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Substitutions</a:t>
            </a:r>
            <a:endParaRPr/>
          </a:p>
        </p:txBody>
      </p:sp>
      <p:sp>
        <p:nvSpPr>
          <p:cNvPr id="283" name="Google Shape;283;p25"/>
          <p:cNvSpPr txBox="1">
            <a:spLocks noGrp="1"/>
          </p:cNvSpPr>
          <p:nvPr>
            <p:ph type="body" idx="1"/>
          </p:nvPr>
        </p:nvSpPr>
        <p:spPr>
          <a:xfrm>
            <a:off x="4804025" y="1574550"/>
            <a:ext cx="4191000" cy="4605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800" u="sng"/>
              <a:t>Special Substitutions</a:t>
            </a:r>
            <a:endParaRPr sz="2800" u="sng"/>
          </a:p>
          <a:p>
            <a:pPr marL="0" lvl="0" indent="0" algn="l" rtl="0">
              <a:lnSpc>
                <a:spcPct val="90000"/>
              </a:lnSpc>
              <a:spcBef>
                <a:spcPts val="640"/>
              </a:spcBef>
              <a:spcAft>
                <a:spcPts val="0"/>
              </a:spcAft>
              <a:buSzPts val="3200"/>
              <a:buNone/>
            </a:pPr>
            <a:r>
              <a:rPr lang="en-US" sz="2800"/>
              <a:t>“Wholesale” subs may take place:</a:t>
            </a:r>
            <a:endParaRPr sz="2800"/>
          </a:p>
          <a:p>
            <a:pPr marL="457200" lvl="0" indent="-406400" algn="l" rtl="0">
              <a:lnSpc>
                <a:spcPct val="90000"/>
              </a:lnSpc>
              <a:spcBef>
                <a:spcPts val="640"/>
              </a:spcBef>
              <a:spcAft>
                <a:spcPts val="0"/>
              </a:spcAft>
              <a:buSzPts val="2800"/>
              <a:buChar char="❏"/>
            </a:pPr>
            <a:r>
              <a:rPr lang="en-US" sz="2800"/>
              <a:t>End of period</a:t>
            </a:r>
            <a:endParaRPr sz="2800"/>
          </a:p>
          <a:p>
            <a:pPr marL="457200" lvl="0" indent="-406400" algn="l" rtl="0">
              <a:lnSpc>
                <a:spcPct val="90000"/>
              </a:lnSpc>
              <a:spcBef>
                <a:spcPts val="0"/>
              </a:spcBef>
              <a:spcAft>
                <a:spcPts val="0"/>
              </a:spcAft>
              <a:buSzPts val="2800"/>
              <a:buChar char="❏"/>
            </a:pPr>
            <a:r>
              <a:rPr lang="en-US" sz="2800"/>
              <a:t>After goal</a:t>
            </a:r>
            <a:endParaRPr sz="2800"/>
          </a:p>
          <a:p>
            <a:pPr marL="457200" lvl="0" indent="-406400" algn="l" rtl="0">
              <a:lnSpc>
                <a:spcPct val="90000"/>
              </a:lnSpc>
              <a:spcBef>
                <a:spcPts val="0"/>
              </a:spcBef>
              <a:spcAft>
                <a:spcPts val="0"/>
              </a:spcAft>
              <a:buSzPts val="2800"/>
              <a:buChar char="❏"/>
            </a:pPr>
            <a:r>
              <a:rPr lang="en-US" sz="2800"/>
              <a:t>Injury time-out</a:t>
            </a:r>
            <a:endParaRPr sz="2800"/>
          </a:p>
          <a:p>
            <a:pPr marL="457200" lvl="0" indent="-406400" algn="l" rtl="0">
              <a:lnSpc>
                <a:spcPct val="90000"/>
              </a:lnSpc>
              <a:spcBef>
                <a:spcPts val="0"/>
              </a:spcBef>
              <a:spcAft>
                <a:spcPts val="0"/>
              </a:spcAft>
              <a:buSzPts val="2800"/>
              <a:buChar char="❏"/>
            </a:pPr>
            <a:r>
              <a:rPr lang="en-US" sz="2800"/>
              <a:t>Time serving foul</a:t>
            </a:r>
            <a:endParaRPr sz="2800"/>
          </a:p>
          <a:p>
            <a:pPr marL="457200" lvl="0" indent="-406400" algn="l" rtl="0">
              <a:lnSpc>
                <a:spcPct val="90000"/>
              </a:lnSpc>
              <a:spcBef>
                <a:spcPts val="0"/>
              </a:spcBef>
              <a:spcAft>
                <a:spcPts val="0"/>
              </a:spcAft>
              <a:buSzPts val="2800"/>
              <a:buChar char="❏"/>
            </a:pPr>
            <a:r>
              <a:rPr lang="en-US" sz="2800"/>
              <a:t>Team time out</a:t>
            </a:r>
            <a:endParaRPr sz="2800"/>
          </a:p>
          <a:p>
            <a:pPr marL="457200" lvl="0" indent="-406400" algn="l" rtl="0">
              <a:lnSpc>
                <a:spcPct val="90000"/>
              </a:lnSpc>
              <a:spcBef>
                <a:spcPts val="0"/>
              </a:spcBef>
              <a:spcAft>
                <a:spcPts val="0"/>
              </a:spcAft>
              <a:buSzPts val="2800"/>
              <a:buChar char="❏"/>
            </a:pPr>
            <a:r>
              <a:rPr lang="en-US" sz="2800"/>
              <a:t>Equipment adjustment</a:t>
            </a:r>
            <a:endParaRPr sz="2800"/>
          </a:p>
        </p:txBody>
      </p:sp>
      <p:sp>
        <p:nvSpPr>
          <p:cNvPr id="284" name="Google Shape;284;p25"/>
          <p:cNvSpPr txBox="1">
            <a:spLocks noGrp="1"/>
          </p:cNvSpPr>
          <p:nvPr>
            <p:ph type="body" idx="1"/>
          </p:nvPr>
        </p:nvSpPr>
        <p:spPr>
          <a:xfrm>
            <a:off x="533400" y="1565275"/>
            <a:ext cx="4191000" cy="4166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800" u="sng"/>
              <a:t>Regular Substitutions</a:t>
            </a:r>
            <a:endParaRPr sz="2800" u="sng"/>
          </a:p>
          <a:p>
            <a:pPr marL="457200" lvl="0" indent="-406400" algn="l" rtl="0">
              <a:lnSpc>
                <a:spcPct val="90000"/>
              </a:lnSpc>
              <a:spcBef>
                <a:spcPts val="640"/>
              </a:spcBef>
              <a:spcAft>
                <a:spcPts val="0"/>
              </a:spcAft>
              <a:buSzPts val="2800"/>
              <a:buChar char="❏"/>
            </a:pPr>
            <a:r>
              <a:rPr lang="en-US" sz="2800"/>
              <a:t>Must go through the substitution area (box)</a:t>
            </a:r>
            <a:endParaRPr sz="2800"/>
          </a:p>
          <a:p>
            <a:pPr marL="457200" lvl="0" indent="-406400" algn="l" rtl="0">
              <a:lnSpc>
                <a:spcPct val="90000"/>
              </a:lnSpc>
              <a:spcBef>
                <a:spcPts val="0"/>
              </a:spcBef>
              <a:spcAft>
                <a:spcPts val="0"/>
              </a:spcAft>
              <a:buSzPts val="2800"/>
              <a:buChar char="❏"/>
            </a:pPr>
            <a:r>
              <a:rPr lang="en-US" sz="2800"/>
              <a:t>Player on the field must come off first</a:t>
            </a:r>
            <a:endParaRPr sz="2800"/>
          </a:p>
          <a:p>
            <a:pPr marL="457200" lvl="0" indent="-406400" algn="l" rtl="0">
              <a:lnSpc>
                <a:spcPct val="90000"/>
              </a:lnSpc>
              <a:spcBef>
                <a:spcPts val="0"/>
              </a:spcBef>
              <a:spcAft>
                <a:spcPts val="0"/>
              </a:spcAft>
              <a:buSzPts val="2800"/>
              <a:buChar char="❏"/>
            </a:pPr>
            <a:r>
              <a:rPr lang="en-US" sz="2800"/>
              <a:t>Player exiting field has right of way </a:t>
            </a:r>
            <a:endParaRPr sz="2800"/>
          </a:p>
          <a:p>
            <a:pPr marL="0" lvl="0" indent="0" algn="l" rtl="0">
              <a:lnSpc>
                <a:spcPct val="90000"/>
              </a:lnSpc>
              <a:spcBef>
                <a:spcPts val="640"/>
              </a:spcBef>
              <a:spcAft>
                <a:spcPts val="0"/>
              </a:spcAft>
              <a:buSzPts val="3200"/>
              <a:buNone/>
            </a:pP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3"/>
                                        </p:tgtEl>
                                        <p:attrNameLst>
                                          <p:attrName>style.visibility</p:attrName>
                                        </p:attrNameLst>
                                      </p:cBhvr>
                                      <p:to>
                                        <p:strVal val="visible"/>
                                      </p:to>
                                    </p:set>
                                    <p:animEffect transition="in" filter="fade">
                                      <p:cBhvr>
                                        <p:cTn id="12"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Restarts</a:t>
            </a:r>
            <a:endParaRPr/>
          </a:p>
        </p:txBody>
      </p:sp>
      <p:sp>
        <p:nvSpPr>
          <p:cNvPr id="291" name="Google Shape;291;p26"/>
          <p:cNvSpPr txBox="1">
            <a:spLocks noGrp="1"/>
          </p:cNvSpPr>
          <p:nvPr>
            <p:ph type="body" idx="1"/>
          </p:nvPr>
        </p:nvSpPr>
        <p:spPr>
          <a:xfrm>
            <a:off x="152400" y="1014005"/>
            <a:ext cx="2810700" cy="3401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u="sng"/>
              <a:t>Sideline/Endline</a:t>
            </a:r>
            <a:endParaRPr u="sng"/>
          </a:p>
          <a:p>
            <a:pPr marL="457200" lvl="0" indent="-431800" algn="l" rtl="0">
              <a:lnSpc>
                <a:spcPct val="90000"/>
              </a:lnSpc>
              <a:spcBef>
                <a:spcPts val="640"/>
              </a:spcBef>
              <a:spcAft>
                <a:spcPts val="0"/>
              </a:spcAft>
              <a:buSzPts val="3200"/>
              <a:buChar char="❏"/>
            </a:pPr>
            <a:r>
              <a:rPr lang="en-US"/>
              <a:t>Must come to “rolling stop”</a:t>
            </a:r>
            <a:endParaRPr/>
          </a:p>
          <a:p>
            <a:pPr marL="457200" lvl="0" indent="-431800" algn="l" rtl="0">
              <a:lnSpc>
                <a:spcPct val="90000"/>
              </a:lnSpc>
              <a:spcBef>
                <a:spcPts val="0"/>
              </a:spcBef>
              <a:spcAft>
                <a:spcPts val="0"/>
              </a:spcAft>
              <a:buSzPts val="3200"/>
              <a:buChar char="❏"/>
            </a:pPr>
            <a:r>
              <a:rPr lang="en-US"/>
              <a:t>Play restarted where ball went OOB</a:t>
            </a:r>
            <a:endParaRPr/>
          </a:p>
        </p:txBody>
      </p:sp>
      <p:sp>
        <p:nvSpPr>
          <p:cNvPr id="292" name="Google Shape;292;p26"/>
          <p:cNvSpPr txBox="1"/>
          <p:nvPr/>
        </p:nvSpPr>
        <p:spPr>
          <a:xfrm>
            <a:off x="3213800" y="939353"/>
            <a:ext cx="3000000" cy="246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0" u="sng" strike="noStrike" cap="none">
                <a:solidFill>
                  <a:schemeClr val="dk1"/>
                </a:solidFill>
                <a:latin typeface="Calibri"/>
                <a:ea typeface="Calibri"/>
                <a:cs typeface="Calibri"/>
                <a:sym typeface="Calibri"/>
              </a:rPr>
              <a:t>Field of Play</a:t>
            </a:r>
            <a:endParaRPr sz="3200" b="0" i="0" u="sng" strike="noStrike" cap="none">
              <a:solidFill>
                <a:schemeClr val="dk1"/>
              </a:solidFill>
              <a:latin typeface="Calibri"/>
              <a:ea typeface="Calibri"/>
              <a:cs typeface="Calibri"/>
              <a:sym typeface="Calibri"/>
            </a:endParaRPr>
          </a:p>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Offense - can’t start in box</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Defense - can start in box/crease</a:t>
            </a:r>
            <a:endParaRPr sz="3200" b="0" i="0" u="none" strike="noStrike" cap="none">
              <a:solidFill>
                <a:schemeClr val="dk1"/>
              </a:solidFill>
              <a:latin typeface="Calibri"/>
              <a:ea typeface="Calibri"/>
              <a:cs typeface="Calibri"/>
              <a:sym typeface="Calibri"/>
            </a:endParaRPr>
          </a:p>
          <a:p>
            <a:pPr marL="457200" marR="0" lvl="0" indent="0" algn="l" rtl="0">
              <a:lnSpc>
                <a:spcPct val="90000"/>
              </a:lnSpc>
              <a:spcBef>
                <a:spcPts val="64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a:p>
            <a:pPr marL="457200" marR="0" lvl="0" indent="0" algn="l" rtl="0">
              <a:lnSpc>
                <a:spcPct val="90000"/>
              </a:lnSpc>
              <a:spcBef>
                <a:spcPts val="64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6"/>
          <p:cNvSpPr txBox="1"/>
          <p:nvPr/>
        </p:nvSpPr>
        <p:spPr>
          <a:xfrm>
            <a:off x="6213800" y="930875"/>
            <a:ext cx="3000000" cy="246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0" u="sng" strike="noStrike" cap="none">
                <a:solidFill>
                  <a:schemeClr val="dk1"/>
                </a:solidFill>
                <a:latin typeface="Calibri"/>
                <a:ea typeface="Calibri"/>
                <a:cs typeface="Calibri"/>
                <a:sym typeface="Calibri"/>
              </a:rPr>
              <a:t>Substitution Box</a:t>
            </a:r>
            <a:endParaRPr sz="3200" b="0" i="0" u="sng" strike="noStrike" cap="none">
              <a:solidFill>
                <a:schemeClr val="dk1"/>
              </a:solidFill>
              <a:latin typeface="Calibri"/>
              <a:ea typeface="Calibri"/>
              <a:cs typeface="Calibri"/>
              <a:sym typeface="Calibri"/>
            </a:endParaRPr>
          </a:p>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Slower Restart</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Move ball in 5 yards from box</a:t>
            </a:r>
            <a:endParaRPr sz="1400" b="0" i="0" u="none" strike="noStrike" cap="none">
              <a:solidFill>
                <a:srgbClr val="000000"/>
              </a:solidFill>
              <a:latin typeface="Arial"/>
              <a:ea typeface="Arial"/>
              <a:cs typeface="Arial"/>
              <a:sym typeface="Arial"/>
            </a:endParaRPr>
          </a:p>
        </p:txBody>
      </p:sp>
      <p:sp>
        <p:nvSpPr>
          <p:cNvPr id="294" name="Google Shape;294;p26"/>
          <p:cNvSpPr txBox="1"/>
          <p:nvPr/>
        </p:nvSpPr>
        <p:spPr>
          <a:xfrm>
            <a:off x="210625" y="4461425"/>
            <a:ext cx="8552400" cy="108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Offensive Players: No offensive player may be within 5 yards of player restarting ball</a:t>
            </a: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Defensive Player: May be within 5 yards but may not play ball carrier without gaining 5 yards of separation</a:t>
            </a: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10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Effect transition="in" filter="fade">
                                      <p:cBhvr>
                                        <p:cTn id="12" dur="1000"/>
                                        <p:tgtEl>
                                          <p:spTgt spid="2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3"/>
                                        </p:tgtEl>
                                        <p:attrNameLst>
                                          <p:attrName>style.visibility</p:attrName>
                                        </p:attrNameLst>
                                      </p:cBhvr>
                                      <p:to>
                                        <p:strVal val="visible"/>
                                      </p:to>
                                    </p:set>
                                    <p:animEffect transition="in" filter="fade">
                                      <p:cBhvr>
                                        <p:cTn id="17"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Get it In/Keep it In!</a:t>
            </a:r>
            <a:endParaRPr/>
          </a:p>
        </p:txBody>
      </p:sp>
      <p:sp>
        <p:nvSpPr>
          <p:cNvPr id="301" name="Google Shape;301;p27"/>
          <p:cNvSpPr txBox="1">
            <a:spLocks noGrp="1"/>
          </p:cNvSpPr>
          <p:nvPr>
            <p:ph type="body" idx="1"/>
          </p:nvPr>
        </p:nvSpPr>
        <p:spPr>
          <a:xfrm>
            <a:off x="381000" y="1412875"/>
            <a:ext cx="8382000" cy="4178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Required to Get it in the Box (10 secs)</a:t>
            </a:r>
            <a:endParaRPr/>
          </a:p>
          <a:p>
            <a:pPr marL="0" lvl="0" indent="0" algn="l" rtl="0">
              <a:lnSpc>
                <a:spcPct val="90000"/>
              </a:lnSpc>
              <a:spcBef>
                <a:spcPts val="640"/>
              </a:spcBef>
              <a:spcAft>
                <a:spcPts val="0"/>
              </a:spcAft>
              <a:buSzPts val="3200"/>
              <a:buNone/>
            </a:pPr>
            <a:r>
              <a:rPr lang="en-US"/>
              <a:t> and Keep it in the Offensive Box</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u="sng"/>
              <a:t>Last 2 Minutes:</a:t>
            </a:r>
            <a:r>
              <a:rPr lang="en-US"/>
              <a:t> Required by team winning by 4 of less goals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u="sng"/>
              <a:t>Any other time: </a:t>
            </a:r>
            <a:r>
              <a:rPr lang="en-US"/>
              <a:t>Can be required by officials if offense isn’t creating offense</a:t>
            </a:r>
            <a:endParaRPr/>
          </a:p>
          <a:p>
            <a:pPr marL="0" lvl="0" indent="0" algn="l" rtl="0">
              <a:lnSpc>
                <a:spcPct val="90000"/>
              </a:lnSpc>
              <a:spcBef>
                <a:spcPts val="640"/>
              </a:spcBef>
              <a:spcAft>
                <a:spcPts val="0"/>
              </a:spcAft>
              <a:buSzPts val="3200"/>
              <a:buNone/>
            </a:pPr>
            <a:endParaRPr/>
          </a:p>
        </p:txBody>
      </p:sp>
      <p:pic>
        <p:nvPicPr>
          <p:cNvPr id="302" name="Google Shape;302;p27"/>
          <p:cNvPicPr preferRelativeResize="0"/>
          <p:nvPr/>
        </p:nvPicPr>
        <p:blipFill rotWithShape="1">
          <a:blip r:embed="rId3">
            <a:alphaModFix/>
          </a:blip>
          <a:srcRect/>
          <a:stretch/>
        </p:blipFill>
        <p:spPr>
          <a:xfrm>
            <a:off x="6667025" y="100150"/>
            <a:ext cx="2476975" cy="2462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Official’s Time Outs</a:t>
            </a:r>
            <a:endParaRPr/>
          </a:p>
        </p:txBody>
      </p:sp>
      <p:sp>
        <p:nvSpPr>
          <p:cNvPr id="309" name="Google Shape;309;p2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Injury </a:t>
            </a:r>
            <a:endParaRPr/>
          </a:p>
          <a:p>
            <a:pPr marL="457200" lvl="0" indent="-431800" algn="l" rtl="0">
              <a:lnSpc>
                <a:spcPct val="90000"/>
              </a:lnSpc>
              <a:spcBef>
                <a:spcPts val="0"/>
              </a:spcBef>
              <a:spcAft>
                <a:spcPts val="0"/>
              </a:spcAft>
              <a:buSzPts val="3200"/>
              <a:buChar char="❏"/>
            </a:pPr>
            <a:r>
              <a:rPr lang="en-US"/>
              <a:t>Goalie equipment becomes broken</a:t>
            </a:r>
            <a:endParaRPr/>
          </a:p>
          <a:p>
            <a:pPr marL="457200" lvl="0" indent="-431800" algn="l" rtl="0">
              <a:lnSpc>
                <a:spcPct val="90000"/>
              </a:lnSpc>
              <a:spcBef>
                <a:spcPts val="0"/>
              </a:spcBef>
              <a:spcAft>
                <a:spcPts val="0"/>
              </a:spcAft>
              <a:buSzPts val="3200"/>
              <a:buChar char="❏"/>
            </a:pPr>
            <a:r>
              <a:rPr lang="en-US"/>
              <a:t>Player loses equipment in scrimmage area</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If ball is loose AP</a:t>
            </a:r>
            <a:endParaRPr/>
          </a:p>
          <a:p>
            <a:pPr marL="0" lvl="0" indent="0" algn="l" rtl="0">
              <a:lnSpc>
                <a:spcPct val="90000"/>
              </a:lnSpc>
              <a:spcBef>
                <a:spcPts val="640"/>
              </a:spcBef>
              <a:spcAft>
                <a:spcPts val="0"/>
              </a:spcAft>
              <a:buSzPts val="3200"/>
              <a:buNone/>
            </a:pPr>
            <a:r>
              <a:rPr lang="en-US"/>
              <a:t>If ball is in possession the team retains possession</a:t>
            </a:r>
            <a:endParaRPr/>
          </a:p>
          <a:p>
            <a:pPr marL="0" lvl="0" indent="0" algn="l" rtl="0">
              <a:lnSpc>
                <a:spcPct val="90000"/>
              </a:lnSpc>
              <a:spcBef>
                <a:spcPts val="640"/>
              </a:spcBef>
              <a:spcAft>
                <a:spcPts val="0"/>
              </a:spcAft>
              <a:buSzPts val="3200"/>
              <a:buNone/>
            </a:pPr>
            <a:r>
              <a:rPr lang="en-US"/>
              <a:t>***Try to have some with possession***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Team Time Outs</a:t>
            </a:r>
            <a:endParaRPr/>
          </a:p>
        </p:txBody>
      </p:sp>
      <p:sp>
        <p:nvSpPr>
          <p:cNvPr id="316" name="Google Shape;316;p2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May be called by head coach or player on the field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Team must have possession during live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Either team can call a timeout during dead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2 timeouts per half</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Membership Compliance</a:t>
            </a:r>
            <a:endParaRPr/>
          </a:p>
        </p:txBody>
      </p:sp>
      <p:sp>
        <p:nvSpPr>
          <p:cNvPr id="109" name="Google Shape;109;p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Annual Dues/Training class fee</a:t>
            </a:r>
            <a:endParaRPr/>
          </a:p>
          <a:p>
            <a:pPr marL="457200" lvl="0" indent="-431800" algn="l" rtl="0">
              <a:lnSpc>
                <a:spcPct val="90000"/>
              </a:lnSpc>
              <a:spcBef>
                <a:spcPts val="0"/>
              </a:spcBef>
              <a:spcAft>
                <a:spcPts val="0"/>
              </a:spcAft>
              <a:buSzPts val="3200"/>
              <a:buChar char="❏"/>
            </a:pPr>
            <a:r>
              <a:rPr lang="en-US"/>
              <a:t>MIAA Registration</a:t>
            </a:r>
            <a:endParaRPr/>
          </a:p>
          <a:p>
            <a:pPr marL="457200" lvl="0" indent="-431800" algn="l" rtl="0">
              <a:lnSpc>
                <a:spcPct val="90000"/>
              </a:lnSpc>
              <a:spcBef>
                <a:spcPts val="0"/>
              </a:spcBef>
              <a:spcAft>
                <a:spcPts val="0"/>
              </a:spcAft>
              <a:buSzPts val="3200"/>
              <a:buChar char="❏"/>
            </a:pPr>
            <a:r>
              <a:rPr lang="en-US"/>
              <a:t>US Lacrosse Membership</a:t>
            </a:r>
            <a:endParaRPr/>
          </a:p>
          <a:p>
            <a:pPr marL="457200" lvl="0" indent="-431800" algn="l" rtl="0">
              <a:lnSpc>
                <a:spcPct val="90000"/>
              </a:lnSpc>
              <a:spcBef>
                <a:spcPts val="0"/>
              </a:spcBef>
              <a:spcAft>
                <a:spcPts val="0"/>
              </a:spcAft>
              <a:buSzPts val="3200"/>
              <a:buChar char="❏"/>
            </a:pPr>
            <a:r>
              <a:rPr lang="en-US"/>
              <a:t>Annual Rules Test - US Lacrosse</a:t>
            </a:r>
            <a:endParaRPr/>
          </a:p>
          <a:p>
            <a:pPr marL="457200" lvl="0" indent="-431800" algn="l" rtl="0">
              <a:lnSpc>
                <a:spcPct val="90000"/>
              </a:lnSpc>
              <a:spcBef>
                <a:spcPts val="0"/>
              </a:spcBef>
              <a:spcAft>
                <a:spcPts val="0"/>
              </a:spcAft>
              <a:buSzPts val="3200"/>
              <a:buChar char="❏"/>
            </a:pPr>
            <a:r>
              <a:rPr lang="en-US"/>
              <a:t>Attend Annual Meeting</a:t>
            </a:r>
            <a:endParaRPr/>
          </a:p>
          <a:p>
            <a:pPr marL="457200" lvl="0" indent="-431800" algn="l" rtl="0">
              <a:lnSpc>
                <a:spcPct val="90000"/>
              </a:lnSpc>
              <a:spcBef>
                <a:spcPts val="0"/>
              </a:spcBef>
              <a:spcAft>
                <a:spcPts val="0"/>
              </a:spcAft>
              <a:buSzPts val="3200"/>
              <a:buChar char="❏"/>
            </a:pPr>
            <a:r>
              <a:rPr lang="en-US"/>
              <a:t>Meeting Minimum Regular Season Meeting Requirements see website </a:t>
            </a:r>
            <a:r>
              <a:rPr lang="en-US" u="sng">
                <a:solidFill>
                  <a:schemeClr val="hlink"/>
                </a:solidFill>
                <a:hlinkClick r:id="rId3"/>
              </a:rPr>
              <a:t>www.emloa.org</a:t>
            </a:r>
            <a:endParaRPr/>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fade">
                                      <p:cBhvr>
                                        <p:cTn id="12" dur="1000"/>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Effect transition="in" filter="fade">
                                      <p:cBhvr>
                                        <p:cTn id="17" dur="1000"/>
                                        <p:tgtEl>
                                          <p:spTgt spid="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Effect transition="in" filter="fade">
                                      <p:cBhvr>
                                        <p:cTn id="22" dur="1000"/>
                                        <p:tgtEl>
                                          <p:spTgt spid="1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xEl>
                                              <p:pRg st="4" end="4"/>
                                            </p:txEl>
                                          </p:spTgt>
                                        </p:tgtEl>
                                        <p:attrNameLst>
                                          <p:attrName>style.visibility</p:attrName>
                                        </p:attrNameLst>
                                      </p:cBhvr>
                                      <p:to>
                                        <p:strVal val="visible"/>
                                      </p:to>
                                    </p:set>
                                    <p:animEffect transition="in" filter="fade">
                                      <p:cBhvr>
                                        <p:cTn id="27" dur="1000"/>
                                        <p:tgtEl>
                                          <p:spTgt spid="1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9">
                                            <p:txEl>
                                              <p:pRg st="5" end="5"/>
                                            </p:txEl>
                                          </p:spTgt>
                                        </p:tgtEl>
                                        <p:attrNameLst>
                                          <p:attrName>style.visibility</p:attrName>
                                        </p:attrNameLst>
                                      </p:cBhvr>
                                      <p:to>
                                        <p:strVal val="visible"/>
                                      </p:to>
                                    </p:set>
                                    <p:animEffect transition="in" filter="fade">
                                      <p:cBhvr>
                                        <p:cTn id="32" dur="1000"/>
                                        <p:tgtEl>
                                          <p:spTgt spid="10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9">
                                            <p:txEl>
                                              <p:pRg st="6" end="6"/>
                                            </p:txEl>
                                          </p:spTgt>
                                        </p:tgtEl>
                                        <p:attrNameLst>
                                          <p:attrName>style.visibility</p:attrName>
                                        </p:attrNameLst>
                                      </p:cBhvr>
                                      <p:to>
                                        <p:strVal val="visible"/>
                                      </p:to>
                                    </p:set>
                                    <p:animEffect transition="in" filter="fade">
                                      <p:cBhvr>
                                        <p:cTn id="37" dur="1000"/>
                                        <p:tgtEl>
                                          <p:spTgt spid="1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Uniform</a:t>
            </a:r>
            <a:endParaRPr/>
          </a:p>
        </p:txBody>
      </p:sp>
      <p:sp>
        <p:nvSpPr>
          <p:cNvPr id="323" name="Google Shape;323;p30"/>
          <p:cNvSpPr txBox="1">
            <a:spLocks noGrp="1"/>
          </p:cNvSpPr>
          <p:nvPr>
            <p:ph type="body" idx="1"/>
          </p:nvPr>
        </p:nvSpPr>
        <p:spPr>
          <a:xfrm>
            <a:off x="381000" y="1412875"/>
            <a:ext cx="4046400" cy="42249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2 inch striped shirt (long &amp; short)</a:t>
            </a:r>
            <a:endParaRPr/>
          </a:p>
          <a:p>
            <a:pPr marL="457200" lvl="0" indent="-431800" algn="l" rtl="0">
              <a:lnSpc>
                <a:spcPct val="90000"/>
              </a:lnSpc>
              <a:spcBef>
                <a:spcPts val="0"/>
              </a:spcBef>
              <a:spcAft>
                <a:spcPts val="0"/>
              </a:spcAft>
              <a:buSzPts val="3200"/>
              <a:buChar char="❏"/>
            </a:pPr>
            <a:r>
              <a:rPr lang="en-US"/>
              <a:t>Black “golf” Shorts</a:t>
            </a:r>
            <a:endParaRPr/>
          </a:p>
          <a:p>
            <a:pPr marL="457200" lvl="0" indent="-431800" algn="l" rtl="0">
              <a:lnSpc>
                <a:spcPct val="90000"/>
              </a:lnSpc>
              <a:spcBef>
                <a:spcPts val="0"/>
              </a:spcBef>
              <a:spcAft>
                <a:spcPts val="0"/>
              </a:spcAft>
              <a:buSzPts val="3200"/>
              <a:buChar char="❏"/>
            </a:pPr>
            <a:r>
              <a:rPr lang="en-US"/>
              <a:t>Black Pants</a:t>
            </a:r>
            <a:endParaRPr/>
          </a:p>
          <a:p>
            <a:pPr marL="457200" lvl="0" indent="-431800" algn="l" rtl="0">
              <a:lnSpc>
                <a:spcPct val="90000"/>
              </a:lnSpc>
              <a:spcBef>
                <a:spcPts val="0"/>
              </a:spcBef>
              <a:spcAft>
                <a:spcPts val="0"/>
              </a:spcAft>
              <a:buSzPts val="3200"/>
              <a:buChar char="❏"/>
            </a:pPr>
            <a:r>
              <a:rPr lang="en-US"/>
              <a:t>Black Ankle Socks</a:t>
            </a:r>
            <a:endParaRPr/>
          </a:p>
          <a:p>
            <a:pPr marL="457200" lvl="0" indent="-431800" algn="l" rtl="0">
              <a:lnSpc>
                <a:spcPct val="90000"/>
              </a:lnSpc>
              <a:spcBef>
                <a:spcPts val="0"/>
              </a:spcBef>
              <a:spcAft>
                <a:spcPts val="0"/>
              </a:spcAft>
              <a:buSzPts val="3200"/>
              <a:buChar char="❏"/>
            </a:pPr>
            <a:r>
              <a:rPr lang="en-US"/>
              <a:t>Black Belt</a:t>
            </a:r>
            <a:endParaRPr/>
          </a:p>
          <a:p>
            <a:pPr marL="457200" lvl="0" indent="-431800" algn="l" rtl="0">
              <a:lnSpc>
                <a:spcPct val="90000"/>
              </a:lnSpc>
              <a:spcBef>
                <a:spcPts val="0"/>
              </a:spcBef>
              <a:spcAft>
                <a:spcPts val="0"/>
              </a:spcAft>
              <a:buSzPts val="3200"/>
              <a:buChar char="❏"/>
            </a:pPr>
            <a:r>
              <a:rPr lang="en-US"/>
              <a:t>All black shoes</a:t>
            </a:r>
            <a:endParaRPr/>
          </a:p>
          <a:p>
            <a:pPr marL="457200" lvl="0" indent="-431800" algn="l" rtl="0">
              <a:lnSpc>
                <a:spcPct val="90000"/>
              </a:lnSpc>
              <a:spcBef>
                <a:spcPts val="0"/>
              </a:spcBef>
              <a:spcAft>
                <a:spcPts val="0"/>
              </a:spcAft>
              <a:buSzPts val="3200"/>
              <a:buChar char="❏"/>
            </a:pPr>
            <a:r>
              <a:rPr lang="en-US"/>
              <a:t>Black hat w/piping</a:t>
            </a:r>
            <a:endParaRPr/>
          </a:p>
          <a:p>
            <a:pPr marL="457200" lvl="0" indent="-431800" algn="l" rtl="0">
              <a:lnSpc>
                <a:spcPct val="90000"/>
              </a:lnSpc>
              <a:spcBef>
                <a:spcPts val="0"/>
              </a:spcBef>
              <a:spcAft>
                <a:spcPts val="0"/>
              </a:spcAft>
              <a:buSzPts val="3200"/>
              <a:buChar char="❏"/>
            </a:pPr>
            <a:r>
              <a:rPr lang="en-US"/>
              <a:t>Black Jacket***</a:t>
            </a:r>
            <a:endParaRPr/>
          </a:p>
        </p:txBody>
      </p:sp>
      <p:sp>
        <p:nvSpPr>
          <p:cNvPr id="324" name="Google Shape;324;p30"/>
          <p:cNvSpPr txBox="1">
            <a:spLocks noGrp="1"/>
          </p:cNvSpPr>
          <p:nvPr>
            <p:ph type="body" idx="1"/>
          </p:nvPr>
        </p:nvSpPr>
        <p:spPr>
          <a:xfrm>
            <a:off x="4781050" y="1503500"/>
            <a:ext cx="4046400" cy="42249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2 yellow penalty flags</a:t>
            </a:r>
            <a:endParaRPr/>
          </a:p>
          <a:p>
            <a:pPr marL="457200" lvl="0" indent="-431800" algn="l" rtl="0">
              <a:lnSpc>
                <a:spcPct val="90000"/>
              </a:lnSpc>
              <a:spcBef>
                <a:spcPts val="0"/>
              </a:spcBef>
              <a:spcAft>
                <a:spcPts val="0"/>
              </a:spcAft>
              <a:buSzPts val="3200"/>
              <a:buChar char="❏"/>
            </a:pPr>
            <a:r>
              <a:rPr lang="en-US"/>
              <a:t>Coin </a:t>
            </a:r>
            <a:endParaRPr/>
          </a:p>
          <a:p>
            <a:pPr marL="457200" lvl="0" indent="-431800" algn="l" rtl="0">
              <a:lnSpc>
                <a:spcPct val="90000"/>
              </a:lnSpc>
              <a:spcBef>
                <a:spcPts val="0"/>
              </a:spcBef>
              <a:spcAft>
                <a:spcPts val="0"/>
              </a:spcAft>
              <a:buSzPts val="3200"/>
              <a:buChar char="❏"/>
            </a:pPr>
            <a:r>
              <a:rPr lang="en-US"/>
              <a:t>20 second timer</a:t>
            </a:r>
            <a:endParaRPr/>
          </a:p>
          <a:p>
            <a:pPr marL="457200" lvl="0" indent="-431800" algn="l" rtl="0">
              <a:lnSpc>
                <a:spcPct val="90000"/>
              </a:lnSpc>
              <a:spcBef>
                <a:spcPts val="0"/>
              </a:spcBef>
              <a:spcAft>
                <a:spcPts val="0"/>
              </a:spcAft>
              <a:buSzPts val="3200"/>
              <a:buChar char="❏"/>
            </a:pPr>
            <a:r>
              <a:rPr lang="en-US"/>
              <a:t>Small Tape Measure</a:t>
            </a:r>
            <a:endParaRPr/>
          </a:p>
          <a:p>
            <a:pPr marL="457200" lvl="0" indent="-431800" algn="l" rtl="0">
              <a:lnSpc>
                <a:spcPct val="90000"/>
              </a:lnSpc>
              <a:spcBef>
                <a:spcPts val="0"/>
              </a:spcBef>
              <a:spcAft>
                <a:spcPts val="0"/>
              </a:spcAft>
              <a:buSzPts val="3200"/>
              <a:buChar char="❏"/>
            </a:pPr>
            <a:r>
              <a:rPr lang="en-US"/>
              <a:t>Pencil/Scorecard</a:t>
            </a:r>
            <a:endParaRPr/>
          </a:p>
          <a:p>
            <a:pPr marL="457200" lvl="0" indent="-431800" algn="l" rtl="0">
              <a:lnSpc>
                <a:spcPct val="90000"/>
              </a:lnSpc>
              <a:spcBef>
                <a:spcPts val="0"/>
              </a:spcBef>
              <a:spcAft>
                <a:spcPts val="0"/>
              </a:spcAft>
              <a:buSzPts val="3200"/>
              <a:buChar char="❏"/>
            </a:pPr>
            <a:r>
              <a:rPr lang="en-US"/>
              <a:t>Whistles</a:t>
            </a:r>
            <a:endParaRPr/>
          </a:p>
          <a:p>
            <a:pPr marL="457200" lvl="0" indent="0" algn="l" rtl="0">
              <a:lnSpc>
                <a:spcPct val="90000"/>
              </a:lnSpc>
              <a:spcBef>
                <a:spcPts val="640"/>
              </a:spcBef>
              <a:spcAft>
                <a:spcPts val="0"/>
              </a:spcAft>
              <a:buSzPts val="32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Looking Ahead</a:t>
            </a:r>
            <a:endParaRPr/>
          </a:p>
        </p:txBody>
      </p:sp>
      <p:sp>
        <p:nvSpPr>
          <p:cNvPr id="331" name="Google Shape;331;p3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Annual Meeting - bring a whistle!</a:t>
            </a:r>
            <a:endParaRPr/>
          </a:p>
          <a:p>
            <a:pPr marL="0" lvl="0" indent="0" algn="l" rtl="0">
              <a:lnSpc>
                <a:spcPct val="90000"/>
              </a:lnSpc>
              <a:spcBef>
                <a:spcPts val="640"/>
              </a:spcBef>
              <a:spcAft>
                <a:spcPts val="0"/>
              </a:spcAft>
              <a:buSzPts val="3200"/>
              <a:buNone/>
            </a:pPr>
            <a:r>
              <a:rPr lang="en-US"/>
              <a:t>Medway High School - Sunday, March 6th</a:t>
            </a:r>
            <a:endParaRPr/>
          </a:p>
          <a:p>
            <a:pPr marL="0" lvl="0" indent="0" algn="l" rtl="0">
              <a:lnSpc>
                <a:spcPct val="90000"/>
              </a:lnSpc>
              <a:spcBef>
                <a:spcPts val="640"/>
              </a:spcBef>
              <a:spcAft>
                <a:spcPts val="0"/>
              </a:spcAft>
              <a:buSzPts val="3200"/>
              <a:buNone/>
            </a:pPr>
            <a:r>
              <a:rPr lang="en-US"/>
              <a:t>	7:00-8:20 AM Registration</a:t>
            </a:r>
            <a:endParaRPr/>
          </a:p>
          <a:p>
            <a:pPr marL="0" lvl="0" indent="0" algn="l" rtl="0">
              <a:lnSpc>
                <a:spcPct val="90000"/>
              </a:lnSpc>
              <a:spcBef>
                <a:spcPts val="640"/>
              </a:spcBef>
              <a:spcAft>
                <a:spcPts val="0"/>
              </a:spcAft>
              <a:buSzPts val="3200"/>
              <a:buNone/>
            </a:pPr>
            <a:r>
              <a:rPr lang="en-US"/>
              <a:t>	8:20 AM Meeting Begins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Vendor will be onsite with apparel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Next Week Personal &amp; Technical Fouls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Questions???</a:t>
            </a:r>
            <a:endParaRPr/>
          </a:p>
        </p:txBody>
      </p:sp>
      <p:sp>
        <p:nvSpPr>
          <p:cNvPr id="338" name="Google Shape;338;p3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Locations</a:t>
            </a:r>
            <a:endParaRPr/>
          </a:p>
        </p:txBody>
      </p:sp>
      <p:sp>
        <p:nvSpPr>
          <p:cNvPr id="116" name="Google Shape;116;p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Annual Meeting is held at central location on March 6th @ Medway High School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Regular Season Meetings &amp; Candidates Classes</a:t>
            </a:r>
            <a:endParaRPr/>
          </a:p>
          <a:p>
            <a:pPr marL="0" lvl="0" indent="0" algn="l" rtl="0">
              <a:lnSpc>
                <a:spcPct val="90000"/>
              </a:lnSpc>
              <a:spcBef>
                <a:spcPts val="640"/>
              </a:spcBef>
              <a:spcAft>
                <a:spcPts val="0"/>
              </a:spcAft>
              <a:buSzPts val="3200"/>
              <a:buNone/>
            </a:pPr>
            <a:r>
              <a:rPr lang="en-US"/>
              <a:t>     </a:t>
            </a:r>
            <a:r>
              <a:rPr lang="en-US" i="1"/>
              <a:t>see website   </a:t>
            </a:r>
            <a:r>
              <a:rPr lang="en-US" i="1" u="sng">
                <a:solidFill>
                  <a:schemeClr val="hlink"/>
                </a:solidFill>
                <a:hlinkClick r:id="rId3"/>
              </a:rPr>
              <a:t>www.emloa.org</a:t>
            </a:r>
            <a:endParaRPr i="1"/>
          </a:p>
          <a:p>
            <a:pPr marL="457200" lvl="0" indent="-431800" algn="l" rtl="0">
              <a:lnSpc>
                <a:spcPct val="90000"/>
              </a:lnSpc>
              <a:spcBef>
                <a:spcPts val="640"/>
              </a:spcBef>
              <a:spcAft>
                <a:spcPts val="0"/>
              </a:spcAft>
              <a:buSzPts val="3200"/>
              <a:buChar char="❏"/>
            </a:pPr>
            <a:r>
              <a:rPr lang="en-US"/>
              <a:t>Monday - Forekicks Marlboro</a:t>
            </a:r>
            <a:endParaRPr/>
          </a:p>
          <a:p>
            <a:pPr marL="457200" lvl="0" indent="-431800" algn="l" rtl="0">
              <a:lnSpc>
                <a:spcPct val="90000"/>
              </a:lnSpc>
              <a:spcBef>
                <a:spcPts val="0"/>
              </a:spcBef>
              <a:spcAft>
                <a:spcPts val="0"/>
              </a:spcAft>
              <a:buSzPts val="3200"/>
              <a:buChar char="❏"/>
            </a:pPr>
            <a:r>
              <a:rPr lang="en-US"/>
              <a:t>Tuesday - Cape Cod Tech</a:t>
            </a:r>
            <a:endParaRPr/>
          </a:p>
          <a:p>
            <a:pPr marL="457200" lvl="0" indent="-431800" algn="l" rtl="0">
              <a:lnSpc>
                <a:spcPct val="90000"/>
              </a:lnSpc>
              <a:spcBef>
                <a:spcPts val="0"/>
              </a:spcBef>
              <a:spcAft>
                <a:spcPts val="0"/>
              </a:spcAft>
              <a:buSzPts val="3200"/>
              <a:buChar char="❏"/>
            </a:pPr>
            <a:r>
              <a:rPr lang="en-US"/>
              <a:t>Wednesday - Dedham American Legion</a:t>
            </a:r>
            <a:endParaRPr/>
          </a:p>
          <a:p>
            <a:pPr marL="457200" lvl="0" indent="-431800" algn="l" rtl="0">
              <a:lnSpc>
                <a:spcPct val="90000"/>
              </a:lnSpc>
              <a:spcBef>
                <a:spcPts val="0"/>
              </a:spcBef>
              <a:spcAft>
                <a:spcPts val="0"/>
              </a:spcAft>
              <a:buSzPts val="3200"/>
              <a:buChar char="❏"/>
            </a:pPr>
            <a:r>
              <a:rPr lang="en-US"/>
              <a:t>Thursday - Woburn High School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Trainers</a:t>
            </a:r>
            <a:endParaRPr/>
          </a:p>
        </p:txBody>
      </p:sp>
      <p:sp>
        <p:nvSpPr>
          <p:cNvPr id="123" name="Google Shape;123;p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Who we are?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Course Outline</a:t>
            </a:r>
            <a:endParaRPr/>
          </a:p>
        </p:txBody>
      </p:sp>
      <p:sp>
        <p:nvSpPr>
          <p:cNvPr id="130" name="Google Shape;130;p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Week 1: Organization, Lax 101, Common Terms &amp; Rules 1, 3, &amp; 4</a:t>
            </a:r>
            <a:endParaRPr/>
          </a:p>
          <a:p>
            <a:pPr marL="457200" lvl="0" indent="-431800" algn="l" rtl="0">
              <a:lnSpc>
                <a:spcPct val="90000"/>
              </a:lnSpc>
              <a:spcBef>
                <a:spcPts val="0"/>
              </a:spcBef>
              <a:spcAft>
                <a:spcPts val="0"/>
              </a:spcAft>
              <a:buSzPts val="3200"/>
              <a:buChar char="❏"/>
            </a:pPr>
            <a:r>
              <a:rPr lang="en-US"/>
              <a:t>Week 1A: Annual Meeting</a:t>
            </a:r>
            <a:endParaRPr/>
          </a:p>
          <a:p>
            <a:pPr marL="457200" lvl="0" indent="-431800" algn="l" rtl="0">
              <a:lnSpc>
                <a:spcPct val="90000"/>
              </a:lnSpc>
              <a:spcBef>
                <a:spcPts val="0"/>
              </a:spcBef>
              <a:spcAft>
                <a:spcPts val="0"/>
              </a:spcAft>
              <a:buSzPts val="3200"/>
              <a:buChar char="❏"/>
            </a:pPr>
            <a:r>
              <a:rPr lang="en-US"/>
              <a:t>Week 2: Fouls - Personal &amp; Technical</a:t>
            </a:r>
            <a:endParaRPr/>
          </a:p>
          <a:p>
            <a:pPr marL="457200" lvl="0" indent="-431800" algn="l" rtl="0">
              <a:lnSpc>
                <a:spcPct val="90000"/>
              </a:lnSpc>
              <a:spcBef>
                <a:spcPts val="0"/>
              </a:spcBef>
              <a:spcAft>
                <a:spcPts val="0"/>
              </a:spcAft>
              <a:buSzPts val="3200"/>
              <a:buChar char="❏"/>
            </a:pPr>
            <a:r>
              <a:rPr lang="en-US"/>
              <a:t>Week 3 - Mechanics, Positioning &amp; Game Management</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Test to be completed on-line thru US Lacrosse</a:t>
            </a:r>
            <a:endParaRPr/>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10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10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1000"/>
                                        <p:tgtEl>
                                          <p:spTgt spid="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Effect transition="in" filter="fade">
                                      <p:cBhvr>
                                        <p:cTn id="22" dur="1000"/>
                                        <p:tgtEl>
                                          <p:spTgt spid="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Effect transition="in" filter="fade">
                                      <p:cBhvr>
                                        <p:cTn id="27" dur="1000"/>
                                        <p:tgtEl>
                                          <p:spTgt spid="1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1000"/>
                                        <p:tgtEl>
                                          <p:spTgt spid="1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0">
                                            <p:txEl>
                                              <p:pRg st="6" end="6"/>
                                            </p:txEl>
                                          </p:spTgt>
                                        </p:tgtEl>
                                        <p:attrNameLst>
                                          <p:attrName>style.visibility</p:attrName>
                                        </p:attrNameLst>
                                      </p:cBhvr>
                                      <p:to>
                                        <p:strVal val="visible"/>
                                      </p:to>
                                    </p:set>
                                    <p:animEffect transition="in" filter="fade">
                                      <p:cBhvr>
                                        <p:cTn id="37" dur="1000"/>
                                        <p:tgtEl>
                                          <p:spTgt spid="1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What is Lacrosse?</a:t>
            </a:r>
            <a:endParaRPr/>
          </a:p>
        </p:txBody>
      </p:sp>
      <p:sp>
        <p:nvSpPr>
          <p:cNvPr id="137" name="Google Shape;137;p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Lacrosse is a team game, in which a ball is thrown, caught, and carried with a stick to a goal at each end of the field.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pic>
        <p:nvPicPr>
          <p:cNvPr id="138" name="Google Shape;138;p7"/>
          <p:cNvPicPr preferRelativeResize="0"/>
          <p:nvPr/>
        </p:nvPicPr>
        <p:blipFill rotWithShape="1">
          <a:blip r:embed="rId3">
            <a:alphaModFix/>
          </a:blip>
          <a:srcRect/>
          <a:stretch/>
        </p:blipFill>
        <p:spPr>
          <a:xfrm>
            <a:off x="1836000" y="2834050"/>
            <a:ext cx="4985475" cy="2772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Purpose of Official</a:t>
            </a:r>
            <a:endParaRPr/>
          </a:p>
        </p:txBody>
      </p:sp>
      <p:sp>
        <p:nvSpPr>
          <p:cNvPr id="145" name="Google Shape;145;p8"/>
          <p:cNvSpPr/>
          <p:nvPr/>
        </p:nvSpPr>
        <p:spPr>
          <a:xfrm>
            <a:off x="896452" y="1583725"/>
            <a:ext cx="3612874" cy="1218582"/>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00"/>
                </a:solidFill>
                <a:latin typeface="Arial"/>
              </a:rPr>
              <a:t>Safety</a:t>
            </a:r>
          </a:p>
        </p:txBody>
      </p:sp>
      <p:sp>
        <p:nvSpPr>
          <p:cNvPr id="146" name="Google Shape;146;p8"/>
          <p:cNvSpPr/>
          <p:nvPr/>
        </p:nvSpPr>
        <p:spPr>
          <a:xfrm>
            <a:off x="2539126" y="3491025"/>
            <a:ext cx="6223875" cy="1219973"/>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00FF"/>
                </a:solidFill>
                <a:latin typeface="Arial"/>
              </a:rPr>
              <a:t>Fairness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Common Terms</a:t>
            </a:r>
            <a:endParaRPr/>
          </a:p>
        </p:txBody>
      </p:sp>
      <p:sp>
        <p:nvSpPr>
          <p:cNvPr id="153" name="Google Shape;153;p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X</a:t>
            </a:r>
            <a:endParaRPr/>
          </a:p>
          <a:p>
            <a:pPr marL="457200" lvl="0" indent="-431800" algn="l" rtl="0">
              <a:lnSpc>
                <a:spcPct val="90000"/>
              </a:lnSpc>
              <a:spcBef>
                <a:spcPts val="0"/>
              </a:spcBef>
              <a:spcAft>
                <a:spcPts val="0"/>
              </a:spcAft>
              <a:buSzPts val="3200"/>
              <a:buChar char="❏"/>
            </a:pPr>
            <a:r>
              <a:rPr lang="en-US"/>
              <a:t>Center X</a:t>
            </a:r>
            <a:endParaRPr/>
          </a:p>
          <a:p>
            <a:pPr marL="457200" lvl="0" indent="-431800" algn="l" rtl="0">
              <a:lnSpc>
                <a:spcPct val="90000"/>
              </a:lnSpc>
              <a:spcBef>
                <a:spcPts val="0"/>
              </a:spcBef>
              <a:spcAft>
                <a:spcPts val="0"/>
              </a:spcAft>
              <a:buSzPts val="3200"/>
              <a:buChar char="❏"/>
            </a:pPr>
            <a:r>
              <a:rPr lang="en-US"/>
              <a:t>Alley</a:t>
            </a:r>
            <a:endParaRPr/>
          </a:p>
          <a:p>
            <a:pPr marL="457200" lvl="0" indent="-431800" algn="l" rtl="0">
              <a:lnSpc>
                <a:spcPct val="90000"/>
              </a:lnSpc>
              <a:spcBef>
                <a:spcPts val="0"/>
              </a:spcBef>
              <a:spcAft>
                <a:spcPts val="0"/>
              </a:spcAft>
              <a:buSzPts val="3200"/>
              <a:buChar char="❏"/>
            </a:pPr>
            <a:r>
              <a:rPr lang="en-US"/>
              <a:t>Box</a:t>
            </a:r>
            <a:endParaRPr/>
          </a:p>
          <a:p>
            <a:pPr marL="457200" lvl="0" indent="-431800" algn="l" rtl="0">
              <a:lnSpc>
                <a:spcPct val="90000"/>
              </a:lnSpc>
              <a:spcBef>
                <a:spcPts val="0"/>
              </a:spcBef>
              <a:spcAft>
                <a:spcPts val="0"/>
              </a:spcAft>
              <a:buSzPts val="3200"/>
              <a:buChar char="❏"/>
            </a:pPr>
            <a:r>
              <a:rPr lang="en-US"/>
              <a:t>Play - ON!</a:t>
            </a:r>
            <a:endParaRPr/>
          </a:p>
          <a:p>
            <a:pPr marL="457200" lvl="0" indent="-431800" algn="l" rtl="0">
              <a:lnSpc>
                <a:spcPct val="90000"/>
              </a:lnSpc>
              <a:spcBef>
                <a:spcPts val="0"/>
              </a:spcBef>
              <a:spcAft>
                <a:spcPts val="0"/>
              </a:spcAft>
              <a:buSzPts val="3200"/>
              <a:buChar char="❏"/>
            </a:pPr>
            <a:r>
              <a:rPr lang="en-US"/>
              <a:t>Flag Down!</a:t>
            </a:r>
            <a:endParaRPr/>
          </a:p>
          <a:p>
            <a:pPr marL="45720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fade">
                                      <p:cBhvr>
                                        <p:cTn id="7" dur="10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fade">
                                      <p:cBhvr>
                                        <p:cTn id="12" dur="10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Effect transition="in" filter="fade">
                                      <p:cBhvr>
                                        <p:cTn id="17" dur="1000"/>
                                        <p:tgtEl>
                                          <p:spTgt spid="1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
                                            <p:txEl>
                                              <p:pRg st="3" end="3"/>
                                            </p:txEl>
                                          </p:spTgt>
                                        </p:tgtEl>
                                        <p:attrNameLst>
                                          <p:attrName>style.visibility</p:attrName>
                                        </p:attrNameLst>
                                      </p:cBhvr>
                                      <p:to>
                                        <p:strVal val="visible"/>
                                      </p:to>
                                    </p:set>
                                    <p:animEffect transition="in" filter="fade">
                                      <p:cBhvr>
                                        <p:cTn id="22" dur="1000"/>
                                        <p:tgtEl>
                                          <p:spTgt spid="1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
                                            <p:txEl>
                                              <p:pRg st="4" end="4"/>
                                            </p:txEl>
                                          </p:spTgt>
                                        </p:tgtEl>
                                        <p:attrNameLst>
                                          <p:attrName>style.visibility</p:attrName>
                                        </p:attrNameLst>
                                      </p:cBhvr>
                                      <p:to>
                                        <p:strVal val="visible"/>
                                      </p:to>
                                    </p:set>
                                    <p:animEffect transition="in" filter="fade">
                                      <p:cBhvr>
                                        <p:cTn id="27" dur="1000"/>
                                        <p:tgtEl>
                                          <p:spTgt spid="1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
                                            <p:txEl>
                                              <p:pRg st="5" end="5"/>
                                            </p:txEl>
                                          </p:spTgt>
                                        </p:tgtEl>
                                        <p:attrNameLst>
                                          <p:attrName>style.visibility</p:attrName>
                                        </p:attrNameLst>
                                      </p:cBhvr>
                                      <p:to>
                                        <p:strVal val="visible"/>
                                      </p:to>
                                    </p:set>
                                    <p:animEffect transition="in" filter="fade">
                                      <p:cBhvr>
                                        <p:cTn id="32" dur="1000"/>
                                        <p:tgtEl>
                                          <p:spTgt spid="15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3">
                                            <p:txEl>
                                              <p:pRg st="6" end="6"/>
                                            </p:txEl>
                                          </p:spTgt>
                                        </p:tgtEl>
                                        <p:attrNameLst>
                                          <p:attrName>style.visibility</p:attrName>
                                        </p:attrNameLst>
                                      </p:cBhvr>
                                      <p:to>
                                        <p:strVal val="visible"/>
                                      </p:to>
                                    </p:set>
                                    <p:animEffect transition="in" filter="fade">
                                      <p:cBhvr>
                                        <p:cTn id="37" dur="1000"/>
                                        <p:tgtEl>
                                          <p:spTgt spid="15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1351</Words>
  <Application>Microsoft Office PowerPoint</Application>
  <PresentationFormat>On-screen Show (4:3)</PresentationFormat>
  <Paragraphs>251</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Noto Sans Symbols</vt:lpstr>
      <vt:lpstr>1_White with Blue Bar Segoe Template</vt:lpstr>
      <vt:lpstr>Week 1 EMLOA 2022  New Candidates Class</vt:lpstr>
      <vt:lpstr>EMLOA</vt:lpstr>
      <vt:lpstr>Membership Compliance</vt:lpstr>
      <vt:lpstr>Locations</vt:lpstr>
      <vt:lpstr>Trainers</vt:lpstr>
      <vt:lpstr>Course Outline</vt:lpstr>
      <vt:lpstr>What is Lacrosse?</vt:lpstr>
      <vt:lpstr>Purpose of Official</vt:lpstr>
      <vt:lpstr>Common Terms</vt:lpstr>
      <vt:lpstr>Field of Play</vt:lpstr>
      <vt:lpstr>Personal Equipment</vt:lpstr>
      <vt:lpstr>The Stick</vt:lpstr>
      <vt:lpstr>Game Personnel </vt:lpstr>
      <vt:lpstr>Timing </vt:lpstr>
      <vt:lpstr>Rule 4 - Play of the Game</vt:lpstr>
      <vt:lpstr>Coin Toss and Line-Up</vt:lpstr>
      <vt:lpstr>Face-Off</vt:lpstr>
      <vt:lpstr>Out of Bounds</vt:lpstr>
      <vt:lpstr>Goal</vt:lpstr>
      <vt:lpstr>When a Goal Doesn’t Count</vt:lpstr>
      <vt:lpstr>Offsides</vt:lpstr>
      <vt:lpstr>PowerPoint Presentation</vt:lpstr>
      <vt:lpstr>Goalie Crease Privileges</vt:lpstr>
      <vt:lpstr>Crease Continued...</vt:lpstr>
      <vt:lpstr>Substitutions</vt:lpstr>
      <vt:lpstr>Restarts</vt:lpstr>
      <vt:lpstr>Get it In/Keep it In!</vt:lpstr>
      <vt:lpstr>Official’s Time Outs</vt:lpstr>
      <vt:lpstr>Team Time Outs</vt:lpstr>
      <vt:lpstr>Uniform</vt:lpstr>
      <vt:lpstr>Looking Ahead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EMLOA 2022  New Candidates Class</dc:title>
  <dc:creator>Rick Catalano</dc:creator>
  <cp:lastModifiedBy>doug davenport</cp:lastModifiedBy>
  <cp:revision>1</cp:revision>
  <dcterms:created xsi:type="dcterms:W3CDTF">2017-01-13T20:06:46Z</dcterms:created>
  <dcterms:modified xsi:type="dcterms:W3CDTF">2022-12-20T19:46:27Z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