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9"/>
  </p:notesMasterIdLst>
  <p:sldIdLst>
    <p:sldId id="256" r:id="rId3"/>
    <p:sldId id="257" r:id="rId4"/>
    <p:sldId id="260" r:id="rId5"/>
    <p:sldId id="276" r:id="rId6"/>
    <p:sldId id="263" r:id="rId7"/>
    <p:sldId id="269" r:id="rId8"/>
    <p:sldId id="273" r:id="rId9"/>
    <p:sldId id="274" r:id="rId10"/>
    <p:sldId id="275" r:id="rId11"/>
    <p:sldId id="268" r:id="rId12"/>
    <p:sldId id="277" r:id="rId13"/>
    <p:sldId id="278" r:id="rId14"/>
    <p:sldId id="282" r:id="rId15"/>
    <p:sldId id="281" r:id="rId16"/>
    <p:sldId id="279" r:id="rId17"/>
    <p:sldId id="270" r:id="rId18"/>
  </p:sldIdLst>
  <p:sldSz cx="9144000" cy="6858000" type="screen4x3"/>
  <p:notesSz cx="9372600" cy="70866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ErUKpZdo2k8httSHkWf7YvVVA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25628" autoAdjust="0"/>
  </p:normalViewPr>
  <p:slideViewPr>
    <p:cSldViewPr snapToGrid="0">
      <p:cViewPr varScale="1">
        <p:scale>
          <a:sx n="99" d="100"/>
          <a:sy n="99" d="100"/>
        </p:scale>
        <p:origin x="51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61460" cy="354330"/>
          </a:xfrm>
          <a:prstGeom prst="rect">
            <a:avLst/>
          </a:prstGeom>
          <a:noFill/>
          <a:ln>
            <a:noFill/>
          </a:ln>
        </p:spPr>
        <p:txBody>
          <a:bodyPr spcFirstLastPara="1" wrap="square" lIns="94025" tIns="47000" rIns="94025" bIns="470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308971" y="0"/>
            <a:ext cx="4061460" cy="354330"/>
          </a:xfrm>
          <a:prstGeom prst="rect">
            <a:avLst/>
          </a:prstGeom>
          <a:noFill/>
          <a:ln>
            <a:noFill/>
          </a:ln>
        </p:spPr>
        <p:txBody>
          <a:bodyPr spcFirstLastPara="1" wrap="square" lIns="94025" tIns="47000" rIns="94025" bIns="470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731041"/>
            <a:ext cx="4061460" cy="354330"/>
          </a:xfrm>
          <a:prstGeom prst="rect">
            <a:avLst/>
          </a:prstGeom>
          <a:noFill/>
          <a:ln>
            <a:noFill/>
          </a:ln>
        </p:spPr>
        <p:txBody>
          <a:bodyPr spcFirstLastPara="1" wrap="square" lIns="94025" tIns="47000" rIns="94025" bIns="470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308971" y="6731041"/>
            <a:ext cx="4061460" cy="354330"/>
          </a:xfrm>
          <a:prstGeom prst="rect">
            <a:avLst/>
          </a:prstGeom>
          <a:noFill/>
          <a:ln>
            <a:noFill/>
          </a:ln>
        </p:spPr>
        <p:txBody>
          <a:bodyPr spcFirstLastPara="1" wrap="square" lIns="94025" tIns="47000" rIns="94025" bIns="47000"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rmAutofit/>
          </a:bodyPr>
          <a:lstStyle/>
          <a:p>
            <a:pPr marL="0" indent="0"/>
            <a:endParaRPr/>
          </a:p>
        </p:txBody>
      </p:sp>
      <p:sp>
        <p:nvSpPr>
          <p:cNvPr id="59" name="Google Shape;59;p1:notes"/>
          <p:cNvSpPr txBox="1">
            <a:spLocks noGrp="1"/>
          </p:cNvSpPr>
          <p:nvPr>
            <p:ph type="hdr" idx="3"/>
          </p:nvPr>
        </p:nvSpPr>
        <p:spPr>
          <a:xfrm>
            <a:off x="0" y="0"/>
            <a:ext cx="4061460" cy="354330"/>
          </a:xfrm>
          <a:prstGeom prst="rect">
            <a:avLst/>
          </a:prstGeom>
          <a:noFill/>
          <a:ln>
            <a:noFill/>
          </a:ln>
        </p:spPr>
        <p:txBody>
          <a:bodyPr spcFirstLastPara="1" wrap="square" lIns="94025" tIns="47000" rIns="94025" bIns="47000" anchor="t" anchorCtr="0">
            <a:noAutofit/>
          </a:bodyPr>
          <a:lstStyle/>
          <a:p>
            <a:endParaRPr/>
          </a:p>
        </p:txBody>
      </p:sp>
      <p:sp>
        <p:nvSpPr>
          <p:cNvPr id="60" name="Google Shape;60;p1:notes"/>
          <p:cNvSpPr txBox="1">
            <a:spLocks noGrp="1"/>
          </p:cNvSpPr>
          <p:nvPr>
            <p:ph type="dt" idx="10"/>
          </p:nvPr>
        </p:nvSpPr>
        <p:spPr>
          <a:xfrm>
            <a:off x="5308971" y="0"/>
            <a:ext cx="4061460" cy="354330"/>
          </a:xfrm>
          <a:prstGeom prst="rect">
            <a:avLst/>
          </a:prstGeom>
          <a:noFill/>
          <a:ln>
            <a:noFill/>
          </a:ln>
        </p:spPr>
        <p:txBody>
          <a:bodyPr spcFirstLastPara="1" wrap="square" lIns="94025" tIns="47000" rIns="94025" bIns="47000" anchor="t" anchorCtr="0">
            <a:noAutofit/>
          </a:bodyPr>
          <a:lstStyle/>
          <a:p>
            <a:r>
              <a:rPr lang="en-US"/>
              <a:t>1/13/2021 11:35 AM</a:t>
            </a:r>
            <a:endParaRPr/>
          </a:p>
        </p:txBody>
      </p:sp>
      <p:sp>
        <p:nvSpPr>
          <p:cNvPr id="61" name="Google Shape;61;p1:notes"/>
          <p:cNvSpPr txBox="1">
            <a:spLocks noGrp="1"/>
          </p:cNvSpPr>
          <p:nvPr>
            <p:ph type="ftr" idx="11"/>
          </p:nvPr>
        </p:nvSpPr>
        <p:spPr>
          <a:xfrm>
            <a:off x="0" y="6731041"/>
            <a:ext cx="8435340" cy="354330"/>
          </a:xfrm>
          <a:prstGeom prst="rect">
            <a:avLst/>
          </a:prstGeom>
          <a:noFill/>
          <a:ln>
            <a:noFill/>
          </a:ln>
        </p:spPr>
        <p:txBody>
          <a:bodyPr spcFirstLastPara="1" wrap="square" lIns="94025" tIns="47000" rIns="94025" bIns="47000" anchor="b" anchorCtr="0">
            <a:noAutofit/>
          </a:bodyPr>
          <a:lstStyle/>
          <a:p>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endParaRPr sz="500"/>
          </a:p>
        </p:txBody>
      </p:sp>
      <p:sp>
        <p:nvSpPr>
          <p:cNvPr id="62" name="Google Shape;62;p1:notes"/>
          <p:cNvSpPr txBox="1">
            <a:spLocks noGrp="1"/>
          </p:cNvSpPr>
          <p:nvPr>
            <p:ph type="sldNum" idx="12"/>
          </p:nvPr>
        </p:nvSpPr>
        <p:spPr>
          <a:xfrm>
            <a:off x="8435339" y="6731041"/>
            <a:ext cx="935091" cy="354330"/>
          </a:xfrm>
          <a:prstGeom prst="rect">
            <a:avLst/>
          </a:prstGeom>
          <a:noFill/>
          <a:ln>
            <a:noFill/>
          </a:ln>
        </p:spPr>
        <p:txBody>
          <a:bodyPr spcFirstLastPara="1" wrap="square" lIns="94025" tIns="47000" rIns="94025" bIns="47000" anchor="b" anchorCtr="0">
            <a:noAutofit/>
          </a:bodyPr>
          <a:lstStyle/>
          <a:p>
            <a:pPr algn="r">
              <a:buSzPts val="1400"/>
            </a:pPr>
            <a:fld id="{00000000-1234-1234-1234-123412341234}" type="slidenum">
              <a:rPr lang="en-US"/>
              <a:pPr algn="r">
                <a:buSzPts val="14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9: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2" name="Google Shape;142;p39: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9: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2" name="Google Shape;142;p39: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734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9: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2" name="Google Shape;142;p39: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064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9: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2" name="Google Shape;142;p39: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211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9: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2" name="Google Shape;142;p39: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936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2: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89" name="Google Shape;89;p32: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440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54" name="Google Shape;154;p10: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9: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68" name="Google Shape;68;p29: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2: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89" name="Google Shape;89;p32: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2: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89" name="Google Shape;89;p32: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046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5: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11" name="Google Shape;111;p35: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8" name="Google Shape;148;p11: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8" name="Google Shape;148;p11: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566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8" name="Google Shape;148;p11: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934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937260" y="3366135"/>
            <a:ext cx="7498080" cy="3188970"/>
          </a:xfrm>
          <a:prstGeom prst="rect">
            <a:avLst/>
          </a:prstGeom>
          <a:noFill/>
          <a:ln>
            <a:noFill/>
          </a:ln>
        </p:spPr>
        <p:txBody>
          <a:bodyPr spcFirstLastPara="1" wrap="square" lIns="94025" tIns="47000" rIns="94025" bIns="47000" anchor="t" anchorCtr="0">
            <a:noAutofit/>
          </a:bodyPr>
          <a:lstStyle/>
          <a:p>
            <a:pPr marL="0" indent="0"/>
            <a:endParaRPr/>
          </a:p>
        </p:txBody>
      </p:sp>
      <p:sp>
        <p:nvSpPr>
          <p:cNvPr id="148" name="Google Shape;148;p11:notes"/>
          <p:cNvSpPr>
            <a:spLocks noGrp="1" noRot="1" noChangeAspect="1"/>
          </p:cNvSpPr>
          <p:nvPr>
            <p:ph type="sldImg" idx="2"/>
          </p:nvPr>
        </p:nvSpPr>
        <p:spPr>
          <a:xfrm>
            <a:off x="2914650" y="531813"/>
            <a:ext cx="3543300" cy="265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73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2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5"/>
        <p:cNvGrpSpPr/>
        <p:nvPr/>
      </p:nvGrpSpPr>
      <p:grpSpPr>
        <a:xfrm>
          <a:off x="0" y="0"/>
          <a:ext cx="0" cy="0"/>
          <a:chOff x="0" y="0"/>
          <a:chExt cx="0" cy="0"/>
        </a:xfrm>
      </p:grpSpPr>
      <p:sp>
        <p:nvSpPr>
          <p:cNvPr id="46" name="Google Shape;46;p2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8" name="Google Shape;48;p2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body" idx="1"/>
          </p:nvPr>
        </p:nvSpPr>
        <p:spPr>
          <a:xfrm>
            <a:off x="722313" y="1905000"/>
            <a:ext cx="8040688" cy="1938992"/>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600"/>
              </a:spcBef>
              <a:spcAft>
                <a:spcPts val="0"/>
              </a:spcAft>
              <a:buClr>
                <a:schemeClr val="dk1"/>
              </a:buClr>
              <a:buSzPts val="3000"/>
              <a:buNone/>
              <a:defRPr/>
            </a:lvl1pPr>
            <a:lvl2pPr marL="914400" lvl="1" indent="-228600" algn="l">
              <a:lnSpc>
                <a:spcPct val="90000"/>
              </a:lnSpc>
              <a:spcBef>
                <a:spcPts val="560"/>
              </a:spcBef>
              <a:spcAft>
                <a:spcPts val="0"/>
              </a:spcAft>
              <a:buClr>
                <a:schemeClr val="dk1"/>
              </a:buClr>
              <a:buSzPts val="2800"/>
              <a:buNone/>
              <a:defRPr/>
            </a:lvl2pPr>
            <a:lvl3pPr marL="1371600" lvl="2" indent="-228600" algn="l">
              <a:lnSpc>
                <a:spcPct val="90000"/>
              </a:lnSpc>
              <a:spcBef>
                <a:spcPts val="480"/>
              </a:spcBef>
              <a:spcAft>
                <a:spcPts val="0"/>
              </a:spcAft>
              <a:buClr>
                <a:schemeClr val="dk1"/>
              </a:buClr>
              <a:buSzPts val="2400"/>
              <a:buNone/>
              <a:defRPr/>
            </a:lvl3pPr>
            <a:lvl4pPr marL="1828800" lvl="3" indent="-228600" algn="l">
              <a:lnSpc>
                <a:spcPct val="90000"/>
              </a:lnSpc>
              <a:spcBef>
                <a:spcPts val="480"/>
              </a:spcBef>
              <a:spcAft>
                <a:spcPts val="0"/>
              </a:spcAft>
              <a:buClr>
                <a:schemeClr val="dk1"/>
              </a:buClr>
              <a:buSzPts val="2400"/>
              <a:buNone/>
              <a:defRPr/>
            </a:lvl4pPr>
            <a:lvl5pPr marL="2286000" lvl="4" indent="-228600" algn="l">
              <a:lnSpc>
                <a:spcPct val="90000"/>
              </a:lnSpc>
              <a:spcBef>
                <a:spcPts val="480"/>
              </a:spcBef>
              <a:spcAft>
                <a:spcPts val="0"/>
              </a:spcAft>
              <a:buClr>
                <a:schemeClr val="dk1"/>
              </a:buClr>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0"/>
        <p:cNvGrpSpPr/>
        <p:nvPr/>
      </p:nvGrpSpPr>
      <p:grpSpPr>
        <a:xfrm>
          <a:off x="0" y="0"/>
          <a:ext cx="0" cy="0"/>
          <a:chOff x="0" y="0"/>
          <a:chExt cx="0" cy="0"/>
        </a:xfrm>
      </p:grpSpPr>
      <p:sp>
        <p:nvSpPr>
          <p:cNvPr id="21" name="Google Shape;21;p15"/>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 name="Google Shape;23;p15"/>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 name="Google Shape;27;p17"/>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1" name="Google Shape;31;p18"/>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2" name="Google Shape;32;p18"/>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18"/>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37"/>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descr="7-00029_BAK_v03TOP"/>
          <p:cNvPicPr preferRelativeResize="0"/>
          <p:nvPr/>
        </p:nvPicPr>
        <p:blipFill rotWithShape="1">
          <a:blip r:embed="rId14">
            <a:alphaModFix/>
          </a:blip>
          <a:srcRect/>
          <a:stretch/>
        </p:blipFill>
        <p:spPr>
          <a:xfrm>
            <a:off x="-15875" y="6007100"/>
            <a:ext cx="9159875" cy="849313"/>
          </a:xfrm>
          <a:prstGeom prst="rect">
            <a:avLst/>
          </a:prstGeom>
          <a:noFill/>
          <a:ln>
            <a:noFill/>
          </a:ln>
        </p:spPr>
      </p:pic>
      <p:sp>
        <p:nvSpPr>
          <p:cNvPr id="11" name="Google Shape;11;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2" descr="top2.jpg"/>
          <p:cNvPicPr preferRelativeResize="0"/>
          <p:nvPr/>
        </p:nvPicPr>
        <p:blipFill rotWithShape="1">
          <a:blip r:embed="rId15">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pic>
        <p:nvPicPr>
          <p:cNvPr id="50" name="Google Shape;50;p25" descr="white rectangle.png"/>
          <p:cNvPicPr preferRelativeResize="0"/>
          <p:nvPr/>
        </p:nvPicPr>
        <p:blipFill rotWithShape="1">
          <a:blip r:embed="rId4">
            <a:alphaModFix/>
          </a:blip>
          <a:srcRect b="10453"/>
          <a:stretch/>
        </p:blipFill>
        <p:spPr>
          <a:xfrm>
            <a:off x="0" y="1299706"/>
            <a:ext cx="9144000" cy="5558294"/>
          </a:xfrm>
          <a:prstGeom prst="rect">
            <a:avLst/>
          </a:prstGeom>
          <a:noFill/>
          <a:ln>
            <a:noFill/>
          </a:ln>
        </p:spPr>
      </p:pic>
      <p:sp>
        <p:nvSpPr>
          <p:cNvPr id="51" name="Google Shape;51;p2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25"/>
          <p:cNvSpPr txBox="1">
            <a:spLocks noGrp="1"/>
          </p:cNvSpPr>
          <p:nvPr>
            <p:ph type="body" idx="1"/>
          </p:nvPr>
        </p:nvSpPr>
        <p:spPr>
          <a:xfrm>
            <a:off x="722312" y="1905000"/>
            <a:ext cx="8040688" cy="2108269"/>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aa.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526256" y="990600"/>
            <a:ext cx="8153400" cy="24384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2E59B0"/>
              </a:buClr>
              <a:buSzPts val="5400"/>
              <a:buFont typeface="Calibri"/>
              <a:buNone/>
            </a:pPr>
            <a:r>
              <a:rPr lang="en-US" b="1" dirty="0"/>
              <a:t>2022 EMLOA Update</a:t>
            </a:r>
            <a:br>
              <a:rPr lang="en-US" b="1" dirty="0"/>
            </a:br>
            <a:r>
              <a:rPr lang="en-US" b="1" dirty="0"/>
              <a:t>MIAA State Boys Lacrosse Tournament</a:t>
            </a:r>
            <a:endParaRPr sz="4000" b="1" dirty="0"/>
          </a:p>
        </p:txBody>
      </p:sp>
      <p:sp>
        <p:nvSpPr>
          <p:cNvPr id="65" name="Google Shape;65;p1"/>
          <p:cNvSpPr txBox="1">
            <a:spLocks noGrp="1"/>
          </p:cNvSpPr>
          <p:nvPr>
            <p:ph type="subTitle" idx="1"/>
          </p:nvPr>
        </p:nvSpPr>
        <p:spPr>
          <a:xfrm>
            <a:off x="526256" y="3930977"/>
            <a:ext cx="8080416" cy="1630035"/>
          </a:xfrm>
          <a:prstGeom prst="rect">
            <a:avLst/>
          </a:prstGeom>
          <a:noFill/>
          <a:ln>
            <a:noFill/>
          </a:ln>
        </p:spPr>
        <p:txBody>
          <a:bodyPr spcFirstLastPara="1" wrap="square" lIns="0" tIns="0" rIns="0" bIns="0" anchor="t" anchorCtr="0">
            <a:normAutofit/>
          </a:bodyPr>
          <a:lstStyle/>
          <a:p>
            <a:pPr marL="0" lvl="0" indent="0" algn="l" rtl="0">
              <a:lnSpc>
                <a:spcPct val="70000"/>
              </a:lnSpc>
              <a:spcBef>
                <a:spcPts val="0"/>
              </a:spcBef>
              <a:spcAft>
                <a:spcPts val="0"/>
              </a:spcAft>
              <a:buClr>
                <a:schemeClr val="dk1"/>
              </a:buClr>
              <a:buSzPts val="2960"/>
              <a:buFont typeface="Calibri"/>
              <a:buNone/>
            </a:pPr>
            <a:r>
              <a:rPr lang="en-US" sz="2400" b="1" dirty="0"/>
              <a:t>Prepared and Presented by  Darrell Benson	         June 2, 2022</a:t>
            </a:r>
          </a:p>
          <a:p>
            <a:pPr marL="0" lvl="0" indent="0" algn="l" rtl="0">
              <a:lnSpc>
                <a:spcPct val="70000"/>
              </a:lnSpc>
              <a:spcBef>
                <a:spcPts val="0"/>
              </a:spcBef>
              <a:spcAft>
                <a:spcPts val="0"/>
              </a:spcAft>
              <a:buClr>
                <a:schemeClr val="dk1"/>
              </a:buClr>
              <a:buSzPts val="2960"/>
              <a:buFont typeface="Calibri"/>
              <a:buNone/>
            </a:pPr>
            <a:r>
              <a:rPr lang="en-US" sz="2400" b="1" dirty="0"/>
              <a:t>Additional Panelists               Jim </a:t>
            </a:r>
            <a:r>
              <a:rPr lang="en-US" sz="2400" b="1" dirty="0" err="1"/>
              <a:t>Carboneau</a:t>
            </a:r>
            <a:r>
              <a:rPr lang="en-US" sz="2400" b="1" dirty="0"/>
              <a:t>, Dan Brothers</a:t>
            </a:r>
            <a:endParaRPr sz="2400" b="1"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800"/>
              <a:buNone/>
            </a:pPr>
            <a:r>
              <a:rPr lang="en-US" b="1" dirty="0"/>
              <a:t>3 Man</a:t>
            </a:r>
            <a:endParaRPr dirty="0"/>
          </a:p>
        </p:txBody>
      </p:sp>
      <p:sp>
        <p:nvSpPr>
          <p:cNvPr id="145" name="Google Shape;145;p39"/>
          <p:cNvSpPr txBox="1">
            <a:spLocks noGrp="1"/>
          </p:cNvSpPr>
          <p:nvPr>
            <p:ph type="body" idx="1"/>
          </p:nvPr>
        </p:nvSpPr>
        <p:spPr>
          <a:xfrm>
            <a:off x="465268" y="1118784"/>
            <a:ext cx="8382000" cy="4694106"/>
          </a:xfrm>
          <a:prstGeom prst="rect">
            <a:avLst/>
          </a:prstGeom>
          <a:noFill/>
          <a:ln>
            <a:noFill/>
          </a:ln>
        </p:spPr>
        <p:txBody>
          <a:bodyPr spcFirstLastPara="1" wrap="square" lIns="0" tIns="0" rIns="0" bIns="0" anchor="t" anchorCtr="0">
            <a:spAutoFit/>
          </a:bodyPr>
          <a:lstStyle/>
          <a:p>
            <a:pPr marL="25400" indent="0">
              <a:buNone/>
            </a:pPr>
            <a:r>
              <a:rPr lang="en-US" b="1" dirty="0"/>
              <a:t>Lead – Primary Responsibilities</a:t>
            </a:r>
          </a:p>
          <a:p>
            <a:pPr marL="25400" indent="0">
              <a:buNone/>
            </a:pPr>
            <a:endParaRPr lang="en-US" b="1" dirty="0"/>
          </a:p>
          <a:p>
            <a:pPr marL="25400" indent="0">
              <a:buNone/>
            </a:pPr>
            <a:r>
              <a:rPr lang="en-US" dirty="0"/>
              <a:t>  1.  Goal, crease</a:t>
            </a:r>
          </a:p>
          <a:p>
            <a:pPr marL="25400" indent="0">
              <a:buNone/>
            </a:pPr>
            <a:r>
              <a:rPr lang="en-US" dirty="0"/>
              <a:t>  2.  10 count</a:t>
            </a:r>
          </a:p>
          <a:p>
            <a:pPr marL="25400" indent="0">
              <a:buNone/>
            </a:pPr>
            <a:r>
              <a:rPr lang="en-US" dirty="0"/>
              <a:t>  3.  Endline out of bounds and restart </a:t>
            </a:r>
          </a:p>
          <a:p>
            <a:pPr marL="25400" indent="0">
              <a:buNone/>
            </a:pPr>
            <a:r>
              <a:rPr lang="en-US" dirty="0"/>
              <a:t>  4.  All play around crease</a:t>
            </a:r>
          </a:p>
          <a:p>
            <a:pPr marL="25400" indent="0">
              <a:buNone/>
            </a:pPr>
            <a:r>
              <a:rPr lang="en-US" dirty="0"/>
              <a:t>  5.  Too many men call</a:t>
            </a:r>
          </a:p>
          <a:p>
            <a:pPr marL="0" lvl="0" indent="0" algn="l" rtl="0">
              <a:lnSpc>
                <a:spcPct val="90000"/>
              </a:lnSpc>
              <a:spcBef>
                <a:spcPts val="720"/>
              </a:spcBef>
              <a:spcAft>
                <a:spcPts val="0"/>
              </a:spcAft>
              <a:buClr>
                <a:schemeClr val="dk1"/>
              </a:buClr>
              <a:buSzPts val="3600"/>
              <a:buNone/>
            </a:pP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5">
                                            <p:txEl>
                                              <p:pRg st="2" end="2"/>
                                            </p:txEl>
                                          </p:spTgt>
                                        </p:tgtEl>
                                        <p:attrNameLst>
                                          <p:attrName>style.visibility</p:attrName>
                                        </p:attrNameLst>
                                      </p:cBhvr>
                                      <p:to>
                                        <p:strVal val="visible"/>
                                      </p:to>
                                    </p:set>
                                    <p:animEffect transition="in" filter="wheel(1)">
                                      <p:cBhvr>
                                        <p:cTn id="7" dur="2000"/>
                                        <p:tgtEl>
                                          <p:spTgt spid="14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5">
                                            <p:txEl>
                                              <p:pRg st="3" end="3"/>
                                            </p:txEl>
                                          </p:spTgt>
                                        </p:tgtEl>
                                        <p:attrNameLst>
                                          <p:attrName>style.visibility</p:attrName>
                                        </p:attrNameLst>
                                      </p:cBhvr>
                                      <p:to>
                                        <p:strVal val="visible"/>
                                      </p:to>
                                    </p:set>
                                    <p:animEffect transition="in" filter="wheel(1)">
                                      <p:cBhvr>
                                        <p:cTn id="12" dur="2000"/>
                                        <p:tgtEl>
                                          <p:spTgt spid="14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5">
                                            <p:txEl>
                                              <p:pRg st="4" end="4"/>
                                            </p:txEl>
                                          </p:spTgt>
                                        </p:tgtEl>
                                        <p:attrNameLst>
                                          <p:attrName>style.visibility</p:attrName>
                                        </p:attrNameLst>
                                      </p:cBhvr>
                                      <p:to>
                                        <p:strVal val="visible"/>
                                      </p:to>
                                    </p:set>
                                    <p:animEffect transition="in" filter="wheel(1)">
                                      <p:cBhvr>
                                        <p:cTn id="17" dur="2000"/>
                                        <p:tgtEl>
                                          <p:spTgt spid="14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5">
                                            <p:txEl>
                                              <p:pRg st="5" end="5"/>
                                            </p:txEl>
                                          </p:spTgt>
                                        </p:tgtEl>
                                        <p:attrNameLst>
                                          <p:attrName>style.visibility</p:attrName>
                                        </p:attrNameLst>
                                      </p:cBhvr>
                                      <p:to>
                                        <p:strVal val="visible"/>
                                      </p:to>
                                    </p:set>
                                    <p:animEffect transition="in" filter="wheel(1)">
                                      <p:cBhvr>
                                        <p:cTn id="22" dur="2000"/>
                                        <p:tgtEl>
                                          <p:spTgt spid="14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45">
                                            <p:txEl>
                                              <p:pRg st="6" end="6"/>
                                            </p:txEl>
                                          </p:spTgt>
                                        </p:tgtEl>
                                        <p:attrNameLst>
                                          <p:attrName>style.visibility</p:attrName>
                                        </p:attrNameLst>
                                      </p:cBhvr>
                                      <p:to>
                                        <p:strVal val="visible"/>
                                      </p:to>
                                    </p:set>
                                    <p:animEffect transition="in" filter="wheel(1)">
                                      <p:cBhvr>
                                        <p:cTn id="27" dur="2000"/>
                                        <p:tgtEl>
                                          <p:spTgt spid="1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800"/>
              <a:buNone/>
            </a:pPr>
            <a:r>
              <a:rPr lang="en-US" b="1" dirty="0"/>
              <a:t>3 Man</a:t>
            </a:r>
            <a:endParaRPr dirty="0"/>
          </a:p>
        </p:txBody>
      </p:sp>
      <p:sp>
        <p:nvSpPr>
          <p:cNvPr id="145" name="Google Shape;145;p39"/>
          <p:cNvSpPr txBox="1">
            <a:spLocks noGrp="1"/>
          </p:cNvSpPr>
          <p:nvPr>
            <p:ph type="body" idx="1"/>
          </p:nvPr>
        </p:nvSpPr>
        <p:spPr>
          <a:xfrm>
            <a:off x="465268" y="1018046"/>
            <a:ext cx="8382000" cy="4694106"/>
          </a:xfrm>
          <a:prstGeom prst="rect">
            <a:avLst/>
          </a:prstGeom>
          <a:noFill/>
          <a:ln>
            <a:noFill/>
          </a:ln>
        </p:spPr>
        <p:txBody>
          <a:bodyPr spcFirstLastPara="1" wrap="square" lIns="0" tIns="0" rIns="0" bIns="0" anchor="t" anchorCtr="0">
            <a:spAutoFit/>
          </a:bodyPr>
          <a:lstStyle/>
          <a:p>
            <a:pPr marL="25400" indent="0">
              <a:buNone/>
            </a:pPr>
            <a:r>
              <a:rPr lang="en-US" b="1" i="0" dirty="0">
                <a:solidFill>
                  <a:srgbClr val="000000"/>
                </a:solidFill>
                <a:effectLst/>
                <a:latin typeface="-apple-system"/>
              </a:rPr>
              <a:t>Single </a:t>
            </a:r>
            <a:r>
              <a:rPr lang="en-US" b="1" dirty="0"/>
              <a:t>– Primary Responsibilities</a:t>
            </a:r>
          </a:p>
          <a:p>
            <a:pPr marL="25400" indent="0">
              <a:buNone/>
            </a:pPr>
            <a:endParaRPr lang="en-US" b="1" i="0" dirty="0">
              <a:solidFill>
                <a:srgbClr val="000000"/>
              </a:solidFill>
              <a:effectLst/>
              <a:latin typeface="-apple-system"/>
            </a:endParaRPr>
          </a:p>
          <a:p>
            <a:pPr marL="25400" indent="0" algn="l">
              <a:buNone/>
            </a:pPr>
            <a:r>
              <a:rPr lang="en-US" b="0" i="0" dirty="0">
                <a:solidFill>
                  <a:srgbClr val="000000"/>
                </a:solidFill>
                <a:effectLst/>
                <a:latin typeface="-apple-system"/>
              </a:rPr>
              <a:t>  1.  Face off</a:t>
            </a:r>
          </a:p>
          <a:p>
            <a:pPr marL="25400" indent="0" algn="l">
              <a:buNone/>
            </a:pPr>
            <a:r>
              <a:rPr lang="en-US" b="0" i="0" dirty="0">
                <a:solidFill>
                  <a:srgbClr val="000000"/>
                </a:solidFill>
                <a:effectLst/>
                <a:latin typeface="-apple-system"/>
              </a:rPr>
              <a:t>  2.  20 second count</a:t>
            </a:r>
          </a:p>
          <a:p>
            <a:pPr marL="25400" indent="0" algn="l">
              <a:buNone/>
            </a:pPr>
            <a:r>
              <a:rPr lang="en-US" b="0" i="0" dirty="0">
                <a:solidFill>
                  <a:srgbClr val="000000"/>
                </a:solidFill>
                <a:effectLst/>
                <a:latin typeface="-apple-system"/>
              </a:rPr>
              <a:t>  3.  Offsides</a:t>
            </a:r>
          </a:p>
          <a:p>
            <a:pPr marL="25400" indent="0" algn="l">
              <a:buNone/>
            </a:pPr>
            <a:r>
              <a:rPr lang="en-US" b="0" i="0" dirty="0">
                <a:solidFill>
                  <a:srgbClr val="000000"/>
                </a:solidFill>
                <a:effectLst/>
                <a:latin typeface="-apple-system"/>
              </a:rPr>
              <a:t>  4. Second lead on goal and crease</a:t>
            </a:r>
          </a:p>
          <a:p>
            <a:pPr marL="25400" indent="0" algn="l">
              <a:buNone/>
            </a:pPr>
            <a:r>
              <a:rPr lang="en-US" b="0" i="0" dirty="0">
                <a:solidFill>
                  <a:srgbClr val="000000"/>
                </a:solidFill>
                <a:effectLst/>
                <a:latin typeface="-apple-system"/>
              </a:rPr>
              <a:t>  5.  Far side out of bounds and restart </a:t>
            </a:r>
          </a:p>
          <a:p>
            <a:pPr marL="0" lvl="0" indent="0" algn="l" rtl="0">
              <a:lnSpc>
                <a:spcPct val="90000"/>
              </a:lnSpc>
              <a:spcBef>
                <a:spcPts val="720"/>
              </a:spcBef>
              <a:spcAft>
                <a:spcPts val="0"/>
              </a:spcAft>
              <a:buClr>
                <a:schemeClr val="dk1"/>
              </a:buClr>
              <a:buSzPts val="3600"/>
              <a:buNone/>
            </a:pP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Tree>
    <p:extLst>
      <p:ext uri="{BB962C8B-B14F-4D97-AF65-F5344CB8AC3E}">
        <p14:creationId xmlns:p14="http://schemas.microsoft.com/office/powerpoint/2010/main" val="4044404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800"/>
              <a:buNone/>
            </a:pPr>
            <a:r>
              <a:rPr lang="en-US" b="1" dirty="0"/>
              <a:t>3 Man</a:t>
            </a:r>
            <a:endParaRPr dirty="0"/>
          </a:p>
        </p:txBody>
      </p:sp>
      <p:sp>
        <p:nvSpPr>
          <p:cNvPr id="145" name="Google Shape;145;p39"/>
          <p:cNvSpPr txBox="1">
            <a:spLocks noGrp="1"/>
          </p:cNvSpPr>
          <p:nvPr>
            <p:ph type="body" idx="1"/>
          </p:nvPr>
        </p:nvSpPr>
        <p:spPr>
          <a:xfrm>
            <a:off x="465268" y="1081947"/>
            <a:ext cx="8382000" cy="5214248"/>
          </a:xfrm>
          <a:prstGeom prst="rect">
            <a:avLst/>
          </a:prstGeom>
          <a:noFill/>
          <a:ln>
            <a:noFill/>
          </a:ln>
        </p:spPr>
        <p:txBody>
          <a:bodyPr spcFirstLastPara="1" wrap="square" lIns="0" tIns="0" rIns="0" bIns="0" anchor="t" anchorCtr="0">
            <a:spAutoFit/>
          </a:bodyPr>
          <a:lstStyle/>
          <a:p>
            <a:pPr marL="25400" indent="0">
              <a:buNone/>
            </a:pPr>
            <a:r>
              <a:rPr lang="en-US" b="1" i="0" dirty="0">
                <a:solidFill>
                  <a:srgbClr val="000000"/>
                </a:solidFill>
                <a:effectLst/>
                <a:latin typeface="-apple-system"/>
              </a:rPr>
              <a:t>Trail </a:t>
            </a:r>
            <a:r>
              <a:rPr lang="en-US" b="1" dirty="0"/>
              <a:t>– Primary Responsibilities</a:t>
            </a:r>
          </a:p>
          <a:p>
            <a:pPr marL="25400" indent="0" algn="l">
              <a:buNone/>
            </a:pPr>
            <a:endParaRPr lang="en-US" b="0" i="0" dirty="0">
              <a:solidFill>
                <a:srgbClr val="000000"/>
              </a:solidFill>
              <a:effectLst/>
              <a:latin typeface="-apple-system"/>
            </a:endParaRPr>
          </a:p>
          <a:p>
            <a:pPr marL="25400" indent="0" algn="l">
              <a:buNone/>
            </a:pPr>
            <a:r>
              <a:rPr lang="en-US" b="0" i="0" dirty="0">
                <a:solidFill>
                  <a:srgbClr val="000000"/>
                </a:solidFill>
                <a:effectLst/>
                <a:latin typeface="-apple-system"/>
              </a:rPr>
              <a:t>  1.  Goalie four count and clear</a:t>
            </a:r>
          </a:p>
          <a:p>
            <a:pPr marL="25400" indent="0" algn="l">
              <a:buNone/>
            </a:pPr>
            <a:r>
              <a:rPr lang="en-US" b="0" i="0" dirty="0">
                <a:solidFill>
                  <a:srgbClr val="000000"/>
                </a:solidFill>
                <a:effectLst/>
                <a:latin typeface="-apple-system"/>
              </a:rPr>
              <a:t>  2.  Sweep box in transition </a:t>
            </a:r>
          </a:p>
          <a:p>
            <a:pPr marL="25400" indent="0" algn="l">
              <a:buNone/>
            </a:pPr>
            <a:r>
              <a:rPr lang="en-US" b="0" i="0" dirty="0">
                <a:solidFill>
                  <a:srgbClr val="000000"/>
                </a:solidFill>
                <a:effectLst/>
                <a:latin typeface="-apple-system"/>
              </a:rPr>
              <a:t>  3.  Listen for coach’s communication </a:t>
            </a:r>
          </a:p>
          <a:p>
            <a:pPr marL="25400" indent="0" algn="l">
              <a:buNone/>
            </a:pPr>
            <a:r>
              <a:rPr lang="en-US" b="0" i="0" dirty="0">
                <a:solidFill>
                  <a:srgbClr val="000000"/>
                </a:solidFill>
                <a:effectLst/>
                <a:latin typeface="-apple-system"/>
              </a:rPr>
              <a:t>  4.  Late hit on passer or shooter</a:t>
            </a:r>
          </a:p>
          <a:p>
            <a:pPr marL="25400" indent="0" algn="l">
              <a:buNone/>
            </a:pPr>
            <a:r>
              <a:rPr lang="en-US" b="0" i="0" dirty="0">
                <a:solidFill>
                  <a:srgbClr val="000000"/>
                </a:solidFill>
                <a:effectLst/>
                <a:latin typeface="-apple-system"/>
              </a:rPr>
              <a:t>  5.  Near side out of bounds and restart </a:t>
            </a:r>
          </a:p>
          <a:p>
            <a:pPr marL="25400" indent="0" algn="l">
              <a:buNone/>
            </a:pPr>
            <a:r>
              <a:rPr lang="en-US" b="0" i="0" dirty="0">
                <a:solidFill>
                  <a:srgbClr val="000000"/>
                </a:solidFill>
                <a:effectLst/>
                <a:latin typeface="-apple-system"/>
              </a:rPr>
              <a:t>  6.  Penalty relay to table</a:t>
            </a:r>
          </a:p>
          <a:p>
            <a:pPr marL="0" lvl="0" indent="0" algn="l" rtl="0">
              <a:lnSpc>
                <a:spcPct val="90000"/>
              </a:lnSpc>
              <a:spcBef>
                <a:spcPts val="720"/>
              </a:spcBef>
              <a:spcAft>
                <a:spcPts val="0"/>
              </a:spcAft>
              <a:buClr>
                <a:schemeClr val="dk1"/>
              </a:buClr>
              <a:buSzPts val="3600"/>
              <a:buNone/>
            </a:pP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Tree>
    <p:extLst>
      <p:ext uri="{BB962C8B-B14F-4D97-AF65-F5344CB8AC3E}">
        <p14:creationId xmlns:p14="http://schemas.microsoft.com/office/powerpoint/2010/main" val="4037695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5">
                                            <p:txEl>
                                              <p:pRg st="2" end="2"/>
                                            </p:txEl>
                                          </p:spTgt>
                                        </p:tgtEl>
                                        <p:attrNameLst>
                                          <p:attrName>style.visibility</p:attrName>
                                        </p:attrNameLst>
                                      </p:cBhvr>
                                      <p:to>
                                        <p:strVal val="visible"/>
                                      </p:to>
                                    </p:set>
                                    <p:anim calcmode="lin" valueType="num">
                                      <p:cBhvr>
                                        <p:cTn id="7" dur="500" fill="hold"/>
                                        <p:tgtEl>
                                          <p:spTgt spid="14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4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4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5">
                                            <p:txEl>
                                              <p:pRg st="3" end="3"/>
                                            </p:txEl>
                                          </p:spTgt>
                                        </p:tgtEl>
                                        <p:attrNameLst>
                                          <p:attrName>style.visibility</p:attrName>
                                        </p:attrNameLst>
                                      </p:cBhvr>
                                      <p:to>
                                        <p:strVal val="visible"/>
                                      </p:to>
                                    </p:set>
                                    <p:anim calcmode="lin" valueType="num">
                                      <p:cBhvr>
                                        <p:cTn id="14" dur="500" fill="hold"/>
                                        <p:tgtEl>
                                          <p:spTgt spid="14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4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4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5">
                                            <p:txEl>
                                              <p:pRg st="4" end="4"/>
                                            </p:txEl>
                                          </p:spTgt>
                                        </p:tgtEl>
                                        <p:attrNameLst>
                                          <p:attrName>style.visibility</p:attrName>
                                        </p:attrNameLst>
                                      </p:cBhvr>
                                      <p:to>
                                        <p:strVal val="visible"/>
                                      </p:to>
                                    </p:set>
                                    <p:anim calcmode="lin" valueType="num">
                                      <p:cBhvr>
                                        <p:cTn id="21" dur="500" fill="hold"/>
                                        <p:tgtEl>
                                          <p:spTgt spid="14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4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4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5">
                                            <p:txEl>
                                              <p:pRg st="5" end="5"/>
                                            </p:txEl>
                                          </p:spTgt>
                                        </p:tgtEl>
                                        <p:attrNameLst>
                                          <p:attrName>style.visibility</p:attrName>
                                        </p:attrNameLst>
                                      </p:cBhvr>
                                      <p:to>
                                        <p:strVal val="visible"/>
                                      </p:to>
                                    </p:set>
                                    <p:anim calcmode="lin" valueType="num">
                                      <p:cBhvr>
                                        <p:cTn id="28" dur="500" fill="hold"/>
                                        <p:tgtEl>
                                          <p:spTgt spid="14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145">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14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5">
                                            <p:txEl>
                                              <p:pRg st="6" end="6"/>
                                            </p:txEl>
                                          </p:spTgt>
                                        </p:tgtEl>
                                        <p:attrNameLst>
                                          <p:attrName>style.visibility</p:attrName>
                                        </p:attrNameLst>
                                      </p:cBhvr>
                                      <p:to>
                                        <p:strVal val="visible"/>
                                      </p:to>
                                    </p:set>
                                    <p:anim calcmode="lin" valueType="num">
                                      <p:cBhvr>
                                        <p:cTn id="35" dur="500" fill="hold"/>
                                        <p:tgtEl>
                                          <p:spTgt spid="145">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145">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14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45">
                                            <p:txEl>
                                              <p:pRg st="7" end="7"/>
                                            </p:txEl>
                                          </p:spTgt>
                                        </p:tgtEl>
                                        <p:attrNameLst>
                                          <p:attrName>style.visibility</p:attrName>
                                        </p:attrNameLst>
                                      </p:cBhvr>
                                      <p:to>
                                        <p:strVal val="visible"/>
                                      </p:to>
                                    </p:set>
                                    <p:anim calcmode="lin" valueType="num">
                                      <p:cBhvr>
                                        <p:cTn id="42" dur="500" fill="hold"/>
                                        <p:tgtEl>
                                          <p:spTgt spid="145">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45">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4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800"/>
              <a:buNone/>
            </a:pPr>
            <a:r>
              <a:rPr lang="en-US" b="1" dirty="0"/>
              <a:t>3 Man</a:t>
            </a:r>
            <a:endParaRPr dirty="0"/>
          </a:p>
        </p:txBody>
      </p:sp>
      <p:sp>
        <p:nvSpPr>
          <p:cNvPr id="145" name="Google Shape;145;p39"/>
          <p:cNvSpPr txBox="1">
            <a:spLocks noGrp="1"/>
          </p:cNvSpPr>
          <p:nvPr>
            <p:ph type="body" idx="1"/>
          </p:nvPr>
        </p:nvSpPr>
        <p:spPr>
          <a:xfrm>
            <a:off x="480766" y="1583734"/>
            <a:ext cx="8382000" cy="1053109"/>
          </a:xfrm>
          <a:prstGeom prst="rect">
            <a:avLst/>
          </a:prstGeom>
          <a:noFill/>
          <a:ln>
            <a:noFill/>
          </a:ln>
        </p:spPr>
        <p:txBody>
          <a:bodyPr spcFirstLastPara="1" wrap="square" lIns="0" tIns="0" rIns="0" bIns="0" anchor="t" anchorCtr="0">
            <a:spAutoFit/>
          </a:bodyPr>
          <a:lstStyle/>
          <a:p>
            <a:pPr marL="0" lvl="0" indent="0" algn="l" rtl="0">
              <a:lnSpc>
                <a:spcPct val="90000"/>
              </a:lnSpc>
              <a:spcBef>
                <a:spcPts val="720"/>
              </a:spcBef>
              <a:spcAft>
                <a:spcPts val="0"/>
              </a:spcAft>
              <a:buClr>
                <a:schemeClr val="dk1"/>
              </a:buClr>
              <a:buSzPts val="3600"/>
              <a:buNone/>
            </a:pP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pic>
        <p:nvPicPr>
          <p:cNvPr id="3" name="Picture 2" descr="Diagram&#10;&#10;Description automatically generated">
            <a:extLst>
              <a:ext uri="{FF2B5EF4-FFF2-40B4-BE49-F238E27FC236}">
                <a16:creationId xmlns:a16="http://schemas.microsoft.com/office/drawing/2014/main" id="{F11ADC62-3CA1-AEFA-5283-22475F3BF7BD}"/>
              </a:ext>
            </a:extLst>
          </p:cNvPr>
          <p:cNvPicPr>
            <a:picLocks noChangeAspect="1"/>
          </p:cNvPicPr>
          <p:nvPr/>
        </p:nvPicPr>
        <p:blipFill>
          <a:blip r:embed="rId3"/>
          <a:stretch>
            <a:fillRect/>
          </a:stretch>
        </p:blipFill>
        <p:spPr>
          <a:xfrm>
            <a:off x="592977" y="894988"/>
            <a:ext cx="7958045" cy="4801713"/>
          </a:xfrm>
          <a:prstGeom prst="rect">
            <a:avLst/>
          </a:prstGeom>
        </p:spPr>
      </p:pic>
    </p:spTree>
    <p:extLst>
      <p:ext uri="{BB962C8B-B14F-4D97-AF65-F5344CB8AC3E}">
        <p14:creationId xmlns:p14="http://schemas.microsoft.com/office/powerpoint/2010/main" val="20966458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800"/>
              <a:buNone/>
            </a:pPr>
            <a:r>
              <a:rPr lang="en-US" b="1" dirty="0"/>
              <a:t>3 Man</a:t>
            </a:r>
            <a:endParaRPr dirty="0"/>
          </a:p>
        </p:txBody>
      </p:sp>
      <p:sp>
        <p:nvSpPr>
          <p:cNvPr id="145" name="Google Shape;145;p39"/>
          <p:cNvSpPr txBox="1">
            <a:spLocks noGrp="1"/>
          </p:cNvSpPr>
          <p:nvPr>
            <p:ph type="body" idx="1"/>
          </p:nvPr>
        </p:nvSpPr>
        <p:spPr>
          <a:xfrm>
            <a:off x="381000" y="731327"/>
            <a:ext cx="8382000" cy="1053109"/>
          </a:xfrm>
          <a:prstGeom prst="rect">
            <a:avLst/>
          </a:prstGeom>
          <a:noFill/>
          <a:ln>
            <a:noFill/>
          </a:ln>
        </p:spPr>
        <p:txBody>
          <a:bodyPr spcFirstLastPara="1" wrap="square" lIns="0" tIns="0" rIns="0" bIns="0" anchor="t" anchorCtr="0">
            <a:spAutoFit/>
          </a:bodyPr>
          <a:lstStyle/>
          <a:p>
            <a:pPr marL="0" lvl="0" indent="0" algn="l" rtl="0">
              <a:lnSpc>
                <a:spcPct val="90000"/>
              </a:lnSpc>
              <a:spcBef>
                <a:spcPts val="720"/>
              </a:spcBef>
              <a:spcAft>
                <a:spcPts val="0"/>
              </a:spcAft>
              <a:buClr>
                <a:schemeClr val="dk1"/>
              </a:buClr>
              <a:buSzPts val="3600"/>
              <a:buNone/>
            </a:pP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pic>
        <p:nvPicPr>
          <p:cNvPr id="3" name="Picture 2" descr="Diagram&#10;&#10;Description automatically generated">
            <a:extLst>
              <a:ext uri="{FF2B5EF4-FFF2-40B4-BE49-F238E27FC236}">
                <a16:creationId xmlns:a16="http://schemas.microsoft.com/office/drawing/2014/main" id="{5D039A54-7D4B-213D-0A9E-D10EED12C5E9}"/>
              </a:ext>
            </a:extLst>
          </p:cNvPr>
          <p:cNvPicPr>
            <a:picLocks noChangeAspect="1"/>
          </p:cNvPicPr>
          <p:nvPr/>
        </p:nvPicPr>
        <p:blipFill>
          <a:blip r:embed="rId3"/>
          <a:stretch>
            <a:fillRect/>
          </a:stretch>
        </p:blipFill>
        <p:spPr>
          <a:xfrm>
            <a:off x="805912" y="825246"/>
            <a:ext cx="7408191" cy="4768145"/>
          </a:xfrm>
          <a:prstGeom prst="rect">
            <a:avLst/>
          </a:prstGeom>
        </p:spPr>
      </p:pic>
    </p:spTree>
    <p:extLst>
      <p:ext uri="{BB962C8B-B14F-4D97-AF65-F5344CB8AC3E}">
        <p14:creationId xmlns:p14="http://schemas.microsoft.com/office/powerpoint/2010/main" val="21058889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rtl="0">
              <a:lnSpc>
                <a:spcPct val="90000"/>
              </a:lnSpc>
              <a:spcBef>
                <a:spcPts val="0"/>
              </a:spcBef>
              <a:spcAft>
                <a:spcPts val="0"/>
              </a:spcAft>
              <a:buClr>
                <a:srgbClr val="2E59B0"/>
              </a:buClr>
              <a:buSzPts val="4800"/>
              <a:buFont typeface="Calibri"/>
              <a:buNone/>
            </a:pPr>
            <a:r>
              <a:rPr lang="en-US" b="1" dirty="0"/>
              <a:t>Noteworthy Items</a:t>
            </a:r>
            <a:endParaRPr b="1" dirty="0"/>
          </a:p>
        </p:txBody>
      </p:sp>
      <p:sp>
        <p:nvSpPr>
          <p:cNvPr id="92" name="Google Shape;92;p32"/>
          <p:cNvSpPr txBox="1">
            <a:spLocks noGrp="1"/>
          </p:cNvSpPr>
          <p:nvPr>
            <p:ph type="body" idx="1"/>
          </p:nvPr>
        </p:nvSpPr>
        <p:spPr>
          <a:xfrm>
            <a:off x="381000" y="1061634"/>
            <a:ext cx="8305800" cy="5484578"/>
          </a:xfrm>
          <a:prstGeom prst="rect">
            <a:avLst/>
          </a:prstGeom>
          <a:noFill/>
          <a:ln>
            <a:noFill/>
          </a:ln>
        </p:spPr>
        <p:txBody>
          <a:bodyPr spcFirstLastPara="1" wrap="square" lIns="0" tIns="0" rIns="0" bIns="0" anchor="t" anchorCtr="0">
            <a:spAutoFit/>
          </a:bodyPr>
          <a:lstStyle/>
          <a:p>
            <a:pPr lvl="0" indent="-457200" algn="l" rtl="0">
              <a:lnSpc>
                <a:spcPct val="90000"/>
              </a:lnSpc>
              <a:spcBef>
                <a:spcPts val="0"/>
              </a:spcBef>
              <a:spcAft>
                <a:spcPts val="0"/>
              </a:spcAft>
              <a:buClr>
                <a:schemeClr val="dk1"/>
              </a:buClr>
              <a:buSzPts val="3600"/>
              <a:buFont typeface="Wingdings" panose="05000000000000000000" pitchFamily="2" charset="2"/>
              <a:buChar char="Ø"/>
            </a:pPr>
            <a:r>
              <a:rPr lang="en-US" sz="2800" b="1" dirty="0"/>
              <a:t>Eye Black – one inch strip on cheek, no “war paint”</a:t>
            </a:r>
          </a:p>
          <a:p>
            <a:pPr lvl="0" indent="-457200" algn="l" rtl="0">
              <a:lnSpc>
                <a:spcPct val="90000"/>
              </a:lnSpc>
              <a:spcBef>
                <a:spcPts val="0"/>
              </a:spcBef>
              <a:spcAft>
                <a:spcPts val="0"/>
              </a:spcAft>
              <a:buClr>
                <a:schemeClr val="dk1"/>
              </a:buClr>
              <a:buSzPts val="3600"/>
              <a:buFont typeface="Wingdings" panose="05000000000000000000" pitchFamily="2" charset="2"/>
              <a:buChar char="Ø"/>
            </a:pPr>
            <a:r>
              <a:rPr lang="en-US" sz="2800" b="1" dirty="0"/>
              <a:t>Mouthpieces – they got them and they are wearing them correctly</a:t>
            </a:r>
          </a:p>
          <a:p>
            <a:pPr lvl="0" indent="-457200" algn="l" rtl="0">
              <a:lnSpc>
                <a:spcPct val="90000"/>
              </a:lnSpc>
              <a:spcBef>
                <a:spcPts val="0"/>
              </a:spcBef>
              <a:spcAft>
                <a:spcPts val="0"/>
              </a:spcAft>
              <a:buClr>
                <a:schemeClr val="dk1"/>
              </a:buClr>
              <a:buSzPts val="3600"/>
              <a:buFont typeface="Wingdings" panose="05000000000000000000" pitchFamily="2" charset="2"/>
              <a:buChar char="Ø"/>
            </a:pPr>
            <a:r>
              <a:rPr lang="en-US" sz="2800" b="1" dirty="0"/>
              <a:t>Elbow pads – they got them and they are wearing them correctly</a:t>
            </a:r>
          </a:p>
          <a:p>
            <a:pPr lvl="0" indent="-457200" algn="l" rtl="0">
              <a:lnSpc>
                <a:spcPct val="90000"/>
              </a:lnSpc>
              <a:spcBef>
                <a:spcPts val="0"/>
              </a:spcBef>
              <a:spcAft>
                <a:spcPts val="0"/>
              </a:spcAft>
              <a:buClr>
                <a:schemeClr val="dk1"/>
              </a:buClr>
              <a:buSzPts val="3600"/>
              <a:buFont typeface="Wingdings" panose="05000000000000000000" pitchFamily="2" charset="2"/>
              <a:buChar char="Ø"/>
            </a:pPr>
            <a:r>
              <a:rPr lang="en-US" sz="2800" b="1" dirty="0"/>
              <a:t>Lightning and thunder – 30 minute delay from last sighting or boom</a:t>
            </a:r>
          </a:p>
          <a:p>
            <a:pPr lvl="0" indent="-457200" algn="l" rtl="0">
              <a:lnSpc>
                <a:spcPct val="90000"/>
              </a:lnSpc>
              <a:spcBef>
                <a:spcPts val="0"/>
              </a:spcBef>
              <a:spcAft>
                <a:spcPts val="0"/>
              </a:spcAft>
              <a:buClr>
                <a:schemeClr val="dk1"/>
              </a:buClr>
              <a:buSzPts val="3600"/>
              <a:buFont typeface="Wingdings" panose="05000000000000000000" pitchFamily="2" charset="2"/>
              <a:buChar char="Ø"/>
            </a:pPr>
            <a:r>
              <a:rPr lang="en-US" sz="2800" b="1" dirty="0"/>
              <a:t>Attention to detail – sometimes the little things can create the bigger problems</a:t>
            </a:r>
          </a:p>
          <a:p>
            <a:pPr lvl="0" indent="-457200" algn="l" rtl="0">
              <a:lnSpc>
                <a:spcPct val="90000"/>
              </a:lnSpc>
              <a:spcBef>
                <a:spcPts val="0"/>
              </a:spcBef>
              <a:spcAft>
                <a:spcPts val="0"/>
              </a:spcAft>
              <a:buClr>
                <a:schemeClr val="dk1"/>
              </a:buClr>
              <a:buSzPts val="3600"/>
              <a:buFont typeface="Wingdings" panose="05000000000000000000" pitchFamily="2" charset="2"/>
              <a:buChar char="Ø"/>
            </a:pPr>
            <a:r>
              <a:rPr lang="en-US" sz="2800" b="1" dirty="0"/>
              <a:t>Listen, Listen, Listen for trash talk or other nonsense</a:t>
            </a:r>
          </a:p>
          <a:p>
            <a:pPr indent="-457200">
              <a:spcBef>
                <a:spcPts val="0"/>
              </a:spcBef>
              <a:buSzPts val="3600"/>
              <a:buFont typeface="Wingdings" panose="05000000000000000000" pitchFamily="2" charset="2"/>
              <a:buChar char="Ø"/>
            </a:pPr>
            <a:r>
              <a:rPr lang="en-US" sz="2800" b="1" dirty="0"/>
              <a:t>Communicate, Communicate, Communicate</a:t>
            </a:r>
          </a:p>
          <a:p>
            <a:pPr marL="0" lvl="0" indent="0" algn="l" rtl="0">
              <a:lnSpc>
                <a:spcPct val="90000"/>
              </a:lnSpc>
              <a:spcBef>
                <a:spcPts val="0"/>
              </a:spcBef>
              <a:spcAft>
                <a:spcPts val="0"/>
              </a:spcAft>
              <a:buClr>
                <a:schemeClr val="dk1"/>
              </a:buClr>
              <a:buSzPts val="3600"/>
              <a:buNone/>
            </a:pPr>
            <a:endParaRPr lang="en-US" sz="2800" b="1" dirty="0"/>
          </a:p>
          <a:p>
            <a:pPr marL="0" lvl="0" indent="0" algn="l" rtl="0">
              <a:lnSpc>
                <a:spcPct val="90000"/>
              </a:lnSpc>
              <a:spcBef>
                <a:spcPts val="0"/>
              </a:spcBef>
              <a:spcAft>
                <a:spcPts val="0"/>
              </a:spcAft>
              <a:buClr>
                <a:schemeClr val="dk1"/>
              </a:buClr>
              <a:buSzPts val="3600"/>
              <a:buNone/>
            </a:pPr>
            <a:endParaRPr lang="en-US" sz="2800" b="1" dirty="0"/>
          </a:p>
          <a:p>
            <a:pPr marL="0" lvl="0" indent="0" algn="l" rtl="0">
              <a:lnSpc>
                <a:spcPct val="90000"/>
              </a:lnSpc>
              <a:spcBef>
                <a:spcPts val="0"/>
              </a:spcBef>
              <a:spcAft>
                <a:spcPts val="0"/>
              </a:spcAft>
              <a:buClr>
                <a:schemeClr val="dk1"/>
              </a:buClr>
              <a:buSzPts val="3600"/>
              <a:buNone/>
            </a:pPr>
            <a:endParaRPr dirty="0"/>
          </a:p>
        </p:txBody>
      </p:sp>
    </p:spTree>
    <p:extLst>
      <p:ext uri="{BB962C8B-B14F-4D97-AF65-F5344CB8AC3E}">
        <p14:creationId xmlns:p14="http://schemas.microsoft.com/office/powerpoint/2010/main" val="1511997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1" end="1"/>
                                            </p:txEl>
                                          </p:spTgt>
                                        </p:tgtEl>
                                        <p:attrNameLst>
                                          <p:attrName>style.visibility</p:attrName>
                                        </p:attrNameLst>
                                      </p:cBhvr>
                                      <p:to>
                                        <p:strVal val="visible"/>
                                      </p:to>
                                    </p:set>
                                    <p:anim calcmode="lin" valueType="num">
                                      <p:cBhvr additive="base">
                                        <p:cTn id="13"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xEl>
                                              <p:pRg st="2" end="2"/>
                                            </p:txEl>
                                          </p:spTgt>
                                        </p:tgtEl>
                                        <p:attrNameLst>
                                          <p:attrName>style.visibility</p:attrName>
                                        </p:attrNameLst>
                                      </p:cBhvr>
                                      <p:to>
                                        <p:strVal val="visible"/>
                                      </p:to>
                                    </p:set>
                                    <p:anim calcmode="lin" valueType="num">
                                      <p:cBhvr additive="base">
                                        <p:cTn id="19"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
                                            <p:txEl>
                                              <p:pRg st="3" end="3"/>
                                            </p:txEl>
                                          </p:spTgt>
                                        </p:tgtEl>
                                        <p:attrNameLst>
                                          <p:attrName>style.visibility</p:attrName>
                                        </p:attrNameLst>
                                      </p:cBhvr>
                                      <p:to>
                                        <p:strVal val="visible"/>
                                      </p:to>
                                    </p:set>
                                    <p:anim calcmode="lin" valueType="num">
                                      <p:cBhvr additive="base">
                                        <p:cTn id="25"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
                                            <p:txEl>
                                              <p:pRg st="4" end="4"/>
                                            </p:txEl>
                                          </p:spTgt>
                                        </p:tgtEl>
                                        <p:attrNameLst>
                                          <p:attrName>style.visibility</p:attrName>
                                        </p:attrNameLst>
                                      </p:cBhvr>
                                      <p:to>
                                        <p:strVal val="visible"/>
                                      </p:to>
                                    </p:set>
                                    <p:anim calcmode="lin" valueType="num">
                                      <p:cBhvr additive="base">
                                        <p:cTn id="31" dur="500" fill="hold"/>
                                        <p:tgtEl>
                                          <p:spTgt spid="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
                                            <p:txEl>
                                              <p:pRg st="5" end="5"/>
                                            </p:txEl>
                                          </p:spTgt>
                                        </p:tgtEl>
                                        <p:attrNameLst>
                                          <p:attrName>style.visibility</p:attrName>
                                        </p:attrNameLst>
                                      </p:cBhvr>
                                      <p:to>
                                        <p:strVal val="visible"/>
                                      </p:to>
                                    </p:set>
                                    <p:anim calcmode="lin" valueType="num">
                                      <p:cBhvr additive="base">
                                        <p:cTn id="37" dur="500" fill="hold"/>
                                        <p:tgtEl>
                                          <p:spTgt spid="9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
                                            <p:txEl>
                                              <p:pRg st="6" end="6"/>
                                            </p:txEl>
                                          </p:spTgt>
                                        </p:tgtEl>
                                        <p:attrNameLst>
                                          <p:attrName>style.visibility</p:attrName>
                                        </p:attrNameLst>
                                      </p:cBhvr>
                                      <p:to>
                                        <p:strVal val="visible"/>
                                      </p:to>
                                    </p:set>
                                    <p:anim calcmode="lin" valueType="num">
                                      <p:cBhvr additive="base">
                                        <p:cTn id="43" dur="500" fill="hold"/>
                                        <p:tgtEl>
                                          <p:spTgt spid="9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body" idx="1"/>
          </p:nvPr>
        </p:nvSpPr>
        <p:spPr>
          <a:xfrm>
            <a:off x="533400" y="990600"/>
            <a:ext cx="8382000" cy="1994392"/>
          </a:xfrm>
          <a:prstGeom prst="rect">
            <a:avLst/>
          </a:prstGeom>
          <a:noFill/>
          <a:ln>
            <a:noFill/>
          </a:ln>
        </p:spPr>
        <p:txBody>
          <a:bodyPr spcFirstLastPara="1" wrap="square" lIns="0" tIns="0" rIns="0" bIns="0" anchor="t" anchorCtr="0">
            <a:spAutoFit/>
          </a:bodyPr>
          <a:lstStyle/>
          <a:p>
            <a:pPr marL="517525" lvl="1" indent="0" algn="l" rtl="0">
              <a:lnSpc>
                <a:spcPct val="90000"/>
              </a:lnSpc>
              <a:spcBef>
                <a:spcPts val="0"/>
              </a:spcBef>
              <a:spcAft>
                <a:spcPts val="0"/>
              </a:spcAft>
              <a:buClr>
                <a:schemeClr val="dk1"/>
              </a:buClr>
              <a:buSzPts val="2800"/>
              <a:buNone/>
            </a:pPr>
            <a:endParaRPr b="0"/>
          </a:p>
          <a:p>
            <a:pPr marL="914400" lvl="1" indent="-219075" algn="l" rtl="0">
              <a:lnSpc>
                <a:spcPct val="90000"/>
              </a:lnSpc>
              <a:spcBef>
                <a:spcPts val="0"/>
              </a:spcBef>
              <a:spcAft>
                <a:spcPts val="0"/>
              </a:spcAft>
              <a:buClr>
                <a:schemeClr val="dk1"/>
              </a:buClr>
              <a:buSzPts val="2800"/>
              <a:buFont typeface="Arial"/>
              <a:buNone/>
            </a:pPr>
            <a:endParaRPr b="0"/>
          </a:p>
          <a:p>
            <a:pPr marL="914400" lvl="1" indent="-219075" algn="l" rtl="0">
              <a:lnSpc>
                <a:spcPct val="90000"/>
              </a:lnSpc>
              <a:spcBef>
                <a:spcPts val="0"/>
              </a:spcBef>
              <a:spcAft>
                <a:spcPts val="0"/>
              </a:spcAft>
              <a:buClr>
                <a:schemeClr val="dk1"/>
              </a:buClr>
              <a:buSzPts val="2800"/>
              <a:buFont typeface="Arial"/>
              <a:buNone/>
            </a:pPr>
            <a:endParaRPr b="0"/>
          </a:p>
          <a:p>
            <a:pPr marL="914400" lvl="1" indent="-219075" algn="l" rtl="0">
              <a:lnSpc>
                <a:spcPct val="90000"/>
              </a:lnSpc>
              <a:spcBef>
                <a:spcPts val="0"/>
              </a:spcBef>
              <a:spcAft>
                <a:spcPts val="0"/>
              </a:spcAft>
              <a:buClr>
                <a:schemeClr val="dk1"/>
              </a:buClr>
              <a:buSzPts val="2800"/>
              <a:buFont typeface="Arial"/>
              <a:buNone/>
            </a:pPr>
            <a:endParaRPr b="0"/>
          </a:p>
          <a:p>
            <a:pPr marL="0" lvl="0" indent="0" algn="l" rtl="0">
              <a:lnSpc>
                <a:spcPct val="90000"/>
              </a:lnSpc>
              <a:spcBef>
                <a:spcPts val="0"/>
              </a:spcBef>
              <a:spcAft>
                <a:spcPts val="0"/>
              </a:spcAft>
              <a:buClr>
                <a:schemeClr val="dk1"/>
              </a:buClr>
              <a:buSzPts val="3200"/>
              <a:buFont typeface="Calibri"/>
              <a:buNone/>
            </a:pPr>
            <a:endParaRPr b="0"/>
          </a:p>
        </p:txBody>
      </p:sp>
      <p:sp>
        <p:nvSpPr>
          <p:cNvPr id="157" name="Google Shape;157;p10"/>
          <p:cNvSpPr txBox="1"/>
          <p:nvPr/>
        </p:nvSpPr>
        <p:spPr>
          <a:xfrm>
            <a:off x="381000" y="575101"/>
            <a:ext cx="8382000" cy="8309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6000" b="1" i="0" u="none" strike="noStrike" cap="none" dirty="0">
                <a:solidFill>
                  <a:srgbClr val="2E59B0"/>
                </a:solidFill>
                <a:latin typeface="Calibri"/>
                <a:ea typeface="Calibri"/>
                <a:cs typeface="Calibri"/>
                <a:sym typeface="Calibri"/>
              </a:rPr>
              <a:t>Q&amp;A</a:t>
            </a:r>
            <a:endParaRPr sz="6000" b="0" i="0" u="none" strike="noStrike" cap="none" dirty="0">
              <a:solidFill>
                <a:srgbClr val="2E59B0"/>
              </a:solidFill>
              <a:latin typeface="Calibri"/>
              <a:ea typeface="Calibri"/>
              <a:cs typeface="Calibri"/>
              <a:sym typeface="Calibri"/>
            </a:endParaRPr>
          </a:p>
        </p:txBody>
      </p:sp>
      <p:sp>
        <p:nvSpPr>
          <p:cNvPr id="158" name="Google Shape;158;p10"/>
          <p:cNvSpPr txBox="1"/>
          <p:nvPr/>
        </p:nvSpPr>
        <p:spPr>
          <a:xfrm>
            <a:off x="381000" y="1968286"/>
            <a:ext cx="8153400" cy="26260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2E59B0"/>
              </a:buClr>
              <a:buSzPts val="5400"/>
              <a:buFont typeface="Calibri"/>
              <a:buNone/>
            </a:pPr>
            <a:r>
              <a:rPr lang="en-US" sz="6600" b="1" i="0" u="none" strike="noStrike" cap="none" dirty="0">
                <a:solidFill>
                  <a:srgbClr val="2E59B0"/>
                </a:solidFill>
                <a:latin typeface="Calibri"/>
                <a:ea typeface="Calibri"/>
                <a:cs typeface="Calibri"/>
                <a:sym typeface="Calibri"/>
              </a:rPr>
              <a:t>Thank You for </a:t>
            </a:r>
            <a:r>
              <a:rPr lang="en-US" sz="6600" b="1" dirty="0">
                <a:solidFill>
                  <a:srgbClr val="2E59B0"/>
                </a:solidFill>
                <a:latin typeface="Calibri"/>
                <a:ea typeface="Calibri"/>
                <a:cs typeface="Calibri"/>
                <a:sym typeface="Calibri"/>
              </a:rPr>
              <a:t>Y</a:t>
            </a:r>
            <a:r>
              <a:rPr lang="en-US" sz="6600" b="1" i="0" u="none" strike="noStrike" cap="none" dirty="0">
                <a:solidFill>
                  <a:srgbClr val="2E59B0"/>
                </a:solidFill>
                <a:latin typeface="Calibri"/>
                <a:ea typeface="Calibri"/>
                <a:cs typeface="Calibri"/>
                <a:sym typeface="Calibri"/>
              </a:rPr>
              <a:t>our Attention and Good Work</a:t>
            </a:r>
            <a:r>
              <a:rPr lang="en-US" sz="4800" b="1" i="0" u="none" strike="noStrike" cap="none" dirty="0">
                <a:solidFill>
                  <a:srgbClr val="2E59B0"/>
                </a:solidFill>
                <a:latin typeface="Calibri"/>
                <a:ea typeface="Calibri"/>
                <a:cs typeface="Calibri"/>
                <a:sym typeface="Calibri"/>
              </a:rPr>
              <a:t>!</a:t>
            </a:r>
            <a:endParaRPr sz="4000" b="1"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dirty="0"/>
              <a:t>Welcome</a:t>
            </a:r>
            <a:endParaRPr dirty="0"/>
          </a:p>
        </p:txBody>
      </p:sp>
      <p:sp>
        <p:nvSpPr>
          <p:cNvPr id="71" name="Google Shape;71;p29"/>
          <p:cNvSpPr txBox="1">
            <a:spLocks noGrp="1"/>
          </p:cNvSpPr>
          <p:nvPr>
            <p:ph type="body" idx="1"/>
          </p:nvPr>
        </p:nvSpPr>
        <p:spPr>
          <a:xfrm>
            <a:off x="419100" y="1457751"/>
            <a:ext cx="8305800" cy="4873642"/>
          </a:xfrm>
          <a:prstGeom prst="rect">
            <a:avLst/>
          </a:prstGeom>
          <a:noFill/>
          <a:ln>
            <a:noFill/>
          </a:ln>
        </p:spPr>
        <p:txBody>
          <a:bodyPr spcFirstLastPara="1" wrap="square" lIns="0" tIns="0" rIns="0" bIns="0" anchor="t" anchorCtr="0">
            <a:spAutoFit/>
          </a:bodyPr>
          <a:lstStyle/>
          <a:p>
            <a:pPr indent="-457200">
              <a:spcBef>
                <a:spcPts val="720"/>
              </a:spcBef>
              <a:buSzPts val="3600"/>
              <a:buFont typeface="Wingdings" panose="05000000000000000000" pitchFamily="2" charset="2"/>
              <a:buChar char="ü"/>
            </a:pPr>
            <a:r>
              <a:rPr lang="en-US" sz="2800" dirty="0"/>
              <a:t>Introduction - Darrell Benson</a:t>
            </a:r>
          </a:p>
          <a:p>
            <a:pPr lvl="1" indent="-457200">
              <a:spcBef>
                <a:spcPts val="720"/>
              </a:spcBef>
              <a:buSzPts val="3600"/>
              <a:buFont typeface="Wingdings" panose="05000000000000000000" pitchFamily="2" charset="2"/>
              <a:buChar char="§"/>
            </a:pPr>
            <a:r>
              <a:rPr lang="en-US" dirty="0"/>
              <a:t>Key names </a:t>
            </a:r>
          </a:p>
          <a:p>
            <a:pPr lvl="1" indent="-457200">
              <a:spcBef>
                <a:spcPts val="720"/>
              </a:spcBef>
              <a:buSzPts val="3600"/>
              <a:buFont typeface="Wingdings" panose="05000000000000000000" pitchFamily="2" charset="2"/>
              <a:buChar char="§"/>
            </a:pPr>
            <a:r>
              <a:rPr lang="en-US" dirty="0"/>
              <a:t>Tournament Format </a:t>
            </a:r>
          </a:p>
          <a:p>
            <a:pPr indent="-457200">
              <a:spcBef>
                <a:spcPts val="720"/>
              </a:spcBef>
              <a:buSzPts val="3600"/>
              <a:buFont typeface="Wingdings" panose="05000000000000000000" pitchFamily="2" charset="2"/>
              <a:buChar char="ü"/>
            </a:pPr>
            <a:r>
              <a:rPr lang="en-US" sz="2800" dirty="0"/>
              <a:t>Tournament Calendar - Dan Brothers</a:t>
            </a:r>
          </a:p>
          <a:p>
            <a:pPr lvl="0" indent="-457200">
              <a:spcBef>
                <a:spcPts val="720"/>
              </a:spcBef>
              <a:buSzPts val="3600"/>
              <a:buFont typeface="Wingdings" panose="05000000000000000000" pitchFamily="2" charset="2"/>
              <a:buChar char="ü"/>
            </a:pPr>
            <a:r>
              <a:rPr lang="en-US" sz="2800" dirty="0"/>
              <a:t>Tournament Protocols, Arbiter – Darrell Benson</a:t>
            </a:r>
          </a:p>
          <a:p>
            <a:pPr lvl="0" indent="-457200">
              <a:spcBef>
                <a:spcPts val="720"/>
              </a:spcBef>
              <a:buSzPts val="3600"/>
              <a:buFont typeface="Wingdings" panose="05000000000000000000" pitchFamily="2" charset="2"/>
              <a:buChar char="ü"/>
            </a:pPr>
            <a:r>
              <a:rPr lang="en-US" sz="2800" dirty="0"/>
              <a:t>10 Commandments – Darrell Benson </a:t>
            </a:r>
          </a:p>
          <a:p>
            <a:pPr lvl="0" indent="-457200">
              <a:spcBef>
                <a:spcPts val="720"/>
              </a:spcBef>
              <a:buSzPts val="3600"/>
              <a:buFont typeface="Wingdings" panose="05000000000000000000" pitchFamily="2" charset="2"/>
              <a:buChar char="ü"/>
            </a:pPr>
            <a:r>
              <a:rPr lang="en-US" sz="2800" dirty="0"/>
              <a:t>3 Man Overview - Jim </a:t>
            </a:r>
            <a:r>
              <a:rPr lang="en-US" sz="2800" dirty="0" err="1"/>
              <a:t>Carboneau</a:t>
            </a:r>
            <a:endParaRPr lang="en-US" sz="2800" dirty="0"/>
          </a:p>
          <a:p>
            <a:pPr lvl="0" indent="-457200">
              <a:spcBef>
                <a:spcPts val="720"/>
              </a:spcBef>
              <a:buSzPts val="3600"/>
              <a:buFont typeface="Wingdings" panose="05000000000000000000" pitchFamily="2" charset="2"/>
              <a:buChar char="ü"/>
            </a:pPr>
            <a:r>
              <a:rPr lang="en-US" sz="2800" dirty="0"/>
              <a:t>Q &amp; A</a:t>
            </a:r>
            <a:endParaRPr sz="2800" dirty="0"/>
          </a:p>
          <a:p>
            <a:pPr marL="396875" lvl="0" indent="-168275" algn="l" rtl="0">
              <a:lnSpc>
                <a:spcPct val="90000"/>
              </a:lnSpc>
              <a:spcBef>
                <a:spcPts val="720"/>
              </a:spcBef>
              <a:spcAft>
                <a:spcPts val="0"/>
              </a:spcAft>
              <a:buClr>
                <a:schemeClr val="dk1"/>
              </a:buClr>
              <a:buSzPts val="3600"/>
              <a:buFont typeface="Arial"/>
              <a:buNone/>
            </a:pP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
        <p:nvSpPr>
          <p:cNvPr id="72" name="Google Shape;72;p29"/>
          <p:cNvSpPr txBox="1"/>
          <p:nvPr/>
        </p:nvSpPr>
        <p:spPr>
          <a:xfrm>
            <a:off x="381000" y="811420"/>
            <a:ext cx="8001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libri"/>
                <a:ea typeface="Calibri"/>
                <a:cs typeface="Calibri"/>
                <a:sym typeface="Calibri"/>
              </a:rPr>
              <a:t>Agenda</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2E59B0"/>
              </a:buClr>
              <a:buSzPts val="4800"/>
              <a:buFont typeface="Calibri"/>
              <a:buNone/>
            </a:pPr>
            <a:r>
              <a:rPr lang="en-US" b="1" dirty="0"/>
              <a:t>Introduction 2022</a:t>
            </a:r>
            <a:endParaRPr b="1" dirty="0"/>
          </a:p>
        </p:txBody>
      </p:sp>
      <p:sp>
        <p:nvSpPr>
          <p:cNvPr id="92" name="Google Shape;92;p32"/>
          <p:cNvSpPr txBox="1">
            <a:spLocks noGrp="1"/>
          </p:cNvSpPr>
          <p:nvPr>
            <p:ph type="body" idx="1"/>
          </p:nvPr>
        </p:nvSpPr>
        <p:spPr>
          <a:xfrm>
            <a:off x="457200" y="968644"/>
            <a:ext cx="8305800" cy="398878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600"/>
              <a:buNone/>
            </a:pPr>
            <a:r>
              <a:rPr lang="en-US" b="1" dirty="0"/>
              <a:t>Key Names</a:t>
            </a:r>
          </a:p>
          <a:p>
            <a:pPr marL="0" lvl="0" indent="0" algn="l" rtl="0">
              <a:lnSpc>
                <a:spcPct val="90000"/>
              </a:lnSpc>
              <a:spcBef>
                <a:spcPts val="0"/>
              </a:spcBef>
              <a:spcAft>
                <a:spcPts val="0"/>
              </a:spcAft>
              <a:buClr>
                <a:schemeClr val="dk1"/>
              </a:buClr>
              <a:buSzPts val="3600"/>
              <a:buNone/>
            </a:pPr>
            <a:endParaRPr lang="en-US" b="1" dirty="0"/>
          </a:p>
          <a:p>
            <a:pPr lvl="0" indent="-457200" algn="l" rtl="0">
              <a:lnSpc>
                <a:spcPct val="90000"/>
              </a:lnSpc>
              <a:spcBef>
                <a:spcPts val="0"/>
              </a:spcBef>
              <a:spcAft>
                <a:spcPts val="0"/>
              </a:spcAft>
              <a:buClr>
                <a:schemeClr val="dk1"/>
              </a:buClr>
              <a:buSzPts val="3600"/>
              <a:buFont typeface="Wingdings" panose="05000000000000000000" pitchFamily="2" charset="2"/>
              <a:buChar char="§"/>
            </a:pPr>
            <a:r>
              <a:rPr lang="en-US" sz="2800" b="1" dirty="0"/>
              <a:t>Rich Riley </a:t>
            </a:r>
            <a:r>
              <a:rPr lang="en-US" sz="2800" dirty="0"/>
              <a:t>- 2022 MIAA Boy’s Lacrosse Liaison</a:t>
            </a:r>
          </a:p>
          <a:p>
            <a:pPr lvl="0" indent="-457200" algn="l" rtl="0">
              <a:lnSpc>
                <a:spcPct val="90000"/>
              </a:lnSpc>
              <a:spcBef>
                <a:spcPts val="0"/>
              </a:spcBef>
              <a:spcAft>
                <a:spcPts val="0"/>
              </a:spcAft>
              <a:buClr>
                <a:schemeClr val="dk1"/>
              </a:buClr>
              <a:buSzPts val="3600"/>
              <a:buFont typeface="Wingdings" panose="05000000000000000000" pitchFamily="2" charset="2"/>
              <a:buChar char="§"/>
            </a:pPr>
            <a:r>
              <a:rPr lang="en-US" sz="2800" b="1" dirty="0"/>
              <a:t>Dan Brothers </a:t>
            </a:r>
            <a:r>
              <a:rPr lang="en-US" sz="2800" dirty="0"/>
              <a:t>- 2022 MIAA State Boy’s Lacrosse Tournament Director</a:t>
            </a:r>
          </a:p>
          <a:p>
            <a:pPr lvl="0" indent="-457200" algn="l" rtl="0">
              <a:lnSpc>
                <a:spcPct val="90000"/>
              </a:lnSpc>
              <a:spcBef>
                <a:spcPts val="0"/>
              </a:spcBef>
              <a:spcAft>
                <a:spcPts val="0"/>
              </a:spcAft>
              <a:buClr>
                <a:schemeClr val="dk1"/>
              </a:buClr>
              <a:buSzPts val="3600"/>
              <a:buFont typeface="Wingdings" panose="05000000000000000000" pitchFamily="2" charset="2"/>
              <a:buChar char="§"/>
            </a:pPr>
            <a:r>
              <a:rPr lang="en-US" sz="2800" b="1" dirty="0"/>
              <a:t>Darrell Benson </a:t>
            </a:r>
            <a:r>
              <a:rPr lang="en-US" sz="2800" dirty="0"/>
              <a:t>- 2022 Tournament Assigner for State Semi’s and State Finals</a:t>
            </a:r>
          </a:p>
          <a:p>
            <a:pPr indent="-457200">
              <a:spcBef>
                <a:spcPts val="0"/>
              </a:spcBef>
              <a:buSzPts val="3600"/>
              <a:buFont typeface="Wingdings" panose="05000000000000000000" pitchFamily="2" charset="2"/>
              <a:buChar char="§"/>
            </a:pPr>
            <a:r>
              <a:rPr lang="en-US" sz="2800" b="1" dirty="0"/>
              <a:t>John Hill, Roy Condon, Jim Tighe, Bob Maguire, Craig Brown (</a:t>
            </a:r>
            <a:r>
              <a:rPr lang="en-US" sz="2800" b="1" dirty="0" err="1"/>
              <a:t>Wmass</a:t>
            </a:r>
            <a:r>
              <a:rPr lang="en-US" sz="2800" b="1" dirty="0"/>
              <a:t>), Darrell Benson </a:t>
            </a:r>
            <a:r>
              <a:rPr lang="en-US" sz="2800" dirty="0"/>
              <a:t>- 2022 Local Assigners Preliminary Round, Rounds of 32, 16 and 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10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2" end="2"/>
                                            </p:txEl>
                                          </p:spTgt>
                                        </p:tgtEl>
                                        <p:attrNameLst>
                                          <p:attrName>style.visibility</p:attrName>
                                        </p:attrNameLst>
                                      </p:cBhvr>
                                      <p:to>
                                        <p:strVal val="visible"/>
                                      </p:to>
                                    </p:set>
                                    <p:animEffect transition="in" filter="fade">
                                      <p:cBhvr>
                                        <p:cTn id="12" dur="1000"/>
                                        <p:tgtEl>
                                          <p:spTgt spid="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3" end="3"/>
                                            </p:txEl>
                                          </p:spTgt>
                                        </p:tgtEl>
                                        <p:attrNameLst>
                                          <p:attrName>style.visibility</p:attrName>
                                        </p:attrNameLst>
                                      </p:cBhvr>
                                      <p:to>
                                        <p:strVal val="visible"/>
                                      </p:to>
                                    </p:set>
                                    <p:animEffect transition="in" filter="fade">
                                      <p:cBhvr>
                                        <p:cTn id="17" dur="1000"/>
                                        <p:tgtEl>
                                          <p:spTgt spid="9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xEl>
                                              <p:pRg st="4" end="4"/>
                                            </p:txEl>
                                          </p:spTgt>
                                        </p:tgtEl>
                                        <p:attrNameLst>
                                          <p:attrName>style.visibility</p:attrName>
                                        </p:attrNameLst>
                                      </p:cBhvr>
                                      <p:to>
                                        <p:strVal val="visible"/>
                                      </p:to>
                                    </p:set>
                                    <p:animEffect transition="in" filter="fade">
                                      <p:cBhvr>
                                        <p:cTn id="22" dur="1000"/>
                                        <p:tgtEl>
                                          <p:spTgt spid="9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animEffect transition="in" filter="fade">
                                      <p:cBhvr>
                                        <p:cTn id="27" dur="1000"/>
                                        <p:tgtEl>
                                          <p:spTgt spid="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rtl="0">
              <a:lnSpc>
                <a:spcPct val="90000"/>
              </a:lnSpc>
              <a:spcBef>
                <a:spcPts val="0"/>
              </a:spcBef>
              <a:spcAft>
                <a:spcPts val="0"/>
              </a:spcAft>
              <a:buClr>
                <a:srgbClr val="2E59B0"/>
              </a:buClr>
              <a:buSzPts val="4800"/>
              <a:buFont typeface="Calibri"/>
              <a:buNone/>
            </a:pPr>
            <a:r>
              <a:rPr lang="en-US" b="1" dirty="0"/>
              <a:t>What’s New – 2022</a:t>
            </a:r>
            <a:endParaRPr b="1" dirty="0"/>
          </a:p>
        </p:txBody>
      </p:sp>
      <p:sp>
        <p:nvSpPr>
          <p:cNvPr id="92" name="Google Shape;92;p32"/>
          <p:cNvSpPr txBox="1">
            <a:spLocks noGrp="1"/>
          </p:cNvSpPr>
          <p:nvPr>
            <p:ph type="body" idx="1"/>
          </p:nvPr>
        </p:nvSpPr>
        <p:spPr>
          <a:xfrm>
            <a:off x="457200" y="1193369"/>
            <a:ext cx="8305800" cy="4819781"/>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600"/>
              <a:buNone/>
            </a:pPr>
            <a:r>
              <a:rPr lang="en-US" b="1" dirty="0"/>
              <a:t>Tournament Format</a:t>
            </a:r>
          </a:p>
          <a:p>
            <a:pPr marL="0" lvl="0" indent="0" algn="l" rtl="0">
              <a:lnSpc>
                <a:spcPct val="90000"/>
              </a:lnSpc>
              <a:spcBef>
                <a:spcPts val="0"/>
              </a:spcBef>
              <a:spcAft>
                <a:spcPts val="0"/>
              </a:spcAft>
              <a:buClr>
                <a:schemeClr val="dk1"/>
              </a:buClr>
              <a:buSzPts val="3600"/>
              <a:buNone/>
            </a:pPr>
            <a:endParaRPr lang="en-US" b="1" dirty="0"/>
          </a:p>
          <a:p>
            <a:pPr lvl="0" indent="-457200" algn="l" rtl="0">
              <a:lnSpc>
                <a:spcPct val="90000"/>
              </a:lnSpc>
              <a:spcBef>
                <a:spcPts val="0"/>
              </a:spcBef>
              <a:spcAft>
                <a:spcPts val="0"/>
              </a:spcAft>
              <a:buClr>
                <a:schemeClr val="dk1"/>
              </a:buClr>
              <a:buSzPts val="3600"/>
              <a:buFont typeface="Arial" panose="020B0604020202020204" pitchFamily="34" charset="0"/>
              <a:buChar char="•"/>
            </a:pPr>
            <a:r>
              <a:rPr lang="en-US" sz="2800" dirty="0"/>
              <a:t>State Format – not regional</a:t>
            </a:r>
          </a:p>
          <a:p>
            <a:pPr lvl="0" indent="-457200" algn="l" rtl="0">
              <a:lnSpc>
                <a:spcPct val="90000"/>
              </a:lnSpc>
              <a:spcBef>
                <a:spcPts val="0"/>
              </a:spcBef>
              <a:spcAft>
                <a:spcPts val="0"/>
              </a:spcAft>
              <a:buClr>
                <a:schemeClr val="dk1"/>
              </a:buClr>
              <a:buSzPts val="3600"/>
              <a:buFont typeface="Arial" panose="020B0604020202020204" pitchFamily="34" charset="0"/>
              <a:buChar char="•"/>
            </a:pPr>
            <a:r>
              <a:rPr lang="en-US" sz="2800" dirty="0"/>
              <a:t>4 Divisions - based on school population, roughly 50 teams in each Division</a:t>
            </a:r>
          </a:p>
          <a:p>
            <a:pPr lvl="0" indent="-457200" algn="l" rtl="0">
              <a:lnSpc>
                <a:spcPct val="90000"/>
              </a:lnSpc>
              <a:spcBef>
                <a:spcPts val="0"/>
              </a:spcBef>
              <a:spcAft>
                <a:spcPts val="0"/>
              </a:spcAft>
              <a:buClr>
                <a:schemeClr val="dk1"/>
              </a:buClr>
              <a:buSzPts val="3600"/>
              <a:buFont typeface="Arial" panose="020B0604020202020204" pitchFamily="34" charset="0"/>
              <a:buChar char="•"/>
            </a:pPr>
            <a:r>
              <a:rPr lang="en-US" sz="2800" dirty="0"/>
              <a:t>Top 32 in each Division qualify based on Power Ranking, add anyone .500% or better</a:t>
            </a:r>
          </a:p>
          <a:p>
            <a:pPr lvl="0" indent="-457200" algn="l" rtl="0">
              <a:lnSpc>
                <a:spcPct val="90000"/>
              </a:lnSpc>
              <a:spcBef>
                <a:spcPts val="0"/>
              </a:spcBef>
              <a:spcAft>
                <a:spcPts val="0"/>
              </a:spcAft>
              <a:buClr>
                <a:schemeClr val="dk1"/>
              </a:buClr>
              <a:buSzPts val="3600"/>
              <a:buFont typeface="Arial" panose="020B0604020202020204" pitchFamily="34" charset="0"/>
              <a:buChar char="•"/>
            </a:pPr>
            <a:r>
              <a:rPr lang="en-US" sz="2800" dirty="0"/>
              <a:t>Higher seeds host in preliminary round and rounds of 32, 16 and 8</a:t>
            </a:r>
          </a:p>
          <a:p>
            <a:pPr lvl="0" indent="-457200" algn="l" rtl="0">
              <a:lnSpc>
                <a:spcPct val="90000"/>
              </a:lnSpc>
              <a:spcBef>
                <a:spcPts val="0"/>
              </a:spcBef>
              <a:spcAft>
                <a:spcPts val="0"/>
              </a:spcAft>
              <a:buClr>
                <a:schemeClr val="dk1"/>
              </a:buClr>
              <a:buSzPts val="3600"/>
              <a:buFont typeface="Arial" panose="020B0604020202020204" pitchFamily="34" charset="0"/>
              <a:buChar char="•"/>
            </a:pPr>
            <a:r>
              <a:rPr lang="en-US" sz="2800" dirty="0"/>
              <a:t>Semi’s at Neutral sites, Finals at sites </a:t>
            </a:r>
            <a:r>
              <a:rPr lang="en-US" sz="2800" dirty="0" err="1"/>
              <a:t>tbd</a:t>
            </a:r>
            <a:r>
              <a:rPr lang="en-US" sz="2800" dirty="0"/>
              <a:t> based on geography</a:t>
            </a:r>
          </a:p>
          <a:p>
            <a:pPr marL="0" lvl="0" indent="0" algn="l" rtl="0">
              <a:lnSpc>
                <a:spcPct val="90000"/>
              </a:lnSpc>
              <a:spcBef>
                <a:spcPts val="0"/>
              </a:spcBef>
              <a:spcAft>
                <a:spcPts val="0"/>
              </a:spcAft>
              <a:buClr>
                <a:schemeClr val="dk1"/>
              </a:buClr>
              <a:buSzPts val="3600"/>
              <a:buNone/>
            </a:pPr>
            <a:endParaRPr dirty="0"/>
          </a:p>
        </p:txBody>
      </p:sp>
    </p:spTree>
    <p:extLst>
      <p:ext uri="{BB962C8B-B14F-4D97-AF65-F5344CB8AC3E}">
        <p14:creationId xmlns:p14="http://schemas.microsoft.com/office/powerpoint/2010/main" val="431079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2" end="2"/>
                                            </p:txEl>
                                          </p:spTgt>
                                        </p:tgtEl>
                                        <p:attrNameLst>
                                          <p:attrName>style.visibility</p:attrName>
                                        </p:attrNameLst>
                                      </p:cBhvr>
                                      <p:to>
                                        <p:strVal val="visible"/>
                                      </p:to>
                                    </p:set>
                                    <p:animEffect transition="in" filter="fade">
                                      <p:cBhvr>
                                        <p:cTn id="7" dur="1000"/>
                                        <p:tgtEl>
                                          <p:spTgt spid="9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3" end="3"/>
                                            </p:txEl>
                                          </p:spTgt>
                                        </p:tgtEl>
                                        <p:attrNameLst>
                                          <p:attrName>style.visibility</p:attrName>
                                        </p:attrNameLst>
                                      </p:cBhvr>
                                      <p:to>
                                        <p:strVal val="visible"/>
                                      </p:to>
                                    </p:set>
                                    <p:animEffect transition="in" filter="fade">
                                      <p:cBhvr>
                                        <p:cTn id="12" dur="1000"/>
                                        <p:tgtEl>
                                          <p:spTgt spid="9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4" end="4"/>
                                            </p:txEl>
                                          </p:spTgt>
                                        </p:tgtEl>
                                        <p:attrNameLst>
                                          <p:attrName>style.visibility</p:attrName>
                                        </p:attrNameLst>
                                      </p:cBhvr>
                                      <p:to>
                                        <p:strVal val="visible"/>
                                      </p:to>
                                    </p:set>
                                    <p:animEffect transition="in" filter="fade">
                                      <p:cBhvr>
                                        <p:cTn id="17" dur="1000"/>
                                        <p:tgtEl>
                                          <p:spTgt spid="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xEl>
                                              <p:pRg st="5" end="5"/>
                                            </p:txEl>
                                          </p:spTgt>
                                        </p:tgtEl>
                                        <p:attrNameLst>
                                          <p:attrName>style.visibility</p:attrName>
                                        </p:attrNameLst>
                                      </p:cBhvr>
                                      <p:to>
                                        <p:strVal val="visible"/>
                                      </p:to>
                                    </p:set>
                                    <p:animEffect transition="in" filter="fade">
                                      <p:cBhvr>
                                        <p:cTn id="22" dur="1000"/>
                                        <p:tgtEl>
                                          <p:spTgt spid="9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xEl>
                                              <p:pRg st="6" end="6"/>
                                            </p:txEl>
                                          </p:spTgt>
                                        </p:tgtEl>
                                        <p:attrNameLst>
                                          <p:attrName>style.visibility</p:attrName>
                                        </p:attrNameLst>
                                      </p:cBhvr>
                                      <p:to>
                                        <p:strVal val="visible"/>
                                      </p:to>
                                    </p:set>
                                    <p:animEffect transition="in" filter="fade">
                                      <p:cBhvr>
                                        <p:cTn id="27" dur="1000"/>
                                        <p:tgtEl>
                                          <p:spTgt spid="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600"/>
              <a:buNone/>
            </a:pPr>
            <a:r>
              <a:rPr lang="en-US" b="1" dirty="0"/>
              <a:t>Tournament Calendar</a:t>
            </a:r>
            <a:endParaRPr dirty="0"/>
          </a:p>
        </p:txBody>
      </p:sp>
      <p:sp>
        <p:nvSpPr>
          <p:cNvPr id="114" name="Google Shape;114;p35"/>
          <p:cNvSpPr txBox="1">
            <a:spLocks noGrp="1"/>
          </p:cNvSpPr>
          <p:nvPr>
            <p:ph type="body" idx="1"/>
          </p:nvPr>
        </p:nvSpPr>
        <p:spPr>
          <a:xfrm>
            <a:off x="381000" y="1116419"/>
            <a:ext cx="8305800" cy="4536627"/>
          </a:xfrm>
          <a:prstGeom prst="rect">
            <a:avLst/>
          </a:prstGeom>
          <a:noFill/>
          <a:ln>
            <a:noFill/>
          </a:ln>
        </p:spPr>
        <p:txBody>
          <a:bodyPr spcFirstLastPara="1" wrap="square" lIns="0" tIns="0" rIns="0" bIns="0" anchor="t" anchorCtr="0">
            <a:spAutoFit/>
          </a:bodyPr>
          <a:lstStyle/>
          <a:p>
            <a:r>
              <a:rPr lang="en-US" sz="2400" dirty="0"/>
              <a:t>Important Dates: These are TENTATIVE dates and are subject to change </a:t>
            </a:r>
          </a:p>
          <a:p>
            <a:r>
              <a:rPr lang="en-US" sz="2400" dirty="0"/>
              <a:t>Boys &amp; Girls Lacrosse Cut-off Date: Thursday, June 2 </a:t>
            </a:r>
          </a:p>
          <a:p>
            <a:r>
              <a:rPr lang="en-US" sz="2400" dirty="0"/>
              <a:t>Tournament Seeding Day: Sat June 4</a:t>
            </a:r>
          </a:p>
          <a:p>
            <a:r>
              <a:rPr lang="en-US" sz="2400" dirty="0"/>
              <a:t>Preliminary Round: June 6-7 </a:t>
            </a:r>
          </a:p>
          <a:p>
            <a:r>
              <a:rPr lang="en-US" sz="2400" dirty="0"/>
              <a:t>Round of 32: June 8-9 </a:t>
            </a:r>
          </a:p>
          <a:p>
            <a:r>
              <a:rPr lang="en-US" sz="2400" dirty="0"/>
              <a:t>Round of 16: June 10-12 </a:t>
            </a:r>
          </a:p>
          <a:p>
            <a:r>
              <a:rPr lang="en-US" sz="2400" dirty="0"/>
              <a:t>Round of 8: June 13-15 </a:t>
            </a:r>
          </a:p>
          <a:p>
            <a:r>
              <a:rPr lang="en-US" sz="2400" dirty="0"/>
              <a:t>Final Four Round (State Semi-Finals): June 16-18 </a:t>
            </a:r>
          </a:p>
          <a:p>
            <a:r>
              <a:rPr lang="en-US" sz="2400" dirty="0"/>
              <a:t>State Championships: June 20-23</a:t>
            </a:r>
          </a:p>
          <a:p>
            <a:pPr marL="396875" lvl="0" indent="-193675" algn="l" rtl="0">
              <a:lnSpc>
                <a:spcPct val="90000"/>
              </a:lnSpc>
              <a:spcBef>
                <a:spcPts val="640"/>
              </a:spcBef>
              <a:spcAft>
                <a:spcPts val="0"/>
              </a:spcAft>
              <a:buClr>
                <a:schemeClr val="dk1"/>
              </a:buClr>
              <a:buSzPts val="3200"/>
              <a:buFont typeface="Calibri"/>
              <a:buNone/>
            </a:pPr>
            <a:endParaRP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0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0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0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000"/>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4" end="4"/>
                                            </p:txEl>
                                          </p:spTgt>
                                        </p:tgtEl>
                                        <p:attrNameLst>
                                          <p:attrName>style.visibility</p:attrName>
                                        </p:attrNameLst>
                                      </p:cBhvr>
                                      <p:to>
                                        <p:strVal val="visible"/>
                                      </p:to>
                                    </p:set>
                                    <p:animEffect transition="in" filter="fade">
                                      <p:cBhvr>
                                        <p:cTn id="27" dur="1000"/>
                                        <p:tgtEl>
                                          <p:spTgt spid="1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xEl>
                                              <p:pRg st="5" end="5"/>
                                            </p:txEl>
                                          </p:spTgt>
                                        </p:tgtEl>
                                        <p:attrNameLst>
                                          <p:attrName>style.visibility</p:attrName>
                                        </p:attrNameLst>
                                      </p:cBhvr>
                                      <p:to>
                                        <p:strVal val="visible"/>
                                      </p:to>
                                    </p:set>
                                    <p:animEffect transition="in" filter="fade">
                                      <p:cBhvr>
                                        <p:cTn id="32" dur="1000"/>
                                        <p:tgtEl>
                                          <p:spTgt spid="1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xEl>
                                              <p:pRg st="6" end="6"/>
                                            </p:txEl>
                                          </p:spTgt>
                                        </p:tgtEl>
                                        <p:attrNameLst>
                                          <p:attrName>style.visibility</p:attrName>
                                        </p:attrNameLst>
                                      </p:cBhvr>
                                      <p:to>
                                        <p:strVal val="visible"/>
                                      </p:to>
                                    </p:set>
                                    <p:animEffect transition="in" filter="fade">
                                      <p:cBhvr>
                                        <p:cTn id="37" dur="1000"/>
                                        <p:tgtEl>
                                          <p:spTgt spid="1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4">
                                            <p:txEl>
                                              <p:pRg st="7" end="7"/>
                                            </p:txEl>
                                          </p:spTgt>
                                        </p:tgtEl>
                                        <p:attrNameLst>
                                          <p:attrName>style.visibility</p:attrName>
                                        </p:attrNameLst>
                                      </p:cBhvr>
                                      <p:to>
                                        <p:strVal val="visible"/>
                                      </p:to>
                                    </p:set>
                                    <p:animEffect transition="in" filter="fade">
                                      <p:cBhvr>
                                        <p:cTn id="42" dur="1000"/>
                                        <p:tgtEl>
                                          <p:spTgt spid="1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4">
                                            <p:txEl>
                                              <p:pRg st="8" end="8"/>
                                            </p:txEl>
                                          </p:spTgt>
                                        </p:tgtEl>
                                        <p:attrNameLst>
                                          <p:attrName>style.visibility</p:attrName>
                                        </p:attrNameLst>
                                      </p:cBhvr>
                                      <p:to>
                                        <p:strVal val="visible"/>
                                      </p:to>
                                    </p:set>
                                    <p:animEffect transition="in" filter="fade">
                                      <p:cBhvr>
                                        <p:cTn id="47" dur="1000"/>
                                        <p:tgtEl>
                                          <p:spTgt spid="1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dirty="0"/>
              <a:t>The 10 Commandments</a:t>
            </a:r>
            <a:endParaRPr dirty="0"/>
          </a:p>
        </p:txBody>
      </p:sp>
      <p:sp>
        <p:nvSpPr>
          <p:cNvPr id="151" name="Google Shape;151;p11"/>
          <p:cNvSpPr txBox="1">
            <a:spLocks noGrp="1"/>
          </p:cNvSpPr>
          <p:nvPr>
            <p:ph type="body" idx="1"/>
          </p:nvPr>
        </p:nvSpPr>
        <p:spPr>
          <a:xfrm>
            <a:off x="381000" y="991892"/>
            <a:ext cx="8513135" cy="4141134"/>
          </a:xfrm>
          <a:prstGeom prst="rect">
            <a:avLst/>
          </a:prstGeom>
          <a:noFill/>
          <a:ln>
            <a:noFill/>
          </a:ln>
        </p:spPr>
        <p:txBody>
          <a:bodyPr spcFirstLastPara="1" wrap="square" lIns="0" tIns="0" rIns="0" bIns="0" anchor="t" anchorCtr="0">
            <a:spAutoFit/>
          </a:bodyPr>
          <a:lstStyle/>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block out dates in Arbiter that you are not available to officiate from the end of regular season (today) to the end of June. </a:t>
            </a: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not take a game if you have seen either of the competing teams more than 4 times during season or 3 times at same home site, or if you have a “history” with the team/coach.  Contact the local assigner and he will move you.</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attempt to complete a concussion education course on either NFHS, MIAA or CDC websites.  Print out certificate and keep it with you in case you need </a:t>
            </a:r>
            <a:r>
              <a:rPr lang="en-US" sz="1800" dirty="0">
                <a:latin typeface="Calibri" panose="020F0502020204030204" pitchFamily="34" charset="0"/>
                <a:ea typeface="Calibri" panose="020F0502020204030204" pitchFamily="34" charset="0"/>
                <a:cs typeface="Times New Roman" panose="02020603050405020304" pitchFamily="18" charset="0"/>
              </a:rPr>
              <a:t>proof of completion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wheel(1)">
                                      <p:cBhvr>
                                        <p:cTn id="7" dur="2000"/>
                                        <p:tgtEl>
                                          <p:spTgt spid="151">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wheel(1)">
                                      <p:cBhvr>
                                        <p:cTn id="10" dur="2000"/>
                                        <p:tgtEl>
                                          <p:spTgt spid="1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animEffect transition="in" filter="wheel(1)">
                                      <p:cBhvr>
                                        <p:cTn id="15" dur="2000"/>
                                        <p:tgtEl>
                                          <p:spTgt spid="151">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51">
                                            <p:txEl>
                                              <p:pRg st="4" end="4"/>
                                            </p:txEl>
                                          </p:spTgt>
                                        </p:tgtEl>
                                        <p:attrNameLst>
                                          <p:attrName>style.visibility</p:attrName>
                                        </p:attrNameLst>
                                      </p:cBhvr>
                                      <p:to>
                                        <p:strVal val="visible"/>
                                      </p:to>
                                    </p:set>
                                    <p:animEffect transition="in" filter="wheel(1)">
                                      <p:cBhvr>
                                        <p:cTn id="18" dur="2000"/>
                                        <p:tgtEl>
                                          <p:spTgt spid="15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51">
                                            <p:txEl>
                                              <p:pRg st="6" end="6"/>
                                            </p:txEl>
                                          </p:spTgt>
                                        </p:tgtEl>
                                        <p:attrNameLst>
                                          <p:attrName>style.visibility</p:attrName>
                                        </p:attrNameLst>
                                      </p:cBhvr>
                                      <p:to>
                                        <p:strVal val="visible"/>
                                      </p:to>
                                    </p:set>
                                    <p:animEffect transition="in" filter="wheel(1)">
                                      <p:cBhvr>
                                        <p:cTn id="23" dur="2000"/>
                                        <p:tgtEl>
                                          <p:spTgt spid="151">
                                            <p:txEl>
                                              <p:pRg st="6" end="6"/>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151">
                                            <p:txEl>
                                              <p:pRg st="7" end="7"/>
                                            </p:txEl>
                                          </p:spTgt>
                                        </p:tgtEl>
                                        <p:attrNameLst>
                                          <p:attrName>style.visibility</p:attrName>
                                        </p:attrNameLst>
                                      </p:cBhvr>
                                      <p:to>
                                        <p:strVal val="visible"/>
                                      </p:to>
                                    </p:set>
                                    <p:animEffect transition="in" filter="wheel(1)">
                                      <p:cBhvr>
                                        <p:cTn id="26" dur="2000"/>
                                        <p:tgtEl>
                                          <p:spTgt spid="1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dirty="0"/>
              <a:t>The 10 Commandments</a:t>
            </a:r>
            <a:endParaRPr dirty="0"/>
          </a:p>
        </p:txBody>
      </p:sp>
      <p:sp>
        <p:nvSpPr>
          <p:cNvPr id="151" name="Google Shape;151;p11"/>
          <p:cNvSpPr txBox="1">
            <a:spLocks noGrp="1"/>
          </p:cNvSpPr>
          <p:nvPr>
            <p:ph type="body" idx="1"/>
          </p:nvPr>
        </p:nvSpPr>
        <p:spPr>
          <a:xfrm>
            <a:off x="381000" y="991892"/>
            <a:ext cx="8513135" cy="4141134"/>
          </a:xfrm>
          <a:prstGeom prst="rect">
            <a:avLst/>
          </a:prstGeom>
          <a:noFill/>
          <a:ln>
            <a:noFill/>
          </a:ln>
        </p:spPr>
        <p:txBody>
          <a:bodyPr spcFirstLastPara="1" wrap="square" lIns="0" tIns="0" rIns="0" bIns="0" anchor="t" anchorCtr="0">
            <a:spAutoFit/>
          </a:bodyPr>
          <a:lstStyle/>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a:t>
            </a:r>
            <a:r>
              <a:rPr lang="en-US" sz="1800" b="1" dirty="0">
                <a:latin typeface="Calibri" panose="020F0502020204030204" pitchFamily="34" charset="0"/>
                <a:ea typeface="Calibri" panose="020F0502020204030204" pitchFamily="34" charset="0"/>
                <a:cs typeface="Times New Roman" panose="02020603050405020304" pitchFamily="18" charset="0"/>
              </a:rPr>
              <a:t>ACCEPT or DECLINE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game on The Arbiter immediately.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NEED VERY QUICK TURNAROUND ON THIS!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name listed first is the referee is the “crew chief.”  The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official shall contact “crew chief” 24-48 hours prior to game time. Contact means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CONFIRMATION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via a phone conversation, two way text or email connection – not a one-way email, one way text or a voicemail with no response. </a:t>
            </a: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check MIAA website for official game times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www.miaa.net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Game time is subject to change and they do it frequently. Game times change for proms/senior banquets.  Check it often.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THOU SHALL NOT GO BY TIMES PRINTED IN THE “GLOBE” OR THE “HERALD or any other newspaper, media outlet or social network.”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307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wheel(1)">
                                      <p:cBhvr>
                                        <p:cTn id="7" dur="2000"/>
                                        <p:tgtEl>
                                          <p:spTgt spid="151">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wheel(1)">
                                      <p:cBhvr>
                                        <p:cTn id="10" dur="2000"/>
                                        <p:tgtEl>
                                          <p:spTgt spid="1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animEffect transition="in" filter="wheel(1)">
                                      <p:cBhvr>
                                        <p:cTn id="15" dur="2000"/>
                                        <p:tgtEl>
                                          <p:spTgt spid="151">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51">
                                            <p:txEl>
                                              <p:pRg st="4" end="4"/>
                                            </p:txEl>
                                          </p:spTgt>
                                        </p:tgtEl>
                                        <p:attrNameLst>
                                          <p:attrName>style.visibility</p:attrName>
                                        </p:attrNameLst>
                                      </p:cBhvr>
                                      <p:to>
                                        <p:strVal val="visible"/>
                                      </p:to>
                                    </p:set>
                                    <p:animEffect transition="in" filter="wheel(1)">
                                      <p:cBhvr>
                                        <p:cTn id="18" dur="2000"/>
                                        <p:tgtEl>
                                          <p:spTgt spid="1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dirty="0"/>
              <a:t>The 10 Commandments</a:t>
            </a:r>
            <a:endParaRPr dirty="0"/>
          </a:p>
        </p:txBody>
      </p:sp>
      <p:sp>
        <p:nvSpPr>
          <p:cNvPr id="151" name="Google Shape;151;p11"/>
          <p:cNvSpPr txBox="1">
            <a:spLocks noGrp="1"/>
          </p:cNvSpPr>
          <p:nvPr>
            <p:ph type="body" idx="1"/>
          </p:nvPr>
        </p:nvSpPr>
        <p:spPr>
          <a:xfrm>
            <a:off x="381000" y="991892"/>
            <a:ext cx="8513135" cy="5096780"/>
          </a:xfrm>
          <a:prstGeom prst="rect">
            <a:avLst/>
          </a:prstGeom>
          <a:noFill/>
          <a:ln>
            <a:noFill/>
          </a:ln>
        </p:spPr>
        <p:txBody>
          <a:bodyPr spcFirstLastPara="1" wrap="square" lIns="0" tIns="0" rIns="0" bIns="0" anchor="t" anchorCtr="0">
            <a:spAutoFit/>
          </a:bodyPr>
          <a:lstStyle/>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(Crew Chief) shall contact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HOME TEAM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Athletic Director (not coach) to confirm game time and venue, schools move to college stadium with seats </a:t>
            </a:r>
            <a:r>
              <a:rPr lang="en-US" sz="1800" dirty="0">
                <a:latin typeface="Calibri" panose="020F0502020204030204" pitchFamily="34" charset="0"/>
                <a:ea typeface="Calibri" panose="020F0502020204030204" pitchFamily="34" charset="0"/>
                <a:cs typeface="Times New Roman" panose="02020603050405020304" pitchFamily="18" charset="0"/>
              </a:rPr>
              <a:t>or </a:t>
            </a:r>
            <a:r>
              <a:rPr lang="en-US" sz="1800" dirty="0">
                <a:effectLst/>
                <a:latin typeface="Calibri" panose="020F0502020204030204" pitchFamily="34" charset="0"/>
                <a:ea typeface="Calibri" panose="020F0502020204030204" pitchFamily="34" charset="0"/>
                <a:cs typeface="Times New Roman" panose="02020603050405020304" pitchFamily="18" charset="0"/>
              </a:rPr>
              <a:t>turf fields. </a:t>
            </a: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have proper EMLOA uniform – black hat with white piping, 2” striped shirt, black shorts (clean and pressed), short black socks (not below top of shoe) and ALL black shoes (shined!).  Make sure your beeper works! Any deviations MUST be cleared by respective assigner.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arrive at game as early as possible…30+ minutes!  Be aware of traffic, especially on Friday evenings North </a:t>
            </a:r>
            <a:r>
              <a:rPr lang="en-US" sz="1800" dirty="0">
                <a:latin typeface="Calibri" panose="020F0502020204030204" pitchFamily="34" charset="0"/>
                <a:ea typeface="Calibri" panose="020F0502020204030204" pitchFamily="34" charset="0"/>
                <a:cs typeface="Times New Roman" panose="02020603050405020304" pitchFamily="18" charset="0"/>
              </a:rPr>
              <a:t>&amp; </a:t>
            </a:r>
            <a:r>
              <a:rPr lang="en-US" sz="1800" dirty="0">
                <a:effectLst/>
                <a:latin typeface="Calibri" panose="020F0502020204030204" pitchFamily="34" charset="0"/>
                <a:ea typeface="Calibri" panose="020F0502020204030204" pitchFamily="34" charset="0"/>
                <a:cs typeface="Times New Roman" panose="02020603050405020304" pitchFamily="18" charset="0"/>
              </a:rPr>
              <a:t>South (Cape especially).  Plan ahead for sporting events.  Be aware of multiple games at same venue (boys/girls double or other tourney games and any other traffic and parking nightmares. Anticipate a problem.</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99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wheel(1)">
                                      <p:cBhvr>
                                        <p:cTn id="7" dur="2000"/>
                                        <p:tgtEl>
                                          <p:spTgt spid="151">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wheel(1)">
                                      <p:cBhvr>
                                        <p:cTn id="10" dur="2000"/>
                                        <p:tgtEl>
                                          <p:spTgt spid="1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animEffect transition="in" filter="wheel(1)">
                                      <p:cBhvr>
                                        <p:cTn id="15" dur="2000"/>
                                        <p:tgtEl>
                                          <p:spTgt spid="151">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51">
                                            <p:txEl>
                                              <p:pRg st="4" end="4"/>
                                            </p:txEl>
                                          </p:spTgt>
                                        </p:tgtEl>
                                        <p:attrNameLst>
                                          <p:attrName>style.visibility</p:attrName>
                                        </p:attrNameLst>
                                      </p:cBhvr>
                                      <p:to>
                                        <p:strVal val="visible"/>
                                      </p:to>
                                    </p:set>
                                    <p:animEffect transition="in" filter="wheel(1)">
                                      <p:cBhvr>
                                        <p:cTn id="18" dur="2000"/>
                                        <p:tgtEl>
                                          <p:spTgt spid="15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51">
                                            <p:txEl>
                                              <p:pRg st="6" end="6"/>
                                            </p:txEl>
                                          </p:spTgt>
                                        </p:tgtEl>
                                        <p:attrNameLst>
                                          <p:attrName>style.visibility</p:attrName>
                                        </p:attrNameLst>
                                      </p:cBhvr>
                                      <p:to>
                                        <p:strVal val="visible"/>
                                      </p:to>
                                    </p:set>
                                    <p:animEffect transition="in" filter="wheel(1)">
                                      <p:cBhvr>
                                        <p:cTn id="23" dur="2000"/>
                                        <p:tgtEl>
                                          <p:spTgt spid="151">
                                            <p:txEl>
                                              <p:pRg st="6" end="6"/>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151">
                                            <p:txEl>
                                              <p:pRg st="7" end="7"/>
                                            </p:txEl>
                                          </p:spTgt>
                                        </p:tgtEl>
                                        <p:attrNameLst>
                                          <p:attrName>style.visibility</p:attrName>
                                        </p:attrNameLst>
                                      </p:cBhvr>
                                      <p:to>
                                        <p:strVal val="visible"/>
                                      </p:to>
                                    </p:set>
                                    <p:animEffect transition="in" filter="wheel(1)">
                                      <p:cBhvr>
                                        <p:cTn id="26" dur="2000"/>
                                        <p:tgtEl>
                                          <p:spTgt spid="1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dirty="0"/>
              <a:t>The 10 Commandments</a:t>
            </a:r>
            <a:endParaRPr dirty="0"/>
          </a:p>
        </p:txBody>
      </p:sp>
      <p:sp>
        <p:nvSpPr>
          <p:cNvPr id="151" name="Google Shape;151;p11"/>
          <p:cNvSpPr txBox="1">
            <a:spLocks noGrp="1"/>
          </p:cNvSpPr>
          <p:nvPr>
            <p:ph type="body" idx="1"/>
          </p:nvPr>
        </p:nvSpPr>
        <p:spPr>
          <a:xfrm>
            <a:off x="381000" y="991892"/>
            <a:ext cx="8513135" cy="3622530"/>
          </a:xfrm>
          <a:prstGeom prst="rect">
            <a:avLst/>
          </a:prstGeom>
          <a:noFill/>
          <a:ln>
            <a:noFill/>
          </a:ln>
        </p:spPr>
        <p:txBody>
          <a:bodyPr spcFirstLastPara="1" wrap="square" lIns="0" tIns="0" rIns="0" bIns="0" anchor="t" anchorCtr="0">
            <a:spAutoFit/>
          </a:bodyPr>
          <a:lstStyle/>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know the MIAA rules – MIAA reminder regarding sportsmanship. Review time-outs/taunting.  Full certification to coaches. NFHS has EYE BLACK rule - limited to single line under eye – no “face painting”.  Horn at table.  Forms filled out for ejections.  Review altercations.  FREEZE BENCHES!  Be proactive – expect the unexpected.  GET NUMBERS!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EVEN IF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LOSING TEAM DOES THE CRIME…YOU DO THE PAPERWORK!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Commandment # 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 shall call Assigner of your game from the parking lot with winner and SCORE! No  call…NO MORE GAMES!  KNOW WHO ASSIGNED YOU TO THE GAME!!!! Arbiter may be misleading regarding who assigned since other assigners may use DB’s login – check Schools on EMLOA page	</a:t>
            </a:r>
          </a:p>
        </p:txBody>
      </p:sp>
    </p:spTree>
    <p:extLst>
      <p:ext uri="{BB962C8B-B14F-4D97-AF65-F5344CB8AC3E}">
        <p14:creationId xmlns:p14="http://schemas.microsoft.com/office/powerpoint/2010/main" val="2187113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wheel(1)">
                                      <p:cBhvr>
                                        <p:cTn id="7" dur="2000"/>
                                        <p:tgtEl>
                                          <p:spTgt spid="151">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51">
                                            <p:txEl>
                                              <p:pRg st="1" end="1"/>
                                            </p:txEl>
                                          </p:spTgt>
                                        </p:tgtEl>
                                        <p:attrNameLst>
                                          <p:attrName>style.visibility</p:attrName>
                                        </p:attrNameLst>
                                      </p:cBhvr>
                                      <p:to>
                                        <p:strVal val="visible"/>
                                      </p:to>
                                    </p:set>
                                    <p:animEffect transition="in" filter="wheel(1)">
                                      <p:cBhvr>
                                        <p:cTn id="10" dur="2000"/>
                                        <p:tgtEl>
                                          <p:spTgt spid="1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51">
                                            <p:txEl>
                                              <p:pRg st="3" end="3"/>
                                            </p:txEl>
                                          </p:spTgt>
                                        </p:tgtEl>
                                        <p:attrNameLst>
                                          <p:attrName>style.visibility</p:attrName>
                                        </p:attrNameLst>
                                      </p:cBhvr>
                                      <p:to>
                                        <p:strVal val="visible"/>
                                      </p:to>
                                    </p:set>
                                    <p:animEffect transition="in" filter="wheel(1)">
                                      <p:cBhvr>
                                        <p:cTn id="15" dur="2000"/>
                                        <p:tgtEl>
                                          <p:spTgt spid="151">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51">
                                            <p:txEl>
                                              <p:pRg st="4" end="4"/>
                                            </p:txEl>
                                          </p:spTgt>
                                        </p:tgtEl>
                                        <p:attrNameLst>
                                          <p:attrName>style.visibility</p:attrName>
                                        </p:attrNameLst>
                                      </p:cBhvr>
                                      <p:to>
                                        <p:strVal val="visible"/>
                                      </p:to>
                                    </p:set>
                                    <p:animEffect transition="in" filter="wheel(1)">
                                      <p:cBhvr>
                                        <p:cTn id="18" dur="2000"/>
                                        <p:tgtEl>
                                          <p:spTgt spid="1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1629</TotalTime>
  <Words>1224</Words>
  <Application>Microsoft Office PowerPoint</Application>
  <PresentationFormat>On-screen Show (4:3)</PresentationFormat>
  <Paragraphs>113</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-apple-system</vt:lpstr>
      <vt:lpstr>Arial</vt:lpstr>
      <vt:lpstr>Calibri</vt:lpstr>
      <vt:lpstr>Courier New</vt:lpstr>
      <vt:lpstr>Noto Sans Symbols</vt:lpstr>
      <vt:lpstr>Wingdings</vt:lpstr>
      <vt:lpstr>1_White with Blue Bar Segoe Template</vt:lpstr>
      <vt:lpstr>White with Courier font for code slides</vt:lpstr>
      <vt:lpstr>2022 EMLOA Update MIAA State Boys Lacrosse Tournament</vt:lpstr>
      <vt:lpstr>Welcome</vt:lpstr>
      <vt:lpstr>Introduction 2022</vt:lpstr>
      <vt:lpstr>What’s New – 2022</vt:lpstr>
      <vt:lpstr>Tournament Calendar</vt:lpstr>
      <vt:lpstr>The 10 Commandments</vt:lpstr>
      <vt:lpstr>The 10 Commandments</vt:lpstr>
      <vt:lpstr>The 10 Commandments</vt:lpstr>
      <vt:lpstr>The 10 Commandments</vt:lpstr>
      <vt:lpstr>3 Man</vt:lpstr>
      <vt:lpstr>3 Man</vt:lpstr>
      <vt:lpstr>3 Man</vt:lpstr>
      <vt:lpstr>3 Man</vt:lpstr>
      <vt:lpstr>3 Man</vt:lpstr>
      <vt:lpstr>Noteworthy Items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EMLOA  Town Director &amp; Town AO Coordinator (TAC) Meeting</dc:title>
  <dc:creator>Rick Catalano</dc:creator>
  <cp:lastModifiedBy>Darrell Benson</cp:lastModifiedBy>
  <cp:revision>36</cp:revision>
  <cp:lastPrinted>2022-06-02T17:55:55Z</cp:lastPrinted>
  <dcterms:created xsi:type="dcterms:W3CDTF">2017-01-13T20:06:46Z</dcterms:created>
  <dcterms:modified xsi:type="dcterms:W3CDTF">2022-06-02T18:05:39Z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