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75" r:id="rId3"/>
  </p:sldMasterIdLst>
  <p:notesMasterIdLst>
    <p:notesMasterId r:id="rId47"/>
  </p:notesMasterIdLst>
  <p:sldIdLst>
    <p:sldId id="256" r:id="rId4"/>
    <p:sldId id="259" r:id="rId5"/>
    <p:sldId id="327" r:id="rId6"/>
    <p:sldId id="260" r:id="rId7"/>
    <p:sldId id="279" r:id="rId8"/>
    <p:sldId id="261" r:id="rId9"/>
    <p:sldId id="278" r:id="rId10"/>
    <p:sldId id="323" r:id="rId11"/>
    <p:sldId id="326" r:id="rId12"/>
    <p:sldId id="322" r:id="rId13"/>
    <p:sldId id="262" r:id="rId14"/>
    <p:sldId id="280" r:id="rId15"/>
    <p:sldId id="321" r:id="rId16"/>
    <p:sldId id="324" r:id="rId17"/>
    <p:sldId id="325" r:id="rId18"/>
    <p:sldId id="263" r:id="rId19"/>
    <p:sldId id="282" r:id="rId20"/>
    <p:sldId id="291" r:id="rId21"/>
    <p:sldId id="288" r:id="rId22"/>
    <p:sldId id="298" r:id="rId23"/>
    <p:sldId id="316" r:id="rId24"/>
    <p:sldId id="299" r:id="rId25"/>
    <p:sldId id="300" r:id="rId26"/>
    <p:sldId id="301" r:id="rId27"/>
    <p:sldId id="317" r:id="rId28"/>
    <p:sldId id="310" r:id="rId29"/>
    <p:sldId id="318" r:id="rId30"/>
    <p:sldId id="311" r:id="rId31"/>
    <p:sldId id="312" r:id="rId32"/>
    <p:sldId id="302" r:id="rId33"/>
    <p:sldId id="307" r:id="rId34"/>
    <p:sldId id="303" r:id="rId35"/>
    <p:sldId id="308" r:id="rId36"/>
    <p:sldId id="305" r:id="rId37"/>
    <p:sldId id="309" r:id="rId38"/>
    <p:sldId id="313" r:id="rId39"/>
    <p:sldId id="314" r:id="rId40"/>
    <p:sldId id="315" r:id="rId41"/>
    <p:sldId id="265" r:id="rId42"/>
    <p:sldId id="274" r:id="rId43"/>
    <p:sldId id="275" r:id="rId44"/>
    <p:sldId id="276" r:id="rId45"/>
    <p:sldId id="277" r:id="rId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hoAJ2BpGOM0QbkTCYU5Ca02Zyr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1162"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63"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60"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64"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08" name="Google Shape;108;p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1: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a:t>1/14/2021 12:48 PM</a:t>
            </a:r>
            <a:endParaRPr/>
          </a:p>
        </p:txBody>
      </p:sp>
      <p:sp>
        <p:nvSpPr>
          <p:cNvPr id="110" name="Google Shape;110;p1:notes"/>
          <p:cNvSpPr txBox="1">
            <a:spLocks noGrp="1"/>
          </p:cNvSpPr>
          <p:nvPr>
            <p:ph type="ftr" idx="11"/>
          </p:nvPr>
        </p:nvSpPr>
        <p:spPr>
          <a:xfrm>
            <a:off x="0" y="8685213"/>
            <a:ext cx="61722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500">
                <a:solidFill>
                  <a:srgbClr val="000000"/>
                </a:solidFill>
              </a:rPr>
              <a:t>© 2007 Microsoft Corporation. All rights reserved. Microsoft, Windows, Windows Vista and other product names are or may be registered trademarks and/or trademarks in the U.S. and/or other countries.</a:t>
            </a:r>
            <a:endParaRPr/>
          </a:p>
          <a:p>
            <a:pPr marL="0" lvl="0" indent="0" algn="l" rtl="0">
              <a:lnSpc>
                <a:spcPct val="100000"/>
              </a:lnSpc>
              <a:spcBef>
                <a:spcPts val="0"/>
              </a:spcBef>
              <a:spcAft>
                <a:spcPts val="0"/>
              </a:spcAft>
              <a:buSzPts val="1400"/>
              <a:buNone/>
            </a:pPr>
            <a:r>
              <a:rPr lang="en-US" sz="50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a:solidFill>
                  <a:srgbClr val="000000"/>
                </a:solidFill>
              </a:rPr>
            </a:br>
            <a:r>
              <a:rPr lang="en-US" sz="500">
                <a:solidFill>
                  <a:srgbClr val="000000"/>
                </a:solidFill>
              </a:rPr>
              <a:t>MICROSOFT MAKES NO WARRANTIES, EXPRESS, IMPLIED OR STATUTORY, AS TO THE INFORMATION IN THIS PRESENTATION.</a:t>
            </a:r>
            <a:endParaRPr/>
          </a:p>
          <a:p>
            <a:pPr marL="0" lvl="0" indent="0" algn="l" rtl="0">
              <a:lnSpc>
                <a:spcPct val="100000"/>
              </a:lnSpc>
              <a:spcBef>
                <a:spcPts val="0"/>
              </a:spcBef>
              <a:spcAft>
                <a:spcPts val="0"/>
              </a:spcAft>
              <a:buSzPts val="1400"/>
              <a:buNone/>
            </a:pPr>
            <a:endParaRPr sz="500"/>
          </a:p>
        </p:txBody>
      </p:sp>
      <p:sp>
        <p:nvSpPr>
          <p:cNvPr id="111" name="Google Shape;111;p1:notes"/>
          <p:cNvSpPr txBox="1">
            <a:spLocks noGrp="1"/>
          </p:cNvSpPr>
          <p:nvPr>
            <p:ph type="sldNum" idx="12"/>
          </p:nvPr>
        </p:nvSpPr>
        <p:spPr>
          <a:xfrm>
            <a:off x="6172199" y="8685213"/>
            <a:ext cx="684213"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dc413251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bdc413251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4" name="Google Shape;144;gbdc413251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2954289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dc41325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dc4132516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1" name="Google Shape;151;gbdc4132516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dc41325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dc4132516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1" name="Google Shape;151;gbdc4132516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44862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dc41325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dc4132516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1" name="Google Shape;151;gbdc4132516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2966923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dc41325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dc4132516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1" name="Google Shape;151;gbdc4132516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159929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dc41325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dc4132516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1" name="Google Shape;151;gbdc4132516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1444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bdd3d6524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bdd3d6524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8" name="Google Shape;158;gbdd3d65245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dc413251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dc413251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31" name="Google Shape;131;gbdc413251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dc413251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dc413251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31" name="Google Shape;131;gbdc413251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extLst>
      <p:ext uri="{BB962C8B-B14F-4D97-AF65-F5344CB8AC3E}">
        <p14:creationId xmlns:p14="http://schemas.microsoft.com/office/powerpoint/2010/main" val="338761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7131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dc413251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bdc413251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4" name="Google Shape;144;gbdc413251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dc413251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bdc413251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4" name="Google Shape;144;gbdc413251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333238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dc413251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bdc413251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4" name="Google Shape;144;gbdc413251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2699186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dc413251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bdc413251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4" name="Google Shape;144;gbdc413251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extLst>
      <p:ext uri="{BB962C8B-B14F-4D97-AF65-F5344CB8AC3E}">
        <p14:creationId xmlns:p14="http://schemas.microsoft.com/office/powerpoint/2010/main" val="47932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2"/>
          <p:cNvSpPr txBox="1">
            <a:spLocks noGrp="1"/>
          </p:cNvSpPr>
          <p:nvPr>
            <p:ph type="ctrTitle"/>
          </p:nvPr>
        </p:nvSpPr>
        <p:spPr>
          <a:xfrm>
            <a:off x="730250" y="1905000"/>
            <a:ext cx="7681913" cy="1523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
          <p:cNvSpPr txBox="1">
            <a:spLocks noGrp="1"/>
          </p:cNvSpPr>
          <p:nvPr>
            <p:ph type="subTitle" idx="1"/>
          </p:nvPr>
        </p:nvSpPr>
        <p:spPr>
          <a:xfrm>
            <a:off x="730249" y="4344988"/>
            <a:ext cx="7681913"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1"/>
        </a:solidFill>
        <a:effectLst/>
      </p:bgPr>
    </p:bg>
    <p:spTree>
      <p:nvGrpSpPr>
        <p:cNvPr id="1" name="Shape 41"/>
        <p:cNvGrpSpPr/>
        <p:nvPr/>
      </p:nvGrpSpPr>
      <p:grpSpPr>
        <a:xfrm>
          <a:off x="0" y="0"/>
          <a:ext cx="0" cy="0"/>
          <a:chOff x="0" y="0"/>
          <a:chExt cx="0" cy="0"/>
        </a:xfrm>
      </p:grpSpPr>
      <p:sp>
        <p:nvSpPr>
          <p:cNvPr id="42" name="Google Shape;42;p21"/>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7" name="Google Shape;47;p22"/>
          <p:cNvSpPr txBox="1">
            <a:spLocks noGrp="1"/>
          </p:cNvSpPr>
          <p:nvPr>
            <p:ph type="body" idx="2"/>
          </p:nvPr>
        </p:nvSpPr>
        <p:spPr>
          <a:xfrm>
            <a:off x="0" y="6238875"/>
            <a:ext cx="9144001" cy="619125"/>
          </a:xfrm>
          <a:prstGeom prst="rect">
            <a:avLst/>
          </a:prstGeom>
          <a:solidFill>
            <a:srgbClr val="FFFF99"/>
          </a:solidFill>
          <a:ln>
            <a:noFill/>
          </a:ln>
        </p:spPr>
        <p:txBody>
          <a:bodyPr spcFirstLastPara="1" wrap="square" lIns="152375" tIns="76175" rIns="152375" bIns="76175" anchor="b" anchorCtr="0">
            <a:noAutofit/>
          </a:bodyPr>
          <a:lstStyle>
            <a:lvl1pPr marL="457200" lvl="0" indent="-228600" algn="r">
              <a:lnSpc>
                <a:spcPct val="90000"/>
              </a:lnSpc>
              <a:spcBef>
                <a:spcPts val="640"/>
              </a:spcBef>
              <a:spcAft>
                <a:spcPts val="0"/>
              </a:spcAft>
              <a:buClr>
                <a:srgbClr val="000000"/>
              </a:buClr>
              <a:buSzPts val="3200"/>
              <a:buFont typeface="Arial"/>
              <a:buNone/>
              <a:defRPr>
                <a:solidFill>
                  <a:srgbClr val="000000"/>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Demo, Video etc. &quot;special&quot; slides">
  <p:cSld name="2_Demo, Video etc. &quot;special&quot; slides">
    <p:spTree>
      <p:nvGrpSpPr>
        <p:cNvPr id="1" name="Shape 48"/>
        <p:cNvGrpSpPr/>
        <p:nvPr/>
      </p:nvGrpSpPr>
      <p:grpSpPr>
        <a:xfrm>
          <a:off x="0" y="0"/>
          <a:ext cx="0" cy="0"/>
          <a:chOff x="0" y="0"/>
          <a:chExt cx="0" cy="0"/>
        </a:xfrm>
      </p:grpSpPr>
      <p:sp>
        <p:nvSpPr>
          <p:cNvPr id="49" name="Google Shape;49;p23"/>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3"/>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1" name="Google Shape;51;p23"/>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360366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7"/>
        <p:cNvGrpSpPr/>
        <p:nvPr/>
      </p:nvGrpSpPr>
      <p:grpSpPr>
        <a:xfrm>
          <a:off x="0" y="0"/>
          <a:ext cx="0" cy="0"/>
          <a:chOff x="0" y="0"/>
          <a:chExt cx="0" cy="0"/>
        </a:xfrm>
      </p:grpSpPr>
      <p:sp>
        <p:nvSpPr>
          <p:cNvPr id="58" name="Google Shape;58;p3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5"/>
          <p:cNvSpPr txBox="1">
            <a:spLocks noGrp="1"/>
          </p:cNvSpPr>
          <p:nvPr>
            <p:ph type="body" idx="1"/>
          </p:nvPr>
        </p:nvSpPr>
        <p:spPr>
          <a:xfrm>
            <a:off x="381000" y="1411552"/>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36"/>
          <p:cNvSpPr txBox="1">
            <a:spLocks noGrp="1"/>
          </p:cNvSpPr>
          <p:nvPr>
            <p:ph type="ctrTitle"/>
          </p:nvPr>
        </p:nvSpPr>
        <p:spPr>
          <a:xfrm>
            <a:off x="730250" y="1905000"/>
            <a:ext cx="7681913" cy="1523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6"/>
          <p:cNvSpPr txBox="1">
            <a:spLocks noGrp="1"/>
          </p:cNvSpPr>
          <p:nvPr>
            <p:ph type="subTitle" idx="1"/>
          </p:nvPr>
        </p:nvSpPr>
        <p:spPr>
          <a:xfrm>
            <a:off x="730249" y="4344988"/>
            <a:ext cx="7681913"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3"/>
        <p:cNvGrpSpPr/>
        <p:nvPr/>
      </p:nvGrpSpPr>
      <p:grpSpPr>
        <a:xfrm>
          <a:off x="0" y="0"/>
          <a:ext cx="0" cy="0"/>
          <a:chOff x="0" y="0"/>
          <a:chExt cx="0" cy="0"/>
        </a:xfrm>
      </p:grpSpPr>
      <p:sp>
        <p:nvSpPr>
          <p:cNvPr id="64" name="Google Shape;64;p37"/>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body" idx="1"/>
          </p:nvPr>
        </p:nvSpPr>
        <p:spPr>
          <a:xfrm>
            <a:off x="381000" y="1411552"/>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SzPts val="3200"/>
              <a:buChar char="•"/>
              <a:defRPr/>
            </a:lvl1pPr>
            <a:lvl2pPr marL="914400" lvl="1" indent="-406400" algn="l">
              <a:lnSpc>
                <a:spcPct val="90000"/>
              </a:lnSpc>
              <a:spcBef>
                <a:spcPts val="560"/>
              </a:spcBef>
              <a:spcAft>
                <a:spcPts val="0"/>
              </a:spcAft>
              <a:buSzPts val="2800"/>
              <a:buChar char="•"/>
              <a:defRPr/>
            </a:lvl2pPr>
            <a:lvl3pPr marL="1371600" lvl="2" indent="-381000" algn="l">
              <a:lnSpc>
                <a:spcPct val="90000"/>
              </a:lnSpc>
              <a:spcBef>
                <a:spcPts val="480"/>
              </a:spcBef>
              <a:spcAft>
                <a:spcPts val="0"/>
              </a:spcAft>
              <a:buSzPts val="2400"/>
              <a:buChar char="•"/>
              <a:defRPr/>
            </a:lvl3pPr>
            <a:lvl4pPr marL="1828800" lvl="3" indent="-381000" algn="l">
              <a:lnSpc>
                <a:spcPct val="90000"/>
              </a:lnSpc>
              <a:spcBef>
                <a:spcPts val="480"/>
              </a:spcBef>
              <a:spcAft>
                <a:spcPts val="0"/>
              </a:spcAft>
              <a:buSzPts val="2400"/>
              <a:buChar char="•"/>
              <a:defRPr/>
            </a:lvl4pPr>
            <a:lvl5pPr marL="2286000" lvl="4" indent="-381000" algn="l">
              <a:lnSpc>
                <a:spcPct val="90000"/>
              </a:lnSpc>
              <a:spcBef>
                <a:spcPts val="480"/>
              </a:spcBef>
              <a:spcAft>
                <a:spcPts val="0"/>
              </a:spcAft>
              <a:buSzPts val="24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38"/>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8"/>
          <p:cNvSpPr txBox="1">
            <a:spLocks noGrp="1"/>
          </p:cNvSpPr>
          <p:nvPr>
            <p:ph type="body" idx="1"/>
          </p:nvPr>
        </p:nvSpPr>
        <p:spPr>
          <a:xfrm>
            <a:off x="381000" y="1412875"/>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Demo, Video etc. &quot;special&quot; slides">
  <p:cSld name="1_Demo, Video etc. &quot;special&quot; slides">
    <p:spTree>
      <p:nvGrpSpPr>
        <p:cNvPr id="1" name="Shape 69"/>
        <p:cNvGrpSpPr/>
        <p:nvPr/>
      </p:nvGrpSpPr>
      <p:grpSpPr>
        <a:xfrm>
          <a:off x="0" y="0"/>
          <a:ext cx="0" cy="0"/>
          <a:chOff x="0" y="0"/>
          <a:chExt cx="0" cy="0"/>
        </a:xfrm>
      </p:grpSpPr>
      <p:sp>
        <p:nvSpPr>
          <p:cNvPr id="70" name="Google Shape;70;p39"/>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9"/>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2" name="Google Shape;72;p39"/>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40"/>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0"/>
          <p:cNvSpPr txBox="1">
            <a:spLocks noGrp="1"/>
          </p:cNvSpPr>
          <p:nvPr>
            <p:ph type="body" idx="1"/>
          </p:nvPr>
        </p:nvSpPr>
        <p:spPr>
          <a:xfrm>
            <a:off x="3810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6" name="Google Shape;76;p40"/>
          <p:cNvSpPr txBox="1">
            <a:spLocks noGrp="1"/>
          </p:cNvSpPr>
          <p:nvPr>
            <p:ph type="body" idx="2"/>
          </p:nvPr>
        </p:nvSpPr>
        <p:spPr>
          <a:xfrm>
            <a:off x="46482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381000" y="1411552"/>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41"/>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1"/>
          <p:cNvSpPr txBox="1">
            <a:spLocks noGrp="1"/>
          </p:cNvSpPr>
          <p:nvPr>
            <p:ph type="body" idx="1"/>
          </p:nvPr>
        </p:nvSpPr>
        <p:spPr>
          <a:xfrm>
            <a:off x="381000" y="1411553"/>
            <a:ext cx="4114800"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0" name="Google Shape;80;p41"/>
          <p:cNvSpPr txBox="1">
            <a:spLocks noGrp="1"/>
          </p:cNvSpPr>
          <p:nvPr>
            <p:ph type="body" idx="2"/>
          </p:nvPr>
        </p:nvSpPr>
        <p:spPr>
          <a:xfrm>
            <a:off x="380999" y="2174875"/>
            <a:ext cx="4114800"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1" name="Google Shape;81;p41"/>
          <p:cNvSpPr txBox="1">
            <a:spLocks noGrp="1"/>
          </p:cNvSpPr>
          <p:nvPr>
            <p:ph type="body" idx="3"/>
          </p:nvPr>
        </p:nvSpPr>
        <p:spPr>
          <a:xfrm>
            <a:off x="4645981" y="1411553"/>
            <a:ext cx="4117019"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2" name="Google Shape;82;p41"/>
          <p:cNvSpPr txBox="1">
            <a:spLocks noGrp="1"/>
          </p:cNvSpPr>
          <p:nvPr>
            <p:ph type="body" idx="4"/>
          </p:nvPr>
        </p:nvSpPr>
        <p:spPr>
          <a:xfrm>
            <a:off x="4645026" y="2174875"/>
            <a:ext cx="4117974"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42"/>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ALKIN - Prints in GRAYSCALE">
  <p:cSld name="WALKIN - Prints in GRAYSCALE">
    <p:spTree>
      <p:nvGrpSpPr>
        <p:cNvPr id="1" name="Shape 86"/>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1"/>
        </a:solidFill>
        <a:effectLst/>
      </p:bgPr>
    </p:bg>
    <p:spTree>
      <p:nvGrpSpPr>
        <p:cNvPr id="1" name="Shape 87"/>
        <p:cNvGrpSpPr/>
        <p:nvPr/>
      </p:nvGrpSpPr>
      <p:grpSpPr>
        <a:xfrm>
          <a:off x="0" y="0"/>
          <a:ext cx="0" cy="0"/>
          <a:chOff x="0" y="0"/>
          <a:chExt cx="0" cy="0"/>
        </a:xfrm>
      </p:grpSpPr>
      <p:sp>
        <p:nvSpPr>
          <p:cNvPr id="88" name="Google Shape;88;p4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5"/>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90"/>
        <p:cNvGrpSpPr/>
        <p:nvPr/>
      </p:nvGrpSpPr>
      <p:grpSpPr>
        <a:xfrm>
          <a:off x="0" y="0"/>
          <a:ext cx="0" cy="0"/>
          <a:chOff x="0" y="0"/>
          <a:chExt cx="0" cy="0"/>
        </a:xfrm>
      </p:grpSpPr>
      <p:sp>
        <p:nvSpPr>
          <p:cNvPr id="91" name="Google Shape;91;p46"/>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6"/>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 name="Google Shape;93;p46"/>
          <p:cNvSpPr txBox="1">
            <a:spLocks noGrp="1"/>
          </p:cNvSpPr>
          <p:nvPr>
            <p:ph type="body" idx="2"/>
          </p:nvPr>
        </p:nvSpPr>
        <p:spPr>
          <a:xfrm>
            <a:off x="0" y="6238875"/>
            <a:ext cx="9144001" cy="619125"/>
          </a:xfrm>
          <a:prstGeom prst="rect">
            <a:avLst/>
          </a:prstGeom>
          <a:solidFill>
            <a:srgbClr val="FFFF99"/>
          </a:solidFill>
          <a:ln>
            <a:noFill/>
          </a:ln>
        </p:spPr>
        <p:txBody>
          <a:bodyPr spcFirstLastPara="1" wrap="square" lIns="152375" tIns="76175" rIns="152375" bIns="76175" anchor="b" anchorCtr="0">
            <a:noAutofit/>
          </a:bodyPr>
          <a:lstStyle>
            <a:lvl1pPr marL="457200" lvl="0" indent="-228600" algn="r">
              <a:lnSpc>
                <a:spcPct val="90000"/>
              </a:lnSpc>
              <a:spcBef>
                <a:spcPts val="640"/>
              </a:spcBef>
              <a:spcAft>
                <a:spcPts val="0"/>
              </a:spcAft>
              <a:buClr>
                <a:srgbClr val="000000"/>
              </a:buClr>
              <a:buSzPts val="3200"/>
              <a:buFont typeface="Arial"/>
              <a:buNone/>
              <a:defRPr>
                <a:solidFill>
                  <a:srgbClr val="000000"/>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Demo, Video etc. &quot;special&quot; slides">
  <p:cSld name="2_Demo, Video etc. &quot;special&quot; slides">
    <p:spTree>
      <p:nvGrpSpPr>
        <p:cNvPr id="1" name="Shape 94"/>
        <p:cNvGrpSpPr/>
        <p:nvPr/>
      </p:nvGrpSpPr>
      <p:grpSpPr>
        <a:xfrm>
          <a:off x="0" y="0"/>
          <a:ext cx="0" cy="0"/>
          <a:chOff x="0" y="0"/>
          <a:chExt cx="0" cy="0"/>
        </a:xfrm>
      </p:grpSpPr>
      <p:sp>
        <p:nvSpPr>
          <p:cNvPr id="95" name="Google Shape;95;p47"/>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7"/>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p47"/>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Use for slides with Software Code">
  <p:cSld name="Use for slides with Software Code">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5"/>
          <p:cNvSpPr txBox="1">
            <a:spLocks noGrp="1"/>
          </p:cNvSpPr>
          <p:nvPr>
            <p:ph type="body" idx="1"/>
          </p:nvPr>
        </p:nvSpPr>
        <p:spPr>
          <a:xfrm>
            <a:off x="722313" y="1905000"/>
            <a:ext cx="8040688" cy="1938992"/>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600"/>
              </a:spcBef>
              <a:spcAft>
                <a:spcPts val="0"/>
              </a:spcAft>
              <a:buClr>
                <a:schemeClr val="dk1"/>
              </a:buClr>
              <a:buSzPts val="3000"/>
              <a:buNone/>
              <a:defRPr/>
            </a:lvl1pPr>
            <a:lvl2pPr marL="914400" lvl="1" indent="-228600" algn="l">
              <a:lnSpc>
                <a:spcPct val="90000"/>
              </a:lnSpc>
              <a:spcBef>
                <a:spcPts val="560"/>
              </a:spcBef>
              <a:spcAft>
                <a:spcPts val="0"/>
              </a:spcAft>
              <a:buClr>
                <a:schemeClr val="dk1"/>
              </a:buClr>
              <a:buSzPts val="2800"/>
              <a:buNone/>
              <a:defRPr/>
            </a:lvl2pPr>
            <a:lvl3pPr marL="1371600" lvl="2" indent="-228600" algn="l">
              <a:lnSpc>
                <a:spcPct val="90000"/>
              </a:lnSpc>
              <a:spcBef>
                <a:spcPts val="480"/>
              </a:spcBef>
              <a:spcAft>
                <a:spcPts val="0"/>
              </a:spcAft>
              <a:buClr>
                <a:schemeClr val="dk1"/>
              </a:buClr>
              <a:buSzPts val="2400"/>
              <a:buNone/>
              <a:defRPr/>
            </a:lvl3pPr>
            <a:lvl4pPr marL="1828800" lvl="3" indent="-228600" algn="l">
              <a:lnSpc>
                <a:spcPct val="90000"/>
              </a:lnSpc>
              <a:spcBef>
                <a:spcPts val="480"/>
              </a:spcBef>
              <a:spcAft>
                <a:spcPts val="0"/>
              </a:spcAft>
              <a:buClr>
                <a:schemeClr val="dk1"/>
              </a:buClr>
              <a:buSzPts val="2400"/>
              <a:buNone/>
              <a:defRPr/>
            </a:lvl4pPr>
            <a:lvl5pPr marL="2286000" lvl="4" indent="-228600" algn="l">
              <a:lnSpc>
                <a:spcPct val="90000"/>
              </a:lnSpc>
              <a:spcBef>
                <a:spcPts val="480"/>
              </a:spcBef>
              <a:spcAft>
                <a:spcPts val="0"/>
              </a:spcAft>
              <a:buClr>
                <a:schemeClr val="dk1"/>
              </a:buClr>
              <a:buSzPts val="24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emo, Video etc. &quot;special&quot; slides">
  <p:cSld name="1_Demo, Video etc. &quot;special&quot; slides">
    <p:spTree>
      <p:nvGrpSpPr>
        <p:cNvPr id="1" name="Shape 20"/>
        <p:cNvGrpSpPr/>
        <p:nvPr/>
      </p:nvGrpSpPr>
      <p:grpSpPr>
        <a:xfrm>
          <a:off x="0" y="0"/>
          <a:ext cx="0" cy="0"/>
          <a:chOff x="0" y="0"/>
          <a:chExt cx="0" cy="0"/>
        </a:xfrm>
      </p:grpSpPr>
      <p:sp>
        <p:nvSpPr>
          <p:cNvPr id="21" name="Google Shape;21;p14"/>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4"/>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3" name="Google Shape;23;p14"/>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1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body" idx="1"/>
          </p:nvPr>
        </p:nvSpPr>
        <p:spPr>
          <a:xfrm>
            <a:off x="381000" y="1412875"/>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3810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0" name="Google Shape;30;p16"/>
          <p:cNvSpPr txBox="1">
            <a:spLocks noGrp="1"/>
          </p:cNvSpPr>
          <p:nvPr>
            <p:ph type="body" idx="2"/>
          </p:nvPr>
        </p:nvSpPr>
        <p:spPr>
          <a:xfrm>
            <a:off x="46482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17"/>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381000" y="1411553"/>
            <a:ext cx="4114800"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4" name="Google Shape;34;p17"/>
          <p:cNvSpPr txBox="1">
            <a:spLocks noGrp="1"/>
          </p:cNvSpPr>
          <p:nvPr>
            <p:ph type="body" idx="2"/>
          </p:nvPr>
        </p:nvSpPr>
        <p:spPr>
          <a:xfrm>
            <a:off x="380999" y="2174875"/>
            <a:ext cx="4114800"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5" name="Google Shape;35;p17"/>
          <p:cNvSpPr txBox="1">
            <a:spLocks noGrp="1"/>
          </p:cNvSpPr>
          <p:nvPr>
            <p:ph type="body" idx="3"/>
          </p:nvPr>
        </p:nvSpPr>
        <p:spPr>
          <a:xfrm>
            <a:off x="4645981" y="1411553"/>
            <a:ext cx="4117019"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6" name="Google Shape;36;p17"/>
          <p:cNvSpPr txBox="1">
            <a:spLocks noGrp="1"/>
          </p:cNvSpPr>
          <p:nvPr>
            <p:ph type="body" idx="4"/>
          </p:nvPr>
        </p:nvSpPr>
        <p:spPr>
          <a:xfrm>
            <a:off x="4645026" y="2174875"/>
            <a:ext cx="4117974"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ALKIN - Prints in GRAYSCALE">
  <p:cSld name="WALKIN - Prints in GRAYSCALE">
    <p:spTree>
      <p:nvGrpSpPr>
        <p:cNvPr id="1" name="Shape 40"/>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jpg"/><Relationship Id="rId2" Type="http://schemas.openxmlformats.org/officeDocument/2006/relationships/slideLayout" Target="../slideLayouts/slideLayout15.xml"/><Relationship Id="rId16"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27.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pic>
        <p:nvPicPr>
          <p:cNvPr id="10" name="Google Shape;10;p11" descr="7-00029_BAK_v03TOP"/>
          <p:cNvPicPr preferRelativeResize="0"/>
          <p:nvPr/>
        </p:nvPicPr>
        <p:blipFill rotWithShape="1">
          <a:blip r:embed="rId16">
            <a:alphaModFix/>
          </a:blip>
          <a:srcRect/>
          <a:stretch/>
        </p:blipFill>
        <p:spPr>
          <a:xfrm>
            <a:off x="-15875" y="6007100"/>
            <a:ext cx="9159875" cy="849313"/>
          </a:xfrm>
          <a:prstGeom prst="rect">
            <a:avLst/>
          </a:prstGeom>
          <a:noFill/>
          <a:ln>
            <a:noFill/>
          </a:ln>
        </p:spPr>
      </p:pic>
      <p:sp>
        <p:nvSpPr>
          <p:cNvPr id="11" name="Google Shape;11;p11"/>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2E59B0"/>
              </a:buClr>
              <a:buSzPts val="4800"/>
              <a:buFont typeface="Calibri"/>
              <a:buNone/>
              <a:defRPr sz="4800" b="0" i="0" u="none" strike="noStrike" cap="none">
                <a:solidFill>
                  <a:srgbClr val="2E59B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1"/>
          <p:cNvSpPr txBox="1">
            <a:spLocks noGrp="1"/>
          </p:cNvSpPr>
          <p:nvPr>
            <p:ph type="body" idx="1"/>
          </p:nvPr>
        </p:nvSpPr>
        <p:spPr>
          <a:xfrm>
            <a:off x="381000" y="1412875"/>
            <a:ext cx="8382000" cy="2135969"/>
          </a:xfrm>
          <a:prstGeom prst="rect">
            <a:avLst/>
          </a:prstGeom>
          <a:noFill/>
          <a:ln>
            <a:noFill/>
          </a:ln>
        </p:spPr>
        <p:txBody>
          <a:bodyPr spcFirstLastPara="1" wrap="square" lIns="0" tIns="0" rIns="0" bIns="0" anchor="t" anchorCtr="0">
            <a:spAutoFit/>
          </a:bodyPr>
          <a:lstStyle>
            <a:lvl1pPr marL="457200" marR="0" lvl="0" indent="-431800" algn="l" rtl="0">
              <a:lnSpc>
                <a:spcPct val="9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 name="Google Shape;13;p11" descr="top2.jpg"/>
          <p:cNvPicPr preferRelativeResize="0"/>
          <p:nvPr/>
        </p:nvPicPr>
        <p:blipFill rotWithShape="1">
          <a:blip r:embed="rId17">
            <a:alphaModFix/>
          </a:blip>
          <a:srcRect/>
          <a:stretch/>
        </p:blipFill>
        <p:spPr>
          <a:xfrm>
            <a:off x="0" y="5749636"/>
            <a:ext cx="9144000" cy="11083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7" r:id="rId1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2"/>
        <p:cNvGrpSpPr/>
        <p:nvPr/>
      </p:nvGrpSpPr>
      <p:grpSpPr>
        <a:xfrm>
          <a:off x="0" y="0"/>
          <a:ext cx="0" cy="0"/>
          <a:chOff x="0" y="0"/>
          <a:chExt cx="0" cy="0"/>
        </a:xfrm>
      </p:grpSpPr>
      <p:pic>
        <p:nvPicPr>
          <p:cNvPr id="53" name="Google Shape;53;p34" descr="7-00029_BAK_v03TOP"/>
          <p:cNvPicPr preferRelativeResize="0"/>
          <p:nvPr/>
        </p:nvPicPr>
        <p:blipFill rotWithShape="1">
          <a:blip r:embed="rId16">
            <a:alphaModFix/>
          </a:blip>
          <a:srcRect/>
          <a:stretch/>
        </p:blipFill>
        <p:spPr>
          <a:xfrm>
            <a:off x="-15875" y="6007100"/>
            <a:ext cx="9159875" cy="849313"/>
          </a:xfrm>
          <a:prstGeom prst="rect">
            <a:avLst/>
          </a:prstGeom>
          <a:noFill/>
          <a:ln>
            <a:noFill/>
          </a:ln>
        </p:spPr>
      </p:pic>
      <p:sp>
        <p:nvSpPr>
          <p:cNvPr id="54" name="Google Shape;54;p34"/>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2E59B0"/>
              </a:buClr>
              <a:buSzPts val="4800"/>
              <a:buFont typeface="Calibri"/>
              <a:buNone/>
              <a:defRPr sz="4800" b="0" i="0" u="none" strike="noStrike" cap="none">
                <a:solidFill>
                  <a:srgbClr val="2E59B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34"/>
          <p:cNvSpPr txBox="1">
            <a:spLocks noGrp="1"/>
          </p:cNvSpPr>
          <p:nvPr>
            <p:ph type="body" idx="1"/>
          </p:nvPr>
        </p:nvSpPr>
        <p:spPr>
          <a:xfrm>
            <a:off x="381000" y="1412875"/>
            <a:ext cx="8382000" cy="2135969"/>
          </a:xfrm>
          <a:prstGeom prst="rect">
            <a:avLst/>
          </a:prstGeom>
          <a:noFill/>
          <a:ln>
            <a:noFill/>
          </a:ln>
        </p:spPr>
        <p:txBody>
          <a:bodyPr spcFirstLastPara="1" wrap="square" lIns="0" tIns="0" rIns="0" bIns="0" anchor="t" anchorCtr="0">
            <a:spAutoFit/>
          </a:bodyPr>
          <a:lstStyle>
            <a:lvl1pPr marL="457200" marR="0" lvl="0" indent="-431800" algn="l" rtl="0">
              <a:lnSpc>
                <a:spcPct val="9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 name="Google Shape;56;p34" descr="top2.jpg"/>
          <p:cNvPicPr preferRelativeResize="0"/>
          <p:nvPr/>
        </p:nvPicPr>
        <p:blipFill rotWithShape="1">
          <a:blip r:embed="rId17">
            <a:alphaModFix/>
          </a:blip>
          <a:srcRect/>
          <a:stretch/>
        </p:blipFill>
        <p:spPr>
          <a:xfrm>
            <a:off x="0" y="5749636"/>
            <a:ext cx="9144000" cy="11083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pic>
        <p:nvPicPr>
          <p:cNvPr id="99" name="Google Shape;99;p24" descr="white rectangle.png"/>
          <p:cNvPicPr preferRelativeResize="0"/>
          <p:nvPr/>
        </p:nvPicPr>
        <p:blipFill rotWithShape="1">
          <a:blip r:embed="rId4">
            <a:alphaModFix/>
          </a:blip>
          <a:srcRect b="10453"/>
          <a:stretch/>
        </p:blipFill>
        <p:spPr>
          <a:xfrm>
            <a:off x="0" y="1299706"/>
            <a:ext cx="9144000" cy="5558294"/>
          </a:xfrm>
          <a:prstGeom prst="rect">
            <a:avLst/>
          </a:prstGeom>
          <a:noFill/>
          <a:ln>
            <a:noFill/>
          </a:ln>
        </p:spPr>
      </p:pic>
      <p:sp>
        <p:nvSpPr>
          <p:cNvPr id="100" name="Google Shape;100;p24"/>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2E59B0"/>
              </a:buClr>
              <a:buSzPts val="4800"/>
              <a:buFont typeface="Calibri"/>
              <a:buNone/>
              <a:defRPr sz="4800" b="0" i="0" u="none" strike="noStrike" cap="none">
                <a:solidFill>
                  <a:srgbClr val="2E59B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 name="Google Shape;101;p24"/>
          <p:cNvSpPr txBox="1">
            <a:spLocks noGrp="1"/>
          </p:cNvSpPr>
          <p:nvPr>
            <p:ph type="body" idx="1"/>
          </p:nvPr>
        </p:nvSpPr>
        <p:spPr>
          <a:xfrm>
            <a:off x="722312" y="1905000"/>
            <a:ext cx="8040688" cy="210826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600"/>
              </a:spcBef>
              <a:spcAft>
                <a:spcPts val="0"/>
              </a:spcAft>
              <a:buClr>
                <a:schemeClr val="dk1"/>
              </a:buClr>
              <a:buSzPts val="3000"/>
              <a:buFont typeface="Arial"/>
              <a:buNone/>
              <a:defRPr sz="3000" b="1" i="0" u="none" strike="noStrike" cap="none">
                <a:solidFill>
                  <a:schemeClr val="dk1"/>
                </a:solidFill>
                <a:latin typeface="Courier New"/>
                <a:ea typeface="Courier New"/>
                <a:cs typeface="Courier New"/>
                <a:sym typeface="Courier New"/>
              </a:defRPr>
            </a:lvl1pPr>
            <a:lvl2pPr marL="914400" marR="0" lvl="1" indent="-228600" algn="l" rtl="0">
              <a:lnSpc>
                <a:spcPct val="90000"/>
              </a:lnSpc>
              <a:spcBef>
                <a:spcPts val="560"/>
              </a:spcBef>
              <a:spcAft>
                <a:spcPts val="0"/>
              </a:spcAft>
              <a:buClr>
                <a:schemeClr val="dk1"/>
              </a:buClr>
              <a:buSzPts val="2800"/>
              <a:buFont typeface="Arial"/>
              <a:buNone/>
              <a:defRPr sz="2800" b="1" i="0" u="none" strike="noStrike" cap="none">
                <a:solidFill>
                  <a:schemeClr val="dk1"/>
                </a:solidFill>
                <a:latin typeface="Courier New"/>
                <a:ea typeface="Courier New"/>
                <a:cs typeface="Courier New"/>
                <a:sym typeface="Courier New"/>
              </a:defRPr>
            </a:lvl2pPr>
            <a:lvl3pPr marL="1371600" marR="0" lvl="2" indent="-228600" algn="l" rtl="0">
              <a:lnSpc>
                <a:spcPct val="90000"/>
              </a:lnSpc>
              <a:spcBef>
                <a:spcPts val="480"/>
              </a:spcBef>
              <a:spcAft>
                <a:spcPts val="0"/>
              </a:spcAft>
              <a:buClr>
                <a:schemeClr val="dk1"/>
              </a:buClr>
              <a:buSzPts val="2400"/>
              <a:buFont typeface="Arial"/>
              <a:buNone/>
              <a:defRPr sz="2400" b="1" i="0" u="none" strike="noStrike" cap="none">
                <a:solidFill>
                  <a:schemeClr val="dk1"/>
                </a:solidFill>
                <a:latin typeface="Courier New"/>
                <a:ea typeface="Courier New"/>
                <a:cs typeface="Courier New"/>
                <a:sym typeface="Courier New"/>
              </a:defRPr>
            </a:lvl3pPr>
            <a:lvl4pPr marL="1828800" marR="0" lvl="3" indent="-228600" algn="l" rtl="0">
              <a:lnSpc>
                <a:spcPct val="90000"/>
              </a:lnSpc>
              <a:spcBef>
                <a:spcPts val="480"/>
              </a:spcBef>
              <a:spcAft>
                <a:spcPts val="0"/>
              </a:spcAft>
              <a:buClr>
                <a:schemeClr val="dk1"/>
              </a:buClr>
              <a:buSzPts val="2400"/>
              <a:buFont typeface="Arial"/>
              <a:buNone/>
              <a:defRPr sz="2400" b="1" i="0" u="none" strike="noStrike" cap="none">
                <a:solidFill>
                  <a:schemeClr val="dk1"/>
                </a:solidFill>
                <a:latin typeface="Courier New"/>
                <a:ea typeface="Courier New"/>
                <a:cs typeface="Courier New"/>
                <a:sym typeface="Courier New"/>
              </a:defRPr>
            </a:lvl4pPr>
            <a:lvl5pPr marL="2286000" marR="0" lvl="4" indent="-228600" algn="l" rtl="0">
              <a:lnSpc>
                <a:spcPct val="90000"/>
              </a:lnSpc>
              <a:spcBef>
                <a:spcPts val="480"/>
              </a:spcBef>
              <a:spcAft>
                <a:spcPts val="0"/>
              </a:spcAft>
              <a:buClr>
                <a:schemeClr val="dk1"/>
              </a:buClr>
              <a:buSzPts val="2400"/>
              <a:buFont typeface="Arial"/>
              <a:buNone/>
              <a:defRPr sz="2400" b="1" i="0" u="none" strike="noStrike" cap="none">
                <a:solidFill>
                  <a:schemeClr val="dk1"/>
                </a:solidFill>
                <a:latin typeface="Courier New"/>
                <a:ea typeface="Courier New"/>
                <a:cs typeface="Courier New"/>
                <a:sym typeface="Courier New"/>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6" r:id="rId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PNjqZnyf1JE"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c1.peakpx.com/wallpaper/234/846/320/lacrosse-stick-competition-game-wallpaper-preview.jpg" TargetMode="External"/><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23.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www.flickr.com/photos/trainor/2352897241" TargetMode="External"/><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flickr.com/photos/trainor/2352897241"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flickr.com/photos/trainor/2352897241"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emloa.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miaa.net/" TargetMode="External"/><Relationship Id="rId5" Type="http://schemas.openxmlformats.org/officeDocument/2006/relationships/hyperlink" Target="http://www.arbitersports.com/" TargetMode="External"/><Relationship Id="rId4" Type="http://schemas.openxmlformats.org/officeDocument/2006/relationships/hyperlink" Target="http://emloa.org/associate-official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
          <p:cNvSpPr txBox="1">
            <a:spLocks noGrp="1"/>
          </p:cNvSpPr>
          <p:nvPr>
            <p:ph type="ctrTitle"/>
          </p:nvPr>
        </p:nvSpPr>
        <p:spPr>
          <a:xfrm>
            <a:off x="526256" y="990600"/>
            <a:ext cx="8153400" cy="24384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2E59B0"/>
              </a:buClr>
              <a:buSzPts val="5400"/>
              <a:buFont typeface="Calibri"/>
              <a:buNone/>
            </a:pPr>
            <a:r>
              <a:rPr lang="en-US" b="1" dirty="0"/>
              <a:t>2022 EMLOA</a:t>
            </a:r>
            <a:endParaRPr b="1" dirty="0"/>
          </a:p>
          <a:p>
            <a:pPr marL="0" lvl="0" indent="0" algn="ctr" rtl="0">
              <a:lnSpc>
                <a:spcPct val="90000"/>
              </a:lnSpc>
              <a:spcBef>
                <a:spcPts val="0"/>
              </a:spcBef>
              <a:spcAft>
                <a:spcPts val="0"/>
              </a:spcAft>
              <a:buClr>
                <a:srgbClr val="2E59B0"/>
              </a:buClr>
              <a:buSzPts val="5400"/>
              <a:buFont typeface="Calibri"/>
              <a:buNone/>
            </a:pPr>
            <a:r>
              <a:rPr lang="en-US" b="1" dirty="0"/>
              <a:t>Associate Officials Training</a:t>
            </a:r>
            <a:br>
              <a:rPr lang="en-US" b="1" dirty="0"/>
            </a:br>
            <a:r>
              <a:rPr lang="en-US" b="1" dirty="0"/>
              <a:t>Part 2</a:t>
            </a:r>
            <a:endParaRPr sz="4000" b="1" dirty="0"/>
          </a:p>
        </p:txBody>
      </p:sp>
      <p:sp>
        <p:nvSpPr>
          <p:cNvPr id="114" name="Google Shape;114;p1"/>
          <p:cNvSpPr txBox="1">
            <a:spLocks noGrp="1"/>
          </p:cNvSpPr>
          <p:nvPr>
            <p:ph type="subTitle" idx="1"/>
          </p:nvPr>
        </p:nvSpPr>
        <p:spPr>
          <a:xfrm>
            <a:off x="762000" y="4305300"/>
            <a:ext cx="7681913" cy="1255712"/>
          </a:xfrm>
          <a:prstGeom prst="rect">
            <a:avLst/>
          </a:prstGeom>
          <a:noFill/>
          <a:ln>
            <a:noFill/>
          </a:ln>
        </p:spPr>
        <p:txBody>
          <a:bodyPr spcFirstLastPara="1" wrap="square" lIns="0" tIns="0" rIns="0" bIns="0" anchor="t" anchorCtr="0">
            <a:normAutofit lnSpcReduction="10000"/>
          </a:bodyPr>
          <a:lstStyle/>
          <a:p>
            <a:pPr marL="0" lvl="0" indent="0" algn="l" rtl="0">
              <a:lnSpc>
                <a:spcPct val="70000"/>
              </a:lnSpc>
              <a:spcBef>
                <a:spcPts val="0"/>
              </a:spcBef>
              <a:spcAft>
                <a:spcPts val="0"/>
              </a:spcAft>
              <a:buClr>
                <a:schemeClr val="dk1"/>
              </a:buClr>
              <a:buSzPts val="2960"/>
              <a:buFont typeface="Calibri"/>
              <a:buNone/>
            </a:pPr>
            <a:r>
              <a:rPr lang="en-US" sz="2400" b="1"/>
              <a:t>Prepared and Presented by</a:t>
            </a:r>
            <a:endParaRPr/>
          </a:p>
          <a:p>
            <a:pPr marL="0" lvl="0" indent="0" algn="l" rtl="0">
              <a:lnSpc>
                <a:spcPct val="70000"/>
              </a:lnSpc>
              <a:spcBef>
                <a:spcPts val="0"/>
              </a:spcBef>
              <a:spcAft>
                <a:spcPts val="0"/>
              </a:spcAft>
              <a:buClr>
                <a:schemeClr val="dk1"/>
              </a:buClr>
              <a:buSzPts val="2960"/>
              <a:buFont typeface="Calibri"/>
              <a:buNone/>
            </a:pPr>
            <a:endParaRPr/>
          </a:p>
          <a:p>
            <a:pPr marL="0" lvl="0" indent="0" algn="l" rtl="0">
              <a:lnSpc>
                <a:spcPct val="70000"/>
              </a:lnSpc>
              <a:spcBef>
                <a:spcPts val="0"/>
              </a:spcBef>
              <a:spcAft>
                <a:spcPts val="0"/>
              </a:spcAft>
              <a:buClr>
                <a:schemeClr val="dk1"/>
              </a:buClr>
              <a:buSzPts val="2960"/>
              <a:buFont typeface="Calibri"/>
              <a:buNone/>
            </a:pPr>
            <a:r>
              <a:rPr lang="en-US" sz="2400" b="1"/>
              <a:t>Darrell Benson</a:t>
            </a:r>
            <a:r>
              <a:rPr lang="en-US" sz="2400"/>
              <a:t>	Associate Officials Program Director</a:t>
            </a:r>
            <a:endParaRPr sz="2400"/>
          </a:p>
          <a:p>
            <a:pPr marL="0" lvl="0" indent="0" algn="l" rtl="0">
              <a:lnSpc>
                <a:spcPct val="70000"/>
              </a:lnSpc>
              <a:spcBef>
                <a:spcPts val="0"/>
              </a:spcBef>
              <a:spcAft>
                <a:spcPts val="0"/>
              </a:spcAft>
              <a:buClr>
                <a:schemeClr val="dk1"/>
              </a:buClr>
              <a:buSzPts val="2960"/>
              <a:buFont typeface="Calibri"/>
              <a:buNone/>
            </a:pPr>
            <a:r>
              <a:rPr lang="en-US" sz="2400" b="1"/>
              <a:t>Jon Izzo              </a:t>
            </a:r>
            <a:r>
              <a:rPr lang="en-US" sz="2400"/>
              <a:t>	Assoc. Officials Asst. Program Director</a:t>
            </a:r>
            <a:endParaRPr sz="2400"/>
          </a:p>
          <a:p>
            <a:pPr marL="0" lvl="0" indent="0" algn="l" rtl="0">
              <a:lnSpc>
                <a:spcPct val="70000"/>
              </a:lnSpc>
              <a:spcBef>
                <a:spcPts val="0"/>
              </a:spcBef>
              <a:spcAft>
                <a:spcPts val="0"/>
              </a:spcAft>
              <a:buClr>
                <a:schemeClr val="dk1"/>
              </a:buClr>
              <a:buSzPts val="2960"/>
              <a:buFont typeface="Calibri"/>
              <a:buNone/>
            </a:pPr>
            <a:r>
              <a:rPr lang="en-US" sz="2400" b="1"/>
              <a:t>Rick Catalano     </a:t>
            </a:r>
            <a:r>
              <a:rPr lang="en-US" sz="2400"/>
              <a:t>	Assoc. Officials Asst. Program Director</a:t>
            </a:r>
            <a:endParaRPr sz="2960"/>
          </a:p>
          <a:p>
            <a:pPr marL="0" lvl="0" indent="0" algn="l" rtl="0">
              <a:lnSpc>
                <a:spcPct val="70000"/>
              </a:lnSpc>
              <a:spcBef>
                <a:spcPts val="0"/>
              </a:spcBef>
              <a:spcAft>
                <a:spcPts val="0"/>
              </a:spcAft>
              <a:buClr>
                <a:schemeClr val="dk1"/>
              </a:buClr>
              <a:buSzPts val="2960"/>
              <a:buFont typeface="Calibri"/>
              <a:buNone/>
            </a:pPr>
            <a:endParaRPr sz="296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bdc4132516_0_6"/>
          <p:cNvSpPr txBox="1">
            <a:spLocks noGrp="1"/>
          </p:cNvSpPr>
          <p:nvPr>
            <p:ph type="title"/>
          </p:nvPr>
        </p:nvSpPr>
        <p:spPr>
          <a:xfrm>
            <a:off x="546125" y="230163"/>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solidFill>
                  <a:srgbClr val="0070C0"/>
                </a:solidFill>
              </a:rPr>
              <a:t>Contact to the Head/Neck Area</a:t>
            </a:r>
            <a:endParaRPr b="1" dirty="0">
              <a:solidFill>
                <a:srgbClr val="0070C0"/>
              </a:solidFill>
            </a:endParaRPr>
          </a:p>
        </p:txBody>
      </p:sp>
      <p:sp>
        <p:nvSpPr>
          <p:cNvPr id="147" name="Google Shape;147;gbdc4132516_0_6"/>
          <p:cNvSpPr txBox="1">
            <a:spLocks noGrp="1"/>
          </p:cNvSpPr>
          <p:nvPr>
            <p:ph type="body" idx="1"/>
          </p:nvPr>
        </p:nvSpPr>
        <p:spPr>
          <a:xfrm>
            <a:off x="381000" y="1163214"/>
            <a:ext cx="8382000" cy="464743"/>
          </a:xfrm>
          <a:prstGeom prst="rect">
            <a:avLst/>
          </a:prstGeom>
        </p:spPr>
        <p:txBody>
          <a:bodyPr spcFirstLastPara="1" wrap="square" lIns="0" tIns="0" rIns="0" bIns="0" anchor="t" anchorCtr="0">
            <a:spAutoFit/>
          </a:bodyPr>
          <a:lstStyle/>
          <a:p>
            <a:pPr marL="0" indent="0">
              <a:buNone/>
            </a:pPr>
            <a:endParaRPr sz="2800" dirty="0"/>
          </a:p>
        </p:txBody>
      </p:sp>
      <p:pic>
        <p:nvPicPr>
          <p:cNvPr id="2" name="check_to_head02">
            <a:hlinkClick r:id="" action="ppaction://media"/>
            <a:extLst>
              <a:ext uri="{FF2B5EF4-FFF2-40B4-BE49-F238E27FC236}">
                <a16:creationId xmlns:a16="http://schemas.microsoft.com/office/drawing/2014/main" id="{64E280D5-12AB-42D8-8825-5172AC40BA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1062334"/>
            <a:ext cx="7932043" cy="4461774"/>
          </a:xfrm>
          <a:prstGeom prst="rect">
            <a:avLst/>
          </a:prstGeom>
        </p:spPr>
      </p:pic>
    </p:spTree>
    <p:extLst>
      <p:ext uri="{BB962C8B-B14F-4D97-AF65-F5344CB8AC3E}">
        <p14:creationId xmlns:p14="http://schemas.microsoft.com/office/powerpoint/2010/main" val="12522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bdc4132516_0_12"/>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Unnecessary Roughness</a:t>
            </a:r>
            <a:endParaRPr b="1" dirty="0"/>
          </a:p>
        </p:txBody>
      </p:sp>
      <p:sp>
        <p:nvSpPr>
          <p:cNvPr id="154" name="Google Shape;154;gbdc4132516_0_12"/>
          <p:cNvSpPr txBox="1">
            <a:spLocks noGrp="1"/>
          </p:cNvSpPr>
          <p:nvPr>
            <p:ph type="body" idx="1"/>
          </p:nvPr>
        </p:nvSpPr>
        <p:spPr>
          <a:xfrm>
            <a:off x="381000" y="973402"/>
            <a:ext cx="8382000" cy="5124480"/>
          </a:xfrm>
          <a:prstGeom prst="rect">
            <a:avLst/>
          </a:prstGeom>
        </p:spPr>
        <p:txBody>
          <a:bodyPr spcFirstLastPara="1" wrap="square" lIns="0" tIns="0" rIns="0" bIns="0" anchor="t" anchorCtr="0">
            <a:spAutoFit/>
          </a:bodyPr>
          <a:lstStyle/>
          <a:p>
            <a:pPr indent="-457200"/>
            <a:r>
              <a:rPr lang="en-US" dirty="0"/>
              <a:t>Late hits to passer/shooter.</a:t>
            </a:r>
            <a:endParaRPr dirty="0"/>
          </a:p>
          <a:p>
            <a:pPr indent="-457200"/>
            <a:r>
              <a:rPr lang="en-US" dirty="0"/>
              <a:t>Ball more than 5 yds away can’t </a:t>
            </a:r>
          </a:p>
          <a:p>
            <a:pPr marL="0" indent="0">
              <a:buNone/>
            </a:pPr>
            <a:r>
              <a:rPr lang="en-US" dirty="0"/>
              <a:t>     check opponent</a:t>
            </a:r>
            <a:endParaRPr dirty="0"/>
          </a:p>
          <a:p>
            <a:pPr indent="-457200"/>
            <a:r>
              <a:rPr lang="en-US" dirty="0">
                <a:solidFill>
                  <a:srgbClr val="FF0000"/>
                </a:solidFill>
              </a:rPr>
              <a:t>TRAIL OFFICIAL WATCH SHOOTER !!!!!</a:t>
            </a:r>
            <a:endParaRPr dirty="0">
              <a:solidFill>
                <a:srgbClr val="FF0000"/>
              </a:solidFill>
            </a:endParaRPr>
          </a:p>
          <a:p>
            <a:pPr indent="-457200"/>
            <a:r>
              <a:rPr lang="en-US" dirty="0"/>
              <a:t>Running over “blowing up” a pick.</a:t>
            </a:r>
            <a:endParaRPr dirty="0"/>
          </a:p>
          <a:p>
            <a:pPr indent="-457200"/>
            <a:r>
              <a:rPr lang="en-US" dirty="0">
                <a:solidFill>
                  <a:srgbClr val="FF0000"/>
                </a:solidFill>
              </a:rPr>
              <a:t>CROSSCHECK</a:t>
            </a:r>
            <a:r>
              <a:rPr lang="en-US" dirty="0"/>
              <a:t> </a:t>
            </a:r>
            <a:endParaRPr dirty="0"/>
          </a:p>
          <a:p>
            <a:pPr indent="-457200"/>
            <a:r>
              <a:rPr lang="en-US" dirty="0"/>
              <a:t>Extended the cross into the body of opponent.</a:t>
            </a:r>
            <a:endParaRPr dirty="0"/>
          </a:p>
          <a:p>
            <a:pPr indent="-457200"/>
            <a:r>
              <a:rPr lang="en-US" dirty="0"/>
              <a:t>Tripping, illegal stick 2-min locked in all violations. Stick can be fixed.</a:t>
            </a:r>
            <a:endParaRPr dirty="0"/>
          </a:p>
          <a:p>
            <a:pPr marL="0" lvl="0" indent="0" algn="l" rtl="0">
              <a:spcBef>
                <a:spcPts val="640"/>
              </a:spcBef>
              <a:spcAft>
                <a:spcPts val="0"/>
              </a:spcAft>
              <a:buNone/>
            </a:pPr>
            <a:r>
              <a:rPr lang="en-US" dirty="0"/>
              <a:t> </a:t>
            </a:r>
            <a:endParaRPr dirty="0"/>
          </a:p>
        </p:txBody>
      </p:sp>
      <p:pic>
        <p:nvPicPr>
          <p:cNvPr id="4" name="Google Shape;172;p14">
            <a:extLst>
              <a:ext uri="{FF2B5EF4-FFF2-40B4-BE49-F238E27FC236}">
                <a16:creationId xmlns:a16="http://schemas.microsoft.com/office/drawing/2014/main" id="{AB5CF2BF-FC98-4595-9C3B-A02A8C20CA6E}"/>
              </a:ext>
            </a:extLst>
          </p:cNvPr>
          <p:cNvPicPr preferRelativeResize="0"/>
          <p:nvPr/>
        </p:nvPicPr>
        <p:blipFill rotWithShape="1">
          <a:blip r:embed="rId3">
            <a:alphaModFix/>
          </a:blip>
          <a:srcRect/>
          <a:stretch/>
        </p:blipFill>
        <p:spPr>
          <a:xfrm>
            <a:off x="6627043" y="131975"/>
            <a:ext cx="2337848" cy="23661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bdc4132516_0_12"/>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Unnecessary Roughness</a:t>
            </a:r>
            <a:endParaRPr b="1" dirty="0"/>
          </a:p>
        </p:txBody>
      </p:sp>
      <p:sp>
        <p:nvSpPr>
          <p:cNvPr id="154" name="Google Shape;154;gbdc4132516_0_12"/>
          <p:cNvSpPr txBox="1">
            <a:spLocks noGrp="1"/>
          </p:cNvSpPr>
          <p:nvPr>
            <p:ph type="body" idx="1"/>
          </p:nvPr>
        </p:nvSpPr>
        <p:spPr>
          <a:xfrm>
            <a:off x="381000" y="973402"/>
            <a:ext cx="8382000" cy="520142"/>
          </a:xfrm>
          <a:prstGeom prst="rect">
            <a:avLst/>
          </a:prstGeom>
        </p:spPr>
        <p:txBody>
          <a:bodyPr spcFirstLastPara="1" wrap="square" lIns="0" tIns="0" rIns="0" bIns="0" anchor="t" anchorCtr="0">
            <a:spAutoFit/>
          </a:bodyPr>
          <a:lstStyle/>
          <a:p>
            <a:pPr marL="0" indent="0">
              <a:buNone/>
            </a:pPr>
            <a:r>
              <a:rPr lang="en-US" dirty="0"/>
              <a:t>Insert video</a:t>
            </a:r>
            <a:endParaRPr dirty="0"/>
          </a:p>
        </p:txBody>
      </p:sp>
    </p:spTree>
    <p:extLst>
      <p:ext uri="{BB962C8B-B14F-4D97-AF65-F5344CB8AC3E}">
        <p14:creationId xmlns:p14="http://schemas.microsoft.com/office/powerpoint/2010/main" val="257381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bdc4132516_0_12"/>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Cross Check</a:t>
            </a:r>
            <a:endParaRPr b="1" dirty="0"/>
          </a:p>
        </p:txBody>
      </p:sp>
      <p:sp>
        <p:nvSpPr>
          <p:cNvPr id="154" name="Google Shape;154;gbdc4132516_0_12"/>
          <p:cNvSpPr txBox="1">
            <a:spLocks noGrp="1"/>
          </p:cNvSpPr>
          <p:nvPr>
            <p:ph type="body" idx="1"/>
          </p:nvPr>
        </p:nvSpPr>
        <p:spPr>
          <a:xfrm>
            <a:off x="381000" y="973402"/>
            <a:ext cx="8382000" cy="2566857"/>
          </a:xfrm>
          <a:prstGeom prst="rect">
            <a:avLst/>
          </a:prstGeom>
        </p:spPr>
        <p:txBody>
          <a:bodyPr spcFirstLastPara="1" wrap="square" lIns="0" tIns="0" rIns="0" bIns="0" anchor="t" anchorCtr="0">
            <a:spAutoFit/>
          </a:bodyPr>
          <a:lstStyle/>
          <a:p>
            <a:pPr marL="0" indent="0">
              <a:buNone/>
            </a:pPr>
            <a:r>
              <a:rPr lang="en-US" sz="2400" dirty="0">
                <a:latin typeface="Calibri" panose="020F0502020204030204" pitchFamily="34" charset="0"/>
                <a:ea typeface="Calibri" panose="020F0502020204030204" pitchFamily="34" charset="0"/>
                <a:cs typeface="Times New Roman" panose="02020603050405020304" pitchFamily="18" charset="0"/>
              </a:rPr>
              <a:t>A</a:t>
            </a:r>
            <a:r>
              <a:rPr lang="en-US" sz="2400" dirty="0">
                <a:effectLst/>
                <a:latin typeface="Calibri" panose="020F0502020204030204" pitchFamily="34" charset="0"/>
                <a:ea typeface="Calibri" panose="020F0502020204030204" pitchFamily="34" charset="0"/>
                <a:cs typeface="Times New Roman" panose="02020603050405020304" pitchFamily="18" charset="0"/>
              </a:rPr>
              <a:t> player may not check his opponent with </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that part of the handle of the crosse that is </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between the player’s hands, either by </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thrusting away from the body or by holding it </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extended from the body.</a:t>
            </a:r>
          </a:p>
          <a:p>
            <a:pPr marL="0" indent="0">
              <a:buNone/>
            </a:pPr>
            <a:endParaRPr dirty="0"/>
          </a:p>
        </p:txBody>
      </p:sp>
      <p:pic>
        <p:nvPicPr>
          <p:cNvPr id="3" name="Picture 2" descr="A picture containing text&#10;&#10;Description automatically generated">
            <a:extLst>
              <a:ext uri="{FF2B5EF4-FFF2-40B4-BE49-F238E27FC236}">
                <a16:creationId xmlns:a16="http://schemas.microsoft.com/office/drawing/2014/main" id="{99CFF3AB-2F74-4BB9-82AA-CAC78618CAA0}"/>
              </a:ext>
            </a:extLst>
          </p:cNvPr>
          <p:cNvPicPr>
            <a:picLocks noChangeAspect="1"/>
          </p:cNvPicPr>
          <p:nvPr/>
        </p:nvPicPr>
        <p:blipFill>
          <a:blip r:embed="rId3"/>
          <a:stretch>
            <a:fillRect/>
          </a:stretch>
        </p:blipFill>
        <p:spPr>
          <a:xfrm>
            <a:off x="6147757" y="71671"/>
            <a:ext cx="2615244" cy="2388725"/>
          </a:xfrm>
          <a:prstGeom prst="rect">
            <a:avLst/>
          </a:prstGeom>
        </p:spPr>
      </p:pic>
    </p:spTree>
    <p:extLst>
      <p:ext uri="{BB962C8B-B14F-4D97-AF65-F5344CB8AC3E}">
        <p14:creationId xmlns:p14="http://schemas.microsoft.com/office/powerpoint/2010/main" val="1776089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bdc4132516_0_12"/>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Tripping</a:t>
            </a:r>
            <a:endParaRPr b="1" dirty="0"/>
          </a:p>
        </p:txBody>
      </p:sp>
      <p:sp>
        <p:nvSpPr>
          <p:cNvPr id="154" name="Google Shape;154;gbdc4132516_0_12"/>
          <p:cNvSpPr txBox="1">
            <a:spLocks noGrp="1"/>
          </p:cNvSpPr>
          <p:nvPr>
            <p:ph type="body" idx="1"/>
          </p:nvPr>
        </p:nvSpPr>
        <p:spPr>
          <a:xfrm>
            <a:off x="381000" y="973402"/>
            <a:ext cx="8382000" cy="1310487"/>
          </a:xfrm>
          <a:prstGeom prst="rect">
            <a:avLst/>
          </a:prstGeom>
        </p:spPr>
        <p:txBody>
          <a:bodyPr spcFirstLastPara="1" wrap="square" lIns="0" tIns="0" rIns="0" bIns="0" anchor="t" anchorCtr="0">
            <a:spAutoFit/>
          </a:bodyPr>
          <a:lstStyle/>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player may not trip an opponent with any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part of his body or his crosse.</a:t>
            </a:r>
          </a:p>
          <a:p>
            <a:pPr marL="0" indent="0">
              <a:buNone/>
            </a:pPr>
            <a:endParaRPr dirty="0"/>
          </a:p>
        </p:txBody>
      </p:sp>
      <p:pic>
        <p:nvPicPr>
          <p:cNvPr id="6" name="Google Shape;163;p13">
            <a:extLst>
              <a:ext uri="{FF2B5EF4-FFF2-40B4-BE49-F238E27FC236}">
                <a16:creationId xmlns:a16="http://schemas.microsoft.com/office/drawing/2014/main" id="{99EF3312-48E7-44B2-AE07-ECCE1AF78FB3}"/>
              </a:ext>
            </a:extLst>
          </p:cNvPr>
          <p:cNvPicPr preferRelativeResize="0"/>
          <p:nvPr/>
        </p:nvPicPr>
        <p:blipFill rotWithShape="1">
          <a:blip r:embed="rId3">
            <a:alphaModFix/>
          </a:blip>
          <a:srcRect/>
          <a:stretch/>
        </p:blipFill>
        <p:spPr>
          <a:xfrm>
            <a:off x="7112453" y="131976"/>
            <a:ext cx="1437775" cy="2005800"/>
          </a:xfrm>
          <a:prstGeom prst="rect">
            <a:avLst/>
          </a:prstGeom>
          <a:noFill/>
          <a:ln>
            <a:noFill/>
          </a:ln>
        </p:spPr>
      </p:pic>
    </p:spTree>
    <p:extLst>
      <p:ext uri="{BB962C8B-B14F-4D97-AF65-F5344CB8AC3E}">
        <p14:creationId xmlns:p14="http://schemas.microsoft.com/office/powerpoint/2010/main" val="3558114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bdc4132516_0_12"/>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Tripping</a:t>
            </a:r>
            <a:endParaRPr b="1" dirty="0"/>
          </a:p>
        </p:txBody>
      </p:sp>
      <p:sp>
        <p:nvSpPr>
          <p:cNvPr id="154" name="Google Shape;154;gbdc4132516_0_12"/>
          <p:cNvSpPr txBox="1">
            <a:spLocks noGrp="1"/>
          </p:cNvSpPr>
          <p:nvPr>
            <p:ph type="body" idx="1"/>
          </p:nvPr>
        </p:nvSpPr>
        <p:spPr>
          <a:xfrm>
            <a:off x="381000" y="973402"/>
            <a:ext cx="8382000" cy="929485"/>
          </a:xfrm>
          <a:prstGeom prst="rect">
            <a:avLst/>
          </a:prstGeom>
        </p:spPr>
        <p:txBody>
          <a:bodyPr spcFirstLastPara="1" wrap="square" lIns="0" tIns="0" rIns="0" bIns="0" anchor="t" anchorCtr="0">
            <a:spAutoFit/>
          </a:bodyPr>
          <a:lstStyle/>
          <a:p>
            <a:pPr marL="0" indent="0">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dirty="0"/>
          </a:p>
        </p:txBody>
      </p:sp>
      <p:pic>
        <p:nvPicPr>
          <p:cNvPr id="2" name="trip02">
            <a:hlinkClick r:id="" action="ppaction://media"/>
            <a:extLst>
              <a:ext uri="{FF2B5EF4-FFF2-40B4-BE49-F238E27FC236}">
                <a16:creationId xmlns:a16="http://schemas.microsoft.com/office/drawing/2014/main" id="{BDF5EB28-761C-4EFF-9A42-F09D67C536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7635" y="973402"/>
            <a:ext cx="8125365" cy="4570518"/>
          </a:xfrm>
          <a:prstGeom prst="rect">
            <a:avLst/>
          </a:prstGeom>
        </p:spPr>
      </p:pic>
    </p:spTree>
    <p:extLst>
      <p:ext uri="{BB962C8B-B14F-4D97-AF65-F5344CB8AC3E}">
        <p14:creationId xmlns:p14="http://schemas.microsoft.com/office/powerpoint/2010/main" val="9358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bdd3d65245_0_0"/>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Unsportsmanlike Conduct</a:t>
            </a:r>
            <a:endParaRPr b="1" dirty="0"/>
          </a:p>
        </p:txBody>
      </p:sp>
      <p:sp>
        <p:nvSpPr>
          <p:cNvPr id="161" name="Google Shape;161;gbdd3d65245_0_0"/>
          <p:cNvSpPr txBox="1">
            <a:spLocks noGrp="1"/>
          </p:cNvSpPr>
          <p:nvPr>
            <p:ph type="body" idx="1"/>
          </p:nvPr>
        </p:nvSpPr>
        <p:spPr>
          <a:xfrm>
            <a:off x="381000" y="1097227"/>
            <a:ext cx="8382000" cy="4450449"/>
          </a:xfrm>
          <a:prstGeom prst="rect">
            <a:avLst/>
          </a:prstGeom>
        </p:spPr>
        <p:txBody>
          <a:bodyPr spcFirstLastPara="1" wrap="square" lIns="0" tIns="0" rIns="0" bIns="0" anchor="t" anchorCtr="0">
            <a:spAutoFit/>
          </a:bodyPr>
          <a:lstStyle/>
          <a:p>
            <a:pPr indent="-457200"/>
            <a:r>
              <a:rPr lang="en-US" dirty="0"/>
              <a:t>A player, Coach, Parent can be </a:t>
            </a:r>
          </a:p>
          <a:p>
            <a:pPr marL="0" indent="0">
              <a:buNone/>
            </a:pPr>
            <a:r>
              <a:rPr lang="en-US" dirty="0"/>
              <a:t>flagged for UC.</a:t>
            </a:r>
            <a:endParaRPr dirty="0"/>
          </a:p>
          <a:p>
            <a:pPr indent="-457200"/>
            <a:r>
              <a:rPr lang="en-US" dirty="0"/>
              <a:t>Using bad Language, taunting, baiting, calling excessive attention to oneself. </a:t>
            </a:r>
          </a:p>
          <a:p>
            <a:pPr indent="-457200"/>
            <a:r>
              <a:rPr lang="en-US" dirty="0"/>
              <a:t>Excessive complaints about  referee calls, etc.</a:t>
            </a:r>
          </a:p>
          <a:p>
            <a:pPr indent="-457200"/>
            <a:r>
              <a:rPr lang="en-US" dirty="0"/>
              <a:t>Try to talk them out of bad behavior, “The Ramp” (later in slides) Approach..</a:t>
            </a:r>
            <a:endParaRPr dirty="0"/>
          </a:p>
          <a:p>
            <a:pPr indent="-457200"/>
            <a:r>
              <a:rPr lang="en-US" dirty="0"/>
              <a:t>UC is Locked in Penalty time. 2 UCs in a game the player is disqualified.</a:t>
            </a:r>
            <a:endParaRPr dirty="0"/>
          </a:p>
        </p:txBody>
      </p:sp>
      <p:pic>
        <p:nvPicPr>
          <p:cNvPr id="4" name="Google Shape;188;p16">
            <a:extLst>
              <a:ext uri="{FF2B5EF4-FFF2-40B4-BE49-F238E27FC236}">
                <a16:creationId xmlns:a16="http://schemas.microsoft.com/office/drawing/2014/main" id="{81702040-F92B-412F-9247-29B23B99111C}"/>
              </a:ext>
            </a:extLst>
          </p:cNvPr>
          <p:cNvPicPr preferRelativeResize="0"/>
          <p:nvPr/>
        </p:nvPicPr>
        <p:blipFill rotWithShape="1">
          <a:blip r:embed="rId3">
            <a:alphaModFix/>
          </a:blip>
          <a:srcRect/>
          <a:stretch/>
        </p:blipFill>
        <p:spPr>
          <a:xfrm>
            <a:off x="6402601" y="895288"/>
            <a:ext cx="2618850" cy="1156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7"/>
          <p:cNvSpPr txBox="1">
            <a:spLocks noGrp="1"/>
          </p:cNvSpPr>
          <p:nvPr>
            <p:ph type="title"/>
          </p:nvPr>
        </p:nvSpPr>
        <p:spPr>
          <a:xfrm>
            <a:off x="381000" y="230188"/>
            <a:ext cx="8382000" cy="66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US" b="1" dirty="0"/>
              <a:t>Unsportsmanlike Conduct</a:t>
            </a:r>
            <a:endParaRPr b="1" dirty="0"/>
          </a:p>
        </p:txBody>
      </p:sp>
      <p:sp>
        <p:nvSpPr>
          <p:cNvPr id="195" name="Google Shape;195;p17"/>
          <p:cNvSpPr txBox="1">
            <a:spLocks noGrp="1"/>
          </p:cNvSpPr>
          <p:nvPr>
            <p:ph type="body" idx="1"/>
          </p:nvPr>
        </p:nvSpPr>
        <p:spPr>
          <a:xfrm>
            <a:off x="381000" y="1412875"/>
            <a:ext cx="8382000" cy="2211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640"/>
              </a:spcBef>
              <a:spcAft>
                <a:spcPts val="0"/>
              </a:spcAft>
              <a:buSzPts val="3200"/>
              <a:buNone/>
            </a:pPr>
            <a:endParaRPr/>
          </a:p>
        </p:txBody>
      </p:sp>
      <p:pic>
        <p:nvPicPr>
          <p:cNvPr id="196" name="Google Shape;196;p17" descr="The Ref makes a bad call and gets it.    By CrackaJack2011">
            <a:hlinkClick r:id="rId3"/>
          </p:cNvPr>
          <p:cNvPicPr preferRelativeResize="0"/>
          <p:nvPr/>
        </p:nvPicPr>
        <p:blipFill rotWithShape="1">
          <a:blip r:embed="rId4">
            <a:alphaModFix/>
          </a:blip>
          <a:srcRect/>
          <a:stretch/>
        </p:blipFill>
        <p:spPr>
          <a:xfrm>
            <a:off x="1552550" y="1164413"/>
            <a:ext cx="6038900" cy="452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659876" y="1562527"/>
            <a:ext cx="8103124" cy="4152474"/>
          </a:xfrm>
        </p:spPr>
        <p:txBody>
          <a:bodyPr>
            <a:normAutofit lnSpcReduction="10000"/>
          </a:bodyPr>
          <a:lstStyle/>
          <a:p>
            <a:pPr marL="57150" lvl="0" indent="0" algn="l" rtl="0">
              <a:lnSpc>
                <a:spcPct val="90000"/>
              </a:lnSpc>
              <a:spcBef>
                <a:spcPts val="460"/>
              </a:spcBef>
              <a:spcAft>
                <a:spcPts val="0"/>
              </a:spcAft>
              <a:buSzPts val="2700"/>
              <a:buNone/>
            </a:pPr>
            <a:r>
              <a:rPr lang="en-US" dirty="0"/>
              <a:t>Technical fouls are those of a less serious nature than personal fouls and include all other violations that are not listed as personal fouls. These are referred to as “game management” fouls.</a:t>
            </a:r>
            <a:r>
              <a:rPr lang="en-US" sz="3200" dirty="0"/>
              <a:t> </a:t>
            </a:r>
          </a:p>
          <a:p>
            <a:pPr marL="457200" lvl="0" indent="-400050" algn="l" rtl="0">
              <a:lnSpc>
                <a:spcPct val="90000"/>
              </a:lnSpc>
              <a:spcBef>
                <a:spcPts val="0"/>
              </a:spcBef>
              <a:spcAft>
                <a:spcPts val="0"/>
              </a:spcAft>
              <a:buSzPts val="2700"/>
              <a:buChar char="❏"/>
            </a:pPr>
            <a:r>
              <a:rPr lang="en-US" sz="3200" dirty="0"/>
              <a:t>Advantage/Disadvantage</a:t>
            </a:r>
          </a:p>
          <a:p>
            <a:pPr marL="457200" lvl="0" indent="-400050" algn="l" rtl="0">
              <a:lnSpc>
                <a:spcPct val="90000"/>
              </a:lnSpc>
              <a:spcBef>
                <a:spcPts val="0"/>
              </a:spcBef>
              <a:spcAft>
                <a:spcPts val="0"/>
              </a:spcAft>
              <a:buSzPts val="2700"/>
              <a:buChar char="❏"/>
            </a:pPr>
            <a:r>
              <a:rPr lang="en-US" sz="3200" dirty="0"/>
              <a:t>30 seconds penalty time or change of possession</a:t>
            </a:r>
          </a:p>
          <a:p>
            <a:pPr marL="457200" lvl="0" indent="-400050" algn="l" rtl="0">
              <a:lnSpc>
                <a:spcPct val="90000"/>
              </a:lnSpc>
              <a:spcBef>
                <a:spcPts val="0"/>
              </a:spcBef>
              <a:spcAft>
                <a:spcPts val="0"/>
              </a:spcAft>
              <a:buSzPts val="2700"/>
              <a:buChar char="❏"/>
            </a:pPr>
            <a:r>
              <a:rPr lang="en-US" sz="3200" dirty="0"/>
              <a:t>Releasable</a:t>
            </a:r>
          </a:p>
          <a:p>
            <a:pPr marL="457200" lvl="0" indent="-400050" algn="l" rtl="0">
              <a:lnSpc>
                <a:spcPct val="90000"/>
              </a:lnSpc>
              <a:spcBef>
                <a:spcPts val="0"/>
              </a:spcBef>
              <a:spcAft>
                <a:spcPts val="0"/>
              </a:spcAft>
              <a:buSzPts val="2700"/>
              <a:buChar char="❏"/>
            </a:pPr>
            <a:r>
              <a:rPr lang="en-US" sz="3200" dirty="0"/>
              <a:t>Flag or Play-ON</a:t>
            </a:r>
          </a:p>
          <a:p>
            <a:pPr marL="0" indent="0">
              <a:buNone/>
            </a:pPr>
            <a:endParaRPr lang="en-US" dirty="0"/>
          </a:p>
          <a:p>
            <a:pPr marL="0" indent="0">
              <a:buNone/>
            </a:pPr>
            <a:endParaRPr lang="en-US" sz="3600" dirty="0"/>
          </a:p>
          <a:p>
            <a:pPr>
              <a:buFont typeface="Arial" panose="020B0604020202020204" pitchFamily="34" charset="0"/>
              <a:buChar char="•"/>
            </a:pPr>
            <a:endParaRPr lang="en-US" sz="3600" dirty="0"/>
          </a:p>
          <a:p>
            <a:pPr>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579892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dow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down)">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599"/>
            <a:ext cx="8001000" cy="4189205"/>
          </a:xfrm>
        </p:spPr>
        <p:txBody>
          <a:bodyPr numCol="2">
            <a:normAutofit/>
          </a:bodyPr>
          <a:lstStyle/>
          <a:p>
            <a:pPr marL="0" indent="0">
              <a:spcAft>
                <a:spcPts val="600"/>
              </a:spcAft>
              <a:buNone/>
            </a:pPr>
            <a:r>
              <a:rPr lang="en-US" sz="2400" dirty="0"/>
              <a:t>Most Common Technical Fouls                                                 </a:t>
            </a:r>
          </a:p>
          <a:p>
            <a:pPr>
              <a:spcAft>
                <a:spcPts val="600"/>
              </a:spcAft>
              <a:buFont typeface="Wingdings" panose="05000000000000000000" pitchFamily="2" charset="2"/>
              <a:buChar char="ü"/>
            </a:pPr>
            <a:r>
              <a:rPr lang="en-US" sz="2400" dirty="0"/>
              <a:t>Pushing</a:t>
            </a:r>
          </a:p>
          <a:p>
            <a:pPr>
              <a:spcAft>
                <a:spcPts val="600"/>
              </a:spcAft>
              <a:buFont typeface="Wingdings" panose="05000000000000000000" pitchFamily="2" charset="2"/>
              <a:buChar char="ü"/>
            </a:pPr>
            <a:r>
              <a:rPr lang="en-US" sz="2400" dirty="0"/>
              <a:t>Holding</a:t>
            </a:r>
          </a:p>
          <a:p>
            <a:pPr>
              <a:spcAft>
                <a:spcPts val="600"/>
              </a:spcAft>
              <a:buFont typeface="Wingdings" panose="05000000000000000000" pitchFamily="2" charset="2"/>
              <a:buChar char="ü"/>
            </a:pPr>
            <a:r>
              <a:rPr lang="en-US" sz="2400" dirty="0"/>
              <a:t>Offsides</a:t>
            </a:r>
          </a:p>
          <a:p>
            <a:pPr>
              <a:spcAft>
                <a:spcPts val="600"/>
              </a:spcAft>
              <a:buFont typeface="Wingdings" panose="05000000000000000000" pitchFamily="2" charset="2"/>
              <a:buChar char="ü"/>
            </a:pPr>
            <a:r>
              <a:rPr lang="en-US" sz="2400" dirty="0"/>
              <a:t>Illegal screens</a:t>
            </a:r>
          </a:p>
          <a:p>
            <a:pPr>
              <a:spcAft>
                <a:spcPts val="600"/>
              </a:spcAft>
              <a:buFont typeface="Wingdings" panose="05000000000000000000" pitchFamily="2" charset="2"/>
              <a:buChar char="ü"/>
            </a:pPr>
            <a:r>
              <a:rPr lang="en-US" sz="2400" dirty="0"/>
              <a:t>Crease Violations</a:t>
            </a:r>
          </a:p>
          <a:p>
            <a:pPr marL="0" indent="0">
              <a:buNone/>
            </a:pPr>
            <a:endParaRPr lang="en-US" dirty="0"/>
          </a:p>
          <a:p>
            <a:endParaRPr lang="en-US" dirty="0"/>
          </a:p>
        </p:txBody>
      </p:sp>
    </p:spTree>
    <p:extLst>
      <p:ext uri="{BB962C8B-B14F-4D97-AF65-F5344CB8AC3E}">
        <p14:creationId xmlns:p14="http://schemas.microsoft.com/office/powerpoint/2010/main" val="246922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bdc4132516_0_0"/>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SECTION 5 FOULS</a:t>
            </a:r>
            <a:endParaRPr b="1" dirty="0"/>
          </a:p>
        </p:txBody>
      </p:sp>
      <p:sp>
        <p:nvSpPr>
          <p:cNvPr id="134" name="Google Shape;134;gbdc4132516_0_0"/>
          <p:cNvSpPr txBox="1">
            <a:spLocks noGrp="1"/>
          </p:cNvSpPr>
          <p:nvPr>
            <p:ph type="body" idx="1"/>
          </p:nvPr>
        </p:nvSpPr>
        <p:spPr>
          <a:xfrm>
            <a:off x="381000" y="1087702"/>
            <a:ext cx="8382000" cy="520142"/>
          </a:xfrm>
          <a:prstGeom prst="rect">
            <a:avLst/>
          </a:prstGeom>
        </p:spPr>
        <p:txBody>
          <a:bodyPr spcFirstLastPara="1" wrap="square" lIns="0" tIns="0" rIns="0" bIns="0" anchor="t" anchorCtr="0">
            <a:spAutoFit/>
          </a:bodyPr>
          <a:lstStyle/>
          <a:p>
            <a:pPr marL="0" lvl="0" indent="0" algn="l" rtl="0">
              <a:spcBef>
                <a:spcPts val="64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571500" y="1724573"/>
            <a:ext cx="8001000" cy="3962400"/>
          </a:xfrm>
        </p:spPr>
        <p:txBody>
          <a:bodyPr>
            <a:normAutofit/>
          </a:bodyPr>
          <a:lstStyle/>
          <a:p>
            <a:pPr marL="0" lvl="0" indent="0" algn="l" rtl="0">
              <a:lnSpc>
                <a:spcPct val="90000"/>
              </a:lnSpc>
              <a:spcBef>
                <a:spcPts val="640"/>
              </a:spcBef>
              <a:spcAft>
                <a:spcPts val="0"/>
              </a:spcAft>
              <a:buSzPts val="3200"/>
              <a:buNone/>
            </a:pPr>
            <a:r>
              <a:rPr lang="en-US" sz="2800" b="1" dirty="0">
                <a:effectLst/>
                <a:ea typeface="Calibri" panose="020F0502020204030204" pitchFamily="34" charset="0"/>
                <a:cs typeface="Times New Roman" panose="02020603050405020304" pitchFamily="18" charset="0"/>
              </a:rPr>
              <a:t>Push</a:t>
            </a:r>
            <a:r>
              <a:rPr lang="en-US" sz="2800" dirty="0">
                <a:effectLst/>
                <a:ea typeface="Calibri" panose="020F0502020204030204" pitchFamily="34" charset="0"/>
                <a:cs typeface="Times New Roman" panose="02020603050405020304" pitchFamily="18" charset="0"/>
              </a:rPr>
              <a:t> - </a:t>
            </a:r>
            <a:r>
              <a:rPr lang="en-US" sz="2800" dirty="0"/>
              <a:t>Pushing, thrusting or shoving </a:t>
            </a:r>
          </a:p>
          <a:p>
            <a:pPr marL="0" lvl="0" indent="0" algn="l" rtl="0">
              <a:lnSpc>
                <a:spcPct val="90000"/>
              </a:lnSpc>
              <a:spcBef>
                <a:spcPts val="640"/>
              </a:spcBef>
              <a:spcAft>
                <a:spcPts val="0"/>
              </a:spcAft>
              <a:buSzPts val="3200"/>
              <a:buNone/>
            </a:pPr>
            <a:r>
              <a:rPr lang="en-US" sz="2800" dirty="0"/>
              <a:t>an opponent from the rear.</a:t>
            </a:r>
          </a:p>
          <a:p>
            <a:pPr marL="0" indent="0">
              <a:buNone/>
            </a:pPr>
            <a:endParaRPr lang="en-US" sz="3600" dirty="0"/>
          </a:p>
        </p:txBody>
      </p:sp>
      <p:pic>
        <p:nvPicPr>
          <p:cNvPr id="6" name="Google Shape;295;p29">
            <a:extLst>
              <a:ext uri="{FF2B5EF4-FFF2-40B4-BE49-F238E27FC236}">
                <a16:creationId xmlns:a16="http://schemas.microsoft.com/office/drawing/2014/main" id="{4A328D80-4C2D-4D95-B7B3-F6B87BBBABBF}"/>
              </a:ext>
            </a:extLst>
          </p:cNvPr>
          <p:cNvPicPr preferRelativeResize="0"/>
          <p:nvPr/>
        </p:nvPicPr>
        <p:blipFill rotWithShape="1">
          <a:blip r:embed="rId2">
            <a:alphaModFix/>
          </a:blip>
          <a:srcRect/>
          <a:stretch/>
        </p:blipFill>
        <p:spPr>
          <a:xfrm>
            <a:off x="6288500" y="115225"/>
            <a:ext cx="2724150" cy="2505075"/>
          </a:xfrm>
          <a:prstGeom prst="rect">
            <a:avLst/>
          </a:prstGeom>
          <a:noFill/>
          <a:ln>
            <a:noFill/>
          </a:ln>
        </p:spPr>
      </p:pic>
      <p:pic>
        <p:nvPicPr>
          <p:cNvPr id="1026" name="Picture 2" descr="Image result for lacrosse push">
            <a:extLst>
              <a:ext uri="{FF2B5EF4-FFF2-40B4-BE49-F238E27FC236}">
                <a16:creationId xmlns:a16="http://schemas.microsoft.com/office/drawing/2014/main" id="{1064254A-F19B-4075-ADD3-0245A966B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576" y="2652836"/>
            <a:ext cx="4017045" cy="296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0614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304800" y="1652463"/>
            <a:ext cx="8001000" cy="3962400"/>
          </a:xfrm>
        </p:spPr>
        <p:txBody>
          <a:bodyPr>
            <a:normAutofit fontScale="92500"/>
          </a:bodyPr>
          <a:lstStyle/>
          <a:p>
            <a:pPr marL="0" marR="0" indent="0">
              <a:lnSpc>
                <a:spcPct val="107000"/>
              </a:lnSpc>
              <a:spcBef>
                <a:spcPts val="0"/>
              </a:spcBef>
              <a:spcAft>
                <a:spcPts val="0"/>
              </a:spcAft>
              <a:buNone/>
            </a:pPr>
            <a:r>
              <a:rPr lang="en-US" sz="2600" b="1" dirty="0">
                <a:latin typeface="Calibri" panose="020F0502020204030204" pitchFamily="34" charset="0"/>
                <a:ea typeface="Calibri" panose="020F0502020204030204" pitchFamily="34" charset="0"/>
                <a:cs typeface="Times New Roman" panose="02020603050405020304" pitchFamily="18" charset="0"/>
              </a:rPr>
              <a:t>Hold</a:t>
            </a:r>
            <a:r>
              <a:rPr lang="en-US" sz="2600" b="1" dirty="0">
                <a:effectLst/>
                <a:latin typeface="Calibri" panose="020F0502020204030204" pitchFamily="34" charset="0"/>
                <a:ea typeface="Calibri" panose="020F0502020204030204" pitchFamily="34" charset="0"/>
                <a:cs typeface="Times New Roman" panose="02020603050405020304" pitchFamily="18" charset="0"/>
              </a:rPr>
              <a:t> </a:t>
            </a:r>
            <a:r>
              <a:rPr lang="en-US" sz="2600" dirty="0">
                <a:effectLst/>
                <a:latin typeface="Calibri" panose="020F0502020204030204" pitchFamily="34" charset="0"/>
                <a:ea typeface="Calibri" panose="020F0502020204030204" pitchFamily="34" charset="0"/>
                <a:cs typeface="Times New Roman" panose="02020603050405020304" pitchFamily="18" charset="0"/>
              </a:rPr>
              <a:t>- A player shall not impede the movement of </a:t>
            </a: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an opponent or his crosse. Hold is considered </a:t>
            </a: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illegal under the following conditions:</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 Use the portion of the handle that is between his hands to hold an opponent.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 Step on the crosse of an opponent.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 Hold an opponent with his crosse.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 Hold or pin an opponent’s crosse against body of the opponent with his crosse.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e. Hold an opponent with his free hand that is off the crosse.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f. Hold the crosse of the opponent using any part of his body.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g. Use his crosse to hold or pin an opponent’s crosse to the ground on a face-off.</a:t>
            </a:r>
          </a:p>
          <a:p>
            <a:pPr marL="0" indent="0">
              <a:lnSpc>
                <a:spcPct val="107000"/>
              </a:lnSpc>
              <a:spcBef>
                <a:spcPts val="0"/>
              </a:spcBef>
              <a:buNone/>
            </a:pPr>
            <a:endParaRPr lang="en-US" sz="2400" dirty="0"/>
          </a:p>
          <a:p>
            <a:pPr marL="0" indent="0">
              <a:lnSpc>
                <a:spcPct val="107000"/>
              </a:lnSpc>
              <a:spcBef>
                <a:spcPts val="0"/>
              </a:spcBef>
              <a:buNone/>
            </a:pPr>
            <a:r>
              <a:rPr lang="en-US" sz="2400" dirty="0"/>
              <a:t>Note - </a:t>
            </a:r>
            <a:r>
              <a:rPr lang="en-US" sz="2400" b="0" u="none" strike="noStrike" cap="none" dirty="0">
                <a:solidFill>
                  <a:schemeClr val="dk1"/>
                </a:solidFill>
                <a:latin typeface="Calibri"/>
                <a:ea typeface="Calibri"/>
                <a:cs typeface="Calibri"/>
                <a:sym typeface="Calibri"/>
              </a:rPr>
              <a:t>Ok to hold cross within 5 yards of loose ball or in possession</a:t>
            </a:r>
            <a:endParaRPr lang="en-US" sz="1100" b="0" u="none" strike="noStrike" cap="none" dirty="0">
              <a:solidFill>
                <a:srgbClr val="000000"/>
              </a:solidFill>
              <a:latin typeface="Arial"/>
              <a:ea typeface="Arial"/>
              <a:cs typeface="Arial"/>
              <a:sym typeface="Arial"/>
            </a:endParaRPr>
          </a:p>
          <a:p>
            <a:pPr marL="0" marR="0" indent="0">
              <a:lnSpc>
                <a:spcPct val="107000"/>
              </a:lnSpc>
              <a:spcBef>
                <a:spcPts val="0"/>
              </a:spcBef>
              <a:spcAft>
                <a:spcPts val="0"/>
              </a:spcAft>
              <a:buNone/>
            </a:pPr>
            <a:endParaRPr lang="en-US" sz="2400" dirty="0"/>
          </a:p>
          <a:p>
            <a:pPr>
              <a:buFont typeface="Arial" panose="020B0604020202020204" pitchFamily="34" charset="0"/>
              <a:buChar char="•"/>
            </a:pPr>
            <a:endParaRPr lang="en-US" dirty="0"/>
          </a:p>
          <a:p>
            <a:endParaRPr lang="en-US" dirty="0"/>
          </a:p>
        </p:txBody>
      </p:sp>
      <p:pic>
        <p:nvPicPr>
          <p:cNvPr id="5" name="Google Shape;228;p21">
            <a:extLst>
              <a:ext uri="{FF2B5EF4-FFF2-40B4-BE49-F238E27FC236}">
                <a16:creationId xmlns:a16="http://schemas.microsoft.com/office/drawing/2014/main" id="{4C654D2F-FBFC-4BC9-B592-06EB8000FBEB}"/>
              </a:ext>
            </a:extLst>
          </p:cNvPr>
          <p:cNvPicPr preferRelativeResize="0"/>
          <p:nvPr/>
        </p:nvPicPr>
        <p:blipFill rotWithShape="1">
          <a:blip r:embed="rId2">
            <a:alphaModFix/>
          </a:blip>
          <a:srcRect/>
          <a:stretch/>
        </p:blipFill>
        <p:spPr>
          <a:xfrm>
            <a:off x="6670600" y="100150"/>
            <a:ext cx="2314575" cy="2447925"/>
          </a:xfrm>
          <a:prstGeom prst="rect">
            <a:avLst/>
          </a:prstGeom>
          <a:noFill/>
          <a:ln>
            <a:noFill/>
          </a:ln>
        </p:spPr>
      </p:pic>
    </p:spTree>
    <p:extLst>
      <p:ext uri="{BB962C8B-B14F-4D97-AF65-F5344CB8AC3E}">
        <p14:creationId xmlns:p14="http://schemas.microsoft.com/office/powerpoint/2010/main" val="2534093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wipe(down)">
                                      <p:cBhvr>
                                        <p:cTn id="18" dur="500"/>
                                        <p:tgtEl>
                                          <p:spTgt spid="9">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wipe(down)">
                                      <p:cBhvr>
                                        <p:cTn id="21" dur="500"/>
                                        <p:tgtEl>
                                          <p:spTgt spid="9">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wipe(down)">
                                      <p:cBhvr>
                                        <p:cTn id="24" dur="500"/>
                                        <p:tgtEl>
                                          <p:spTgt spid="9">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wipe(down)">
                                      <p:cBhvr>
                                        <p:cTn id="27" dur="500"/>
                                        <p:tgtEl>
                                          <p:spTgt spid="9">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animEffect transition="in" filter="wipe(down)">
                                      <p:cBhvr>
                                        <p:cTn id="30" dur="500"/>
                                        <p:tgtEl>
                                          <p:spTgt spid="9">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animEffect transition="in" filter="wipe(down)">
                                      <p:cBhvr>
                                        <p:cTn id="33" dur="500"/>
                                        <p:tgtEl>
                                          <p:spTgt spid="9">
                                            <p:txEl>
                                              <p:pRg st="8" end="8"/>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9">
                                            <p:txEl>
                                              <p:pRg st="9" end="9"/>
                                            </p:txEl>
                                          </p:spTgt>
                                        </p:tgtEl>
                                        <p:attrNameLst>
                                          <p:attrName>style.visibility</p:attrName>
                                        </p:attrNameLst>
                                      </p:cBhvr>
                                      <p:to>
                                        <p:strVal val="visible"/>
                                      </p:to>
                                    </p:set>
                                    <p:animEffect transition="in" filter="wipe(down)">
                                      <p:cBhvr>
                                        <p:cTn id="36" dur="500"/>
                                        <p:tgtEl>
                                          <p:spTgt spid="9">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
                                            <p:txEl>
                                              <p:pRg st="11" end="11"/>
                                            </p:txEl>
                                          </p:spTgt>
                                        </p:tgtEl>
                                        <p:attrNameLst>
                                          <p:attrName>style.visibility</p:attrName>
                                        </p:attrNameLst>
                                      </p:cBhvr>
                                      <p:to>
                                        <p:strVal val="visible"/>
                                      </p:to>
                                    </p:set>
                                    <p:animEffect transition="in" filter="wipe(down)">
                                      <p:cBhvr>
                                        <p:cTn id="41" dur="5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304800" y="1652463"/>
            <a:ext cx="8001000" cy="3962400"/>
          </a:xfrm>
        </p:spPr>
        <p:txBody>
          <a:bodyPr>
            <a:normAutofit/>
          </a:bodyPr>
          <a:lstStyle/>
          <a:p>
            <a:pPr marL="0" marR="0" indent="0">
              <a:lnSpc>
                <a:spcPct val="107000"/>
              </a:lnSpc>
              <a:spcBef>
                <a:spcPts val="0"/>
              </a:spcBef>
              <a:spcAft>
                <a:spcPts val="0"/>
              </a:spcAft>
              <a:buNone/>
            </a:pPr>
            <a:r>
              <a:rPr lang="en-US" sz="2400" dirty="0">
                <a:ea typeface="Calibri" panose="020F0502020204030204" pitchFamily="34" charset="0"/>
                <a:cs typeface="Times New Roman" panose="02020603050405020304" pitchFamily="18" charset="0"/>
              </a:rPr>
              <a:t>Hold</a:t>
            </a:r>
            <a:endParaRPr lang="en-US" sz="2400" dirty="0"/>
          </a:p>
          <a:p>
            <a:pPr>
              <a:buFont typeface="Arial" panose="020B0604020202020204" pitchFamily="34" charset="0"/>
              <a:buChar char="•"/>
            </a:pPr>
            <a:endParaRPr lang="en-US" dirty="0"/>
          </a:p>
          <a:p>
            <a:endParaRPr lang="en-US" dirty="0"/>
          </a:p>
        </p:txBody>
      </p:sp>
      <p:pic>
        <p:nvPicPr>
          <p:cNvPr id="5" name="Google Shape;228;p21">
            <a:extLst>
              <a:ext uri="{FF2B5EF4-FFF2-40B4-BE49-F238E27FC236}">
                <a16:creationId xmlns:a16="http://schemas.microsoft.com/office/drawing/2014/main" id="{4C654D2F-FBFC-4BC9-B592-06EB8000FBEB}"/>
              </a:ext>
            </a:extLst>
          </p:cNvPr>
          <p:cNvPicPr preferRelativeResize="0"/>
          <p:nvPr/>
        </p:nvPicPr>
        <p:blipFill rotWithShape="1">
          <a:blip r:embed="rId2">
            <a:alphaModFix/>
          </a:blip>
          <a:srcRect/>
          <a:stretch/>
        </p:blipFill>
        <p:spPr>
          <a:xfrm>
            <a:off x="6670600" y="100150"/>
            <a:ext cx="2314575" cy="2447925"/>
          </a:xfrm>
          <a:prstGeom prst="rect">
            <a:avLst/>
          </a:prstGeom>
          <a:noFill/>
          <a:ln>
            <a:noFill/>
          </a:ln>
        </p:spPr>
      </p:pic>
      <p:pic>
        <p:nvPicPr>
          <p:cNvPr id="6" name="Google Shape;229;p21" descr="http://c1.peakpx.com/wallpaper/234/846/320/lacrosse-stick-competition-game-wallpaper-preview.jpg">
            <a:hlinkClick r:id="rId3"/>
            <a:extLst>
              <a:ext uri="{FF2B5EF4-FFF2-40B4-BE49-F238E27FC236}">
                <a16:creationId xmlns:a16="http://schemas.microsoft.com/office/drawing/2014/main" id="{B0C52B09-98A9-4760-A51F-A742F3B81411}"/>
              </a:ext>
            </a:extLst>
          </p:cNvPr>
          <p:cNvPicPr preferRelativeResize="0"/>
          <p:nvPr/>
        </p:nvPicPr>
        <p:blipFill rotWithShape="1">
          <a:blip r:embed="rId4">
            <a:alphaModFix/>
          </a:blip>
          <a:srcRect/>
          <a:stretch/>
        </p:blipFill>
        <p:spPr>
          <a:xfrm>
            <a:off x="2133600" y="1696836"/>
            <a:ext cx="2831825" cy="4007963"/>
          </a:xfrm>
          <a:prstGeom prst="rect">
            <a:avLst/>
          </a:prstGeom>
          <a:noFill/>
          <a:ln>
            <a:noFill/>
          </a:ln>
        </p:spPr>
      </p:pic>
      <p:sp>
        <p:nvSpPr>
          <p:cNvPr id="3" name="Arrow: Left 2">
            <a:extLst>
              <a:ext uri="{FF2B5EF4-FFF2-40B4-BE49-F238E27FC236}">
                <a16:creationId xmlns:a16="http://schemas.microsoft.com/office/drawing/2014/main" id="{92894783-770A-4D8B-8440-E1CAA8E71D18}"/>
              </a:ext>
            </a:extLst>
          </p:cNvPr>
          <p:cNvSpPr/>
          <p:nvPr/>
        </p:nvSpPr>
        <p:spPr bwMode="auto">
          <a:xfrm>
            <a:off x="4368452" y="3633663"/>
            <a:ext cx="978408" cy="484632"/>
          </a:xfrm>
          <a:prstGeom prst="leftArrow">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chemeClr val="tx1"/>
              </a:solidFill>
              <a:latin typeface="Segoe" pitchFamily="34" charset="0"/>
            </a:endParaRPr>
          </a:p>
        </p:txBody>
      </p:sp>
    </p:spTree>
    <p:extLst>
      <p:ext uri="{BB962C8B-B14F-4D97-AF65-F5344CB8AC3E}">
        <p14:creationId xmlns:p14="http://schemas.microsoft.com/office/powerpoint/2010/main" val="43494131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571500" y="1634395"/>
            <a:ext cx="8001000" cy="3962400"/>
          </a:xfrm>
        </p:spPr>
        <p:txBody>
          <a:bodyPr>
            <a:normAutofit/>
          </a:bodyPr>
          <a:lstStyle/>
          <a:p>
            <a:pPr marL="0" indent="0">
              <a:lnSpc>
                <a:spcPct val="107000"/>
              </a:lnSpc>
              <a:spcBef>
                <a:spcPts val="0"/>
              </a:spcBef>
              <a:buNone/>
            </a:pPr>
            <a:r>
              <a:rPr lang="en-US" sz="2400" dirty="0">
                <a:latin typeface="Calibri" panose="020F0502020204030204" pitchFamily="34" charset="0"/>
                <a:ea typeface="Calibri" panose="020F0502020204030204" pitchFamily="34" charset="0"/>
                <a:cs typeface="Times New Roman" panose="02020603050405020304" pitchFamily="18" charset="0"/>
              </a:rPr>
              <a:t>Offsides</a:t>
            </a:r>
            <a:r>
              <a:rPr lang="en-US" sz="2400" dirty="0">
                <a:effectLst/>
                <a:latin typeface="Calibri" panose="020F0502020204030204" pitchFamily="34" charset="0"/>
                <a:ea typeface="Calibri" panose="020F0502020204030204" pitchFamily="34" charset="0"/>
                <a:cs typeface="Times New Roman" panose="02020603050405020304" pitchFamily="18" charset="0"/>
              </a:rPr>
              <a:t> - A team is considered offside when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team has more than 6 players in its offensive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half of the field or more than 7 players in its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defensive half of the field.</a:t>
            </a:r>
          </a:p>
          <a:p>
            <a:pPr marL="0" indent="0">
              <a:lnSpc>
                <a:spcPct val="107000"/>
              </a:lnSpc>
              <a:spcBef>
                <a:spcPts val="0"/>
              </a:spcBef>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90000"/>
              </a:lnSpc>
              <a:spcBef>
                <a:spcPts val="640"/>
              </a:spcBef>
              <a:spcAft>
                <a:spcPts val="0"/>
              </a:spcAft>
              <a:buSzPts val="3200"/>
              <a:buNone/>
            </a:pPr>
            <a:r>
              <a:rPr lang="en-US" sz="2400" i="1" dirty="0"/>
              <a:t>*Includes players in the sub box or serving penalties</a:t>
            </a:r>
          </a:p>
          <a:p>
            <a:pPr marL="0" lvl="0" indent="0" algn="l" rtl="0">
              <a:lnSpc>
                <a:spcPct val="90000"/>
              </a:lnSpc>
              <a:spcBef>
                <a:spcPts val="640"/>
              </a:spcBef>
              <a:spcAft>
                <a:spcPts val="0"/>
              </a:spcAft>
              <a:buSzPts val="3200"/>
              <a:buNone/>
            </a:pPr>
            <a:endParaRPr lang="en-US" sz="2400" i="1" dirty="0"/>
          </a:p>
          <a:p>
            <a:pPr marL="0" lvl="0" indent="0" algn="l" rtl="0">
              <a:lnSpc>
                <a:spcPct val="90000"/>
              </a:lnSpc>
              <a:spcBef>
                <a:spcPts val="640"/>
              </a:spcBef>
              <a:spcAft>
                <a:spcPts val="0"/>
              </a:spcAft>
              <a:buSzPts val="3200"/>
              <a:buNone/>
            </a:pPr>
            <a:r>
              <a:rPr lang="en-US" sz="2400" i="1" dirty="0"/>
              <a:t>*Not a penalty to have too few players</a:t>
            </a:r>
          </a:p>
          <a:p>
            <a:pPr marL="0" indent="0">
              <a:lnSpc>
                <a:spcPct val="107000"/>
              </a:lnSpc>
              <a:spcBef>
                <a:spcPts val="0"/>
              </a:spcBef>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87;p28">
            <a:extLst>
              <a:ext uri="{FF2B5EF4-FFF2-40B4-BE49-F238E27FC236}">
                <a16:creationId xmlns:a16="http://schemas.microsoft.com/office/drawing/2014/main" id="{9FC171D2-225B-435B-9AE0-34F8386E104D}"/>
              </a:ext>
            </a:extLst>
          </p:cNvPr>
          <p:cNvPicPr preferRelativeResize="0"/>
          <p:nvPr/>
        </p:nvPicPr>
        <p:blipFill rotWithShape="1">
          <a:blip r:embed="rId2">
            <a:alphaModFix/>
          </a:blip>
          <a:srcRect/>
          <a:stretch/>
        </p:blipFill>
        <p:spPr>
          <a:xfrm>
            <a:off x="6601375" y="77800"/>
            <a:ext cx="2468200" cy="2518750"/>
          </a:xfrm>
          <a:prstGeom prst="rect">
            <a:avLst/>
          </a:prstGeom>
          <a:noFill/>
          <a:ln>
            <a:noFill/>
          </a:ln>
        </p:spPr>
      </p:pic>
    </p:spTree>
    <p:extLst>
      <p:ext uri="{BB962C8B-B14F-4D97-AF65-F5344CB8AC3E}">
        <p14:creationId xmlns:p14="http://schemas.microsoft.com/office/powerpoint/2010/main" val="281949753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57200" y="1752600"/>
            <a:ext cx="8001000" cy="4800600"/>
          </a:xfrm>
        </p:spPr>
        <p:txBody>
          <a:bodyPr>
            <a:normAutofit/>
          </a:bodyPr>
          <a:lstStyle/>
          <a:p>
            <a:pPr marL="0" indent="0">
              <a:lnSpc>
                <a:spcPct val="107000"/>
              </a:lnSpc>
              <a:spcBef>
                <a:spcPts val="0"/>
              </a:spcBef>
              <a:buNone/>
            </a:pPr>
            <a:r>
              <a:rPr lang="en-US" sz="2400" dirty="0">
                <a:latin typeface="Calibri" panose="020F0502020204030204" pitchFamily="34" charset="0"/>
                <a:ea typeface="Calibri" panose="020F0502020204030204" pitchFamily="34" charset="0"/>
                <a:cs typeface="Times New Roman" panose="02020603050405020304" pitchFamily="18" charset="0"/>
              </a:rPr>
              <a:t>Interference - </a:t>
            </a:r>
            <a:r>
              <a:rPr lang="en-US" sz="2400" dirty="0">
                <a:effectLst/>
                <a:latin typeface="Calibri" panose="020F0502020204030204" pitchFamily="34" charset="0"/>
                <a:ea typeface="Calibri" panose="020F0502020204030204" pitchFamily="34" charset="0"/>
                <a:cs typeface="Times New Roman" panose="02020603050405020304" pitchFamily="18" charset="0"/>
              </a:rPr>
              <a:t>A player shall not interfere in any manner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with the free movement of an opponent, except when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that opponent has possession of the ball, the ball is in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flight and within 5 yards of the players, or both players are within 5 yards of a loose ball.</a:t>
            </a: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71;p26">
            <a:extLst>
              <a:ext uri="{FF2B5EF4-FFF2-40B4-BE49-F238E27FC236}">
                <a16:creationId xmlns:a16="http://schemas.microsoft.com/office/drawing/2014/main" id="{B6EF9C13-C51E-473C-A858-EBFD8D29D5BF}"/>
              </a:ext>
            </a:extLst>
          </p:cNvPr>
          <p:cNvPicPr preferRelativeResize="0"/>
          <p:nvPr/>
        </p:nvPicPr>
        <p:blipFill rotWithShape="1">
          <a:blip r:embed="rId2">
            <a:alphaModFix/>
          </a:blip>
          <a:srcRect/>
          <a:stretch/>
        </p:blipFill>
        <p:spPr>
          <a:xfrm>
            <a:off x="7611975" y="80850"/>
            <a:ext cx="1438275" cy="2486025"/>
          </a:xfrm>
          <a:prstGeom prst="rect">
            <a:avLst/>
          </a:prstGeom>
          <a:noFill/>
          <a:ln>
            <a:noFill/>
          </a:ln>
        </p:spPr>
      </p:pic>
    </p:spTree>
    <p:extLst>
      <p:ext uri="{BB962C8B-B14F-4D97-AF65-F5344CB8AC3E}">
        <p14:creationId xmlns:p14="http://schemas.microsoft.com/office/powerpoint/2010/main" val="42647889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 - Interference</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57200" y="2590800"/>
            <a:ext cx="8001000" cy="3962400"/>
          </a:xfrm>
        </p:spPr>
        <p:txBody>
          <a:bodyPr>
            <a:normAutofit/>
          </a:bodyPr>
          <a:lstStyle/>
          <a:p>
            <a:pPr marL="0" indent="0">
              <a:lnSpc>
                <a:spcPct val="107000"/>
              </a:lnSpc>
              <a:spcBef>
                <a:spcPts val="0"/>
              </a:spcBef>
              <a:buNone/>
            </a:pPr>
            <a:r>
              <a:rPr lang="en-US" sz="1800" dirty="0">
                <a:latin typeface="Calibri" panose="020F0502020204030204" pitchFamily="34" charset="0"/>
                <a:ea typeface="Calibri" panose="020F0502020204030204" pitchFamily="34" charset="0"/>
                <a:cs typeface="Times New Roman" panose="02020603050405020304" pitchFamily="18" charset="0"/>
              </a:rPr>
              <a:t>Insert interference video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71;p26">
            <a:extLst>
              <a:ext uri="{FF2B5EF4-FFF2-40B4-BE49-F238E27FC236}">
                <a16:creationId xmlns:a16="http://schemas.microsoft.com/office/drawing/2014/main" id="{B6EF9C13-C51E-473C-A858-EBFD8D29D5BF}"/>
              </a:ext>
            </a:extLst>
          </p:cNvPr>
          <p:cNvPicPr preferRelativeResize="0"/>
          <p:nvPr/>
        </p:nvPicPr>
        <p:blipFill rotWithShape="1">
          <a:blip r:embed="rId4">
            <a:alphaModFix/>
          </a:blip>
          <a:srcRect/>
          <a:stretch/>
        </p:blipFill>
        <p:spPr>
          <a:xfrm>
            <a:off x="7611975" y="80850"/>
            <a:ext cx="1438275" cy="2486025"/>
          </a:xfrm>
          <a:prstGeom prst="rect">
            <a:avLst/>
          </a:prstGeom>
          <a:noFill/>
          <a:ln>
            <a:noFill/>
          </a:ln>
        </p:spPr>
      </p:pic>
      <p:pic>
        <p:nvPicPr>
          <p:cNvPr id="4" name="interference01">
            <a:hlinkClick r:id="" action="ppaction://media"/>
            <a:extLst>
              <a:ext uri="{FF2B5EF4-FFF2-40B4-BE49-F238E27FC236}">
                <a16:creationId xmlns:a16="http://schemas.microsoft.com/office/drawing/2014/main" id="{5CDEC468-A45B-4157-BC47-56CA786F98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0683" y="1586451"/>
            <a:ext cx="7101292" cy="3994477"/>
          </a:xfrm>
          <a:prstGeom prst="rect">
            <a:avLst/>
          </a:prstGeom>
        </p:spPr>
      </p:pic>
    </p:spTree>
    <p:extLst>
      <p:ext uri="{BB962C8B-B14F-4D97-AF65-F5344CB8AC3E}">
        <p14:creationId xmlns:p14="http://schemas.microsoft.com/office/powerpoint/2010/main" val="2888401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374715" y="1634395"/>
            <a:ext cx="8001000" cy="3962400"/>
          </a:xfrm>
        </p:spPr>
        <p:txBody>
          <a:bodyPr>
            <a:normAutofit/>
          </a:bodyPr>
          <a:lstStyle/>
          <a:p>
            <a:pPr marL="0" indent="0">
              <a:lnSpc>
                <a:spcPct val="107000"/>
              </a:lnSpc>
              <a:spcBef>
                <a:spcPts val="0"/>
              </a:spcBef>
              <a:buNone/>
            </a:pPr>
            <a:r>
              <a:rPr lang="en-US" sz="2600" dirty="0">
                <a:latin typeface="Calibri" panose="020F0502020204030204" pitchFamily="34" charset="0"/>
                <a:ea typeface="Calibri" panose="020F0502020204030204" pitchFamily="34" charset="0"/>
                <a:cs typeface="Times New Roman" panose="02020603050405020304" pitchFamily="18" charset="0"/>
              </a:rPr>
              <a:t>Illegal Screen  </a:t>
            </a:r>
          </a:p>
          <a:p>
            <a:pPr indent="-457200">
              <a:lnSpc>
                <a:spcPct val="107000"/>
              </a:lnSpc>
              <a:spcBef>
                <a:spcPts val="0"/>
              </a:spcBef>
              <a:buFont typeface="Wingdings" panose="05000000000000000000" pitchFamily="2" charset="2"/>
              <a:buChar char="ü"/>
            </a:pPr>
            <a:r>
              <a:rPr lang="en-US" sz="2600" dirty="0">
                <a:effectLst/>
                <a:latin typeface="Calibri" panose="020F0502020204030204" pitchFamily="34" charset="0"/>
                <a:ea typeface="Calibri" panose="020F0502020204030204" pitchFamily="34" charset="0"/>
                <a:cs typeface="Times New Roman" panose="02020603050405020304" pitchFamily="18" charset="0"/>
              </a:rPr>
              <a:t>No offensive player shall move into and               make contact with a defensive player </a:t>
            </a:r>
          </a:p>
          <a:p>
            <a:pPr indent="-457200">
              <a:lnSpc>
                <a:spcPct val="107000"/>
              </a:lnSpc>
              <a:spcBef>
                <a:spcPts val="0"/>
              </a:spcBef>
              <a:buFont typeface="Wingdings" panose="05000000000000000000" pitchFamily="2" charset="2"/>
              <a:buChar char="ü"/>
            </a:pPr>
            <a:r>
              <a:rPr lang="en-US" sz="2600" dirty="0">
                <a:latin typeface="Calibri" panose="020F0502020204030204" pitchFamily="34" charset="0"/>
                <a:ea typeface="Calibri" panose="020F0502020204030204" pitchFamily="34" charset="0"/>
                <a:cs typeface="Times New Roman" panose="02020603050405020304" pitchFamily="18" charset="0"/>
              </a:rPr>
              <a:t>T</a:t>
            </a:r>
            <a:r>
              <a:rPr lang="en-US" sz="2600" dirty="0">
                <a:effectLst/>
                <a:latin typeface="Calibri" panose="020F0502020204030204" pitchFamily="34" charset="0"/>
                <a:ea typeface="Calibri" panose="020F0502020204030204" pitchFamily="34" charset="0"/>
                <a:cs typeface="Times New Roman" panose="02020603050405020304" pitchFamily="18" charset="0"/>
              </a:rPr>
              <a:t>he offensive player shall not hold his crosse rigid or extend his crosse rigid to impede the normal movements of the defensive man. </a:t>
            </a:r>
          </a:p>
          <a:p>
            <a:pPr indent="-457200">
              <a:lnSpc>
                <a:spcPct val="107000"/>
              </a:lnSpc>
              <a:spcBef>
                <a:spcPts val="0"/>
              </a:spcBef>
              <a:buFont typeface="Wingdings" panose="05000000000000000000" pitchFamily="2" charset="2"/>
              <a:buChar char="ü"/>
            </a:pPr>
            <a:r>
              <a:rPr lang="en-US" sz="2600" dirty="0">
                <a:effectLst/>
                <a:latin typeface="Calibri" panose="020F0502020204030204" pitchFamily="34" charset="0"/>
                <a:ea typeface="Calibri" panose="020F0502020204030204" pitchFamily="34" charset="0"/>
                <a:cs typeface="Times New Roman" panose="02020603050405020304" pitchFamily="18" charset="0"/>
              </a:rPr>
              <a:t>the offensive player shall be stationary before the contact occurs, with his feet no wider than shoulder-width apart.</a:t>
            </a:r>
          </a:p>
          <a:p>
            <a:pPr marL="0" indent="0">
              <a:lnSpc>
                <a:spcPct val="107000"/>
              </a:lnSpc>
              <a:spcBef>
                <a:spcPts val="0"/>
              </a:spcBef>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38;p22">
            <a:extLst>
              <a:ext uri="{FF2B5EF4-FFF2-40B4-BE49-F238E27FC236}">
                <a16:creationId xmlns:a16="http://schemas.microsoft.com/office/drawing/2014/main" id="{1851BB12-F9A1-4842-A56B-FA19AB5702D9}"/>
              </a:ext>
            </a:extLst>
          </p:cNvPr>
          <p:cNvPicPr preferRelativeResize="0"/>
          <p:nvPr/>
        </p:nvPicPr>
        <p:blipFill rotWithShape="1">
          <a:blip r:embed="rId2">
            <a:alphaModFix/>
          </a:blip>
          <a:srcRect/>
          <a:stretch/>
        </p:blipFill>
        <p:spPr>
          <a:xfrm>
            <a:off x="6911691" y="214738"/>
            <a:ext cx="2066925" cy="2695575"/>
          </a:xfrm>
          <a:prstGeom prst="rect">
            <a:avLst/>
          </a:prstGeom>
          <a:noFill/>
          <a:ln>
            <a:noFill/>
          </a:ln>
        </p:spPr>
      </p:pic>
    </p:spTree>
    <p:extLst>
      <p:ext uri="{BB962C8B-B14F-4D97-AF65-F5344CB8AC3E}">
        <p14:creationId xmlns:p14="http://schemas.microsoft.com/office/powerpoint/2010/main" val="171365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 – Illegal Screen</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457200" y="2590800"/>
            <a:ext cx="8001000" cy="3962400"/>
          </a:xfrm>
        </p:spPr>
        <p:txBody>
          <a:bodyPr>
            <a:normAutofit/>
          </a:bodyPr>
          <a:lstStyle/>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71;p26">
            <a:extLst>
              <a:ext uri="{FF2B5EF4-FFF2-40B4-BE49-F238E27FC236}">
                <a16:creationId xmlns:a16="http://schemas.microsoft.com/office/drawing/2014/main" id="{B6EF9C13-C51E-473C-A858-EBFD8D29D5BF}"/>
              </a:ext>
            </a:extLst>
          </p:cNvPr>
          <p:cNvPicPr preferRelativeResize="0"/>
          <p:nvPr/>
        </p:nvPicPr>
        <p:blipFill rotWithShape="1">
          <a:blip r:embed="rId4">
            <a:alphaModFix/>
          </a:blip>
          <a:srcRect/>
          <a:stretch/>
        </p:blipFill>
        <p:spPr>
          <a:xfrm>
            <a:off x="7611975" y="80850"/>
            <a:ext cx="1438275" cy="2486025"/>
          </a:xfrm>
          <a:prstGeom prst="rect">
            <a:avLst/>
          </a:prstGeom>
          <a:noFill/>
          <a:ln>
            <a:noFill/>
          </a:ln>
        </p:spPr>
      </p:pic>
      <p:pic>
        <p:nvPicPr>
          <p:cNvPr id="3" name="moving_pick01">
            <a:hlinkClick r:id="" action="ppaction://media"/>
            <a:extLst>
              <a:ext uri="{FF2B5EF4-FFF2-40B4-BE49-F238E27FC236}">
                <a16:creationId xmlns:a16="http://schemas.microsoft.com/office/drawing/2014/main" id="{B0EA7270-79FA-4C64-BDCC-B366318EE2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4202" y="1562526"/>
            <a:ext cx="7252338" cy="4079440"/>
          </a:xfrm>
          <a:prstGeom prst="rect">
            <a:avLst/>
          </a:prstGeom>
        </p:spPr>
      </p:pic>
    </p:spTree>
    <p:extLst>
      <p:ext uri="{BB962C8B-B14F-4D97-AF65-F5344CB8AC3E}">
        <p14:creationId xmlns:p14="http://schemas.microsoft.com/office/powerpoint/2010/main" val="2360819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609600" y="1752600"/>
            <a:ext cx="8153400" cy="3962400"/>
          </a:xfrm>
        </p:spPr>
        <p:txBody>
          <a:bodyPr>
            <a:normAutofit/>
          </a:bodyPr>
          <a:lstStyle/>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Warding Off - A player in possession of the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ball shall not use his free hand or arm or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any other part of his body to hold, push or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control the direction of the movement of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crosse or body of the player applying the check. </a:t>
            </a:r>
          </a:p>
          <a:p>
            <a:pPr marL="0" indent="0">
              <a:lnSpc>
                <a:spcPct val="107000"/>
              </a:lnSpc>
              <a:spcBef>
                <a:spcPts val="0"/>
              </a:spcBef>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player in possession of the ball may protect his crosse with his hand, arm or other part of his body when his opponent makes a play to check his crosse.</a:t>
            </a: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311;p31">
            <a:extLst>
              <a:ext uri="{FF2B5EF4-FFF2-40B4-BE49-F238E27FC236}">
                <a16:creationId xmlns:a16="http://schemas.microsoft.com/office/drawing/2014/main" id="{579B6B34-BF71-42F8-AAC8-EDDDA4E2B580}"/>
              </a:ext>
            </a:extLst>
          </p:cNvPr>
          <p:cNvPicPr preferRelativeResize="0"/>
          <p:nvPr/>
        </p:nvPicPr>
        <p:blipFill rotWithShape="1">
          <a:blip r:embed="rId2">
            <a:alphaModFix/>
          </a:blip>
          <a:srcRect/>
          <a:stretch/>
        </p:blipFill>
        <p:spPr>
          <a:xfrm>
            <a:off x="6494750" y="115225"/>
            <a:ext cx="2552700" cy="2705100"/>
          </a:xfrm>
          <a:prstGeom prst="rect">
            <a:avLst/>
          </a:prstGeom>
          <a:noFill/>
          <a:ln>
            <a:noFill/>
          </a:ln>
        </p:spPr>
      </p:pic>
    </p:spTree>
    <p:extLst>
      <p:ext uri="{BB962C8B-B14F-4D97-AF65-F5344CB8AC3E}">
        <p14:creationId xmlns:p14="http://schemas.microsoft.com/office/powerpoint/2010/main" val="199249051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a:bodyPr>
          <a:lstStyle/>
          <a:p>
            <a:pPr marL="0" indent="0">
              <a:lnSpc>
                <a:spcPct val="107000"/>
              </a:lnSpc>
              <a:spcBef>
                <a:spcPts val="0"/>
              </a:spcBef>
              <a:buNone/>
            </a:pPr>
            <a:r>
              <a:rPr lang="en-US" dirty="0">
                <a:effectLst/>
                <a:ea typeface="Calibri" panose="020F0502020204030204" pitchFamily="34" charset="0"/>
                <a:cs typeface="Times New Roman" panose="02020603050405020304" pitchFamily="18" charset="0"/>
              </a:rPr>
              <a:t>Conduct - </a:t>
            </a:r>
            <a:r>
              <a:rPr lang="en-US" dirty="0"/>
              <a:t>Used most as a </a:t>
            </a:r>
          </a:p>
          <a:p>
            <a:pPr marL="0" indent="0">
              <a:lnSpc>
                <a:spcPct val="107000"/>
              </a:lnSpc>
              <a:spcBef>
                <a:spcPts val="0"/>
              </a:spcBef>
              <a:buNone/>
            </a:pPr>
            <a:r>
              <a:rPr lang="en-US" dirty="0"/>
              <a:t>less severe unsportsmanlike conduct.</a:t>
            </a:r>
          </a:p>
          <a:p>
            <a:pPr marL="0" indent="0">
              <a:lnSpc>
                <a:spcPct val="107000"/>
              </a:lnSpc>
              <a:spcBef>
                <a:spcPts val="0"/>
              </a:spcBef>
              <a:buNone/>
            </a:pPr>
            <a:endParaRPr lang="en-US" dirty="0"/>
          </a:p>
          <a:p>
            <a:pPr marL="0" indent="0">
              <a:lnSpc>
                <a:spcPct val="107000"/>
              </a:lnSpc>
              <a:spcBef>
                <a:spcPts val="0"/>
              </a:spcBef>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a:p>
            <a:endParaRPr lang="en-US" dirty="0"/>
          </a:p>
        </p:txBody>
      </p:sp>
      <p:pic>
        <p:nvPicPr>
          <p:cNvPr id="5" name="Google Shape;262;p25">
            <a:extLst>
              <a:ext uri="{FF2B5EF4-FFF2-40B4-BE49-F238E27FC236}">
                <a16:creationId xmlns:a16="http://schemas.microsoft.com/office/drawing/2014/main" id="{ADE11A18-4CC8-418F-A8A1-37B02324CE3D}"/>
              </a:ext>
            </a:extLst>
          </p:cNvPr>
          <p:cNvPicPr preferRelativeResize="0"/>
          <p:nvPr/>
        </p:nvPicPr>
        <p:blipFill rotWithShape="1">
          <a:blip r:embed="rId2">
            <a:alphaModFix/>
          </a:blip>
          <a:srcRect/>
          <a:stretch/>
        </p:blipFill>
        <p:spPr>
          <a:xfrm>
            <a:off x="5896675" y="77800"/>
            <a:ext cx="3139675" cy="2077600"/>
          </a:xfrm>
          <a:prstGeom prst="rect">
            <a:avLst/>
          </a:prstGeom>
          <a:noFill/>
          <a:ln>
            <a:noFill/>
          </a:ln>
        </p:spPr>
      </p:pic>
    </p:spTree>
    <p:extLst>
      <p:ext uri="{BB962C8B-B14F-4D97-AF65-F5344CB8AC3E}">
        <p14:creationId xmlns:p14="http://schemas.microsoft.com/office/powerpoint/2010/main" val="18317992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bdc4132516_0_0"/>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Personal Fouls</a:t>
            </a:r>
            <a:endParaRPr b="1" dirty="0"/>
          </a:p>
        </p:txBody>
      </p:sp>
      <p:sp>
        <p:nvSpPr>
          <p:cNvPr id="134" name="Google Shape;134;gbdc4132516_0_0"/>
          <p:cNvSpPr txBox="1">
            <a:spLocks noGrp="1"/>
          </p:cNvSpPr>
          <p:nvPr>
            <p:ph type="body" idx="1"/>
          </p:nvPr>
        </p:nvSpPr>
        <p:spPr>
          <a:xfrm>
            <a:off x="381000" y="1087702"/>
            <a:ext cx="8382000" cy="3776418"/>
          </a:xfrm>
          <a:prstGeom prst="rect">
            <a:avLst/>
          </a:prstGeom>
        </p:spPr>
        <p:txBody>
          <a:bodyPr spcFirstLastPara="1" wrap="square" lIns="0" tIns="0" rIns="0" bIns="0" anchor="t" anchorCtr="0">
            <a:spAutoFit/>
          </a:bodyPr>
          <a:lstStyle/>
          <a:p>
            <a:pPr marL="0" lvl="0" indent="0" algn="l" rtl="0">
              <a:spcBef>
                <a:spcPts val="640"/>
              </a:spcBef>
              <a:spcAft>
                <a:spcPts val="0"/>
              </a:spcAft>
              <a:buNone/>
            </a:pPr>
            <a:r>
              <a:rPr lang="en-US" b="1" dirty="0"/>
              <a:t>Most important fouls to call - Safety Fouls</a:t>
            </a:r>
            <a:endParaRPr b="1" dirty="0"/>
          </a:p>
          <a:p>
            <a:pPr indent="-457200"/>
            <a:r>
              <a:rPr lang="en-US" dirty="0"/>
              <a:t>Fouls that are serious in nature.</a:t>
            </a:r>
            <a:endParaRPr dirty="0"/>
          </a:p>
          <a:p>
            <a:r>
              <a:rPr lang="en-US" dirty="0"/>
              <a:t>Never wiped out by goal</a:t>
            </a:r>
            <a:endParaRPr dirty="0"/>
          </a:p>
          <a:p>
            <a:pPr>
              <a:spcBef>
                <a:spcPts val="0"/>
              </a:spcBef>
            </a:pPr>
            <a:r>
              <a:rPr lang="en-US" dirty="0"/>
              <a:t>Always serve time</a:t>
            </a:r>
          </a:p>
          <a:p>
            <a:pPr>
              <a:spcBef>
                <a:spcPts val="0"/>
              </a:spcBef>
            </a:pPr>
            <a:r>
              <a:rPr lang="en-US" dirty="0"/>
              <a:t>1-2-3 min at refs discretion</a:t>
            </a:r>
            <a:endParaRPr dirty="0"/>
          </a:p>
          <a:p>
            <a:pPr>
              <a:spcBef>
                <a:spcPts val="0"/>
              </a:spcBef>
            </a:pPr>
            <a:r>
              <a:rPr lang="en-US" dirty="0"/>
              <a:t>Could be locked in , non-releasable, or ejection</a:t>
            </a:r>
            <a:endParaRPr dirty="0"/>
          </a:p>
          <a:p>
            <a:pPr>
              <a:spcBef>
                <a:spcPts val="0"/>
              </a:spcBef>
            </a:pPr>
            <a:r>
              <a:rPr lang="en-US" dirty="0"/>
              <a:t>MBYLL - 3 per fouls or 5 total min of personal fouls - player is disqualified.</a:t>
            </a:r>
            <a:endParaRPr dirty="0"/>
          </a:p>
        </p:txBody>
      </p:sp>
    </p:spTree>
    <p:extLst>
      <p:ext uri="{BB962C8B-B14F-4D97-AF65-F5344CB8AC3E}">
        <p14:creationId xmlns:p14="http://schemas.microsoft.com/office/powerpoint/2010/main" val="352891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fontScale="85000" lnSpcReduction="20000"/>
          </a:bodyPr>
          <a:lstStyle/>
          <a:p>
            <a:pPr marL="0" indent="0">
              <a:lnSpc>
                <a:spcPct val="107000"/>
              </a:lnSpc>
              <a:spcBef>
                <a:spcPts val="0"/>
              </a:spcBef>
              <a:buNone/>
            </a:pPr>
            <a:r>
              <a:rPr lang="en-US" sz="2600" dirty="0">
                <a:latin typeface="Calibri" panose="020F0502020204030204" pitchFamily="34" charset="0"/>
                <a:ea typeface="Calibri" panose="020F0502020204030204" pitchFamily="34" charset="0"/>
                <a:cs typeface="Times New Roman" panose="02020603050405020304" pitchFamily="18" charset="0"/>
              </a:rPr>
              <a:t>All the other Technical Fouls - </a:t>
            </a:r>
            <a:r>
              <a:rPr lang="en-US" sz="2600" b="1" dirty="0">
                <a:effectLst/>
                <a:latin typeface="Calibri" panose="020F0502020204030204" pitchFamily="34" charset="0"/>
                <a:ea typeface="Calibri" panose="020F0502020204030204" pitchFamily="34" charset="0"/>
                <a:cs typeface="Times New Roman" panose="02020603050405020304" pitchFamily="18" charset="0"/>
              </a:rPr>
              <a:t>ILLEGAL PROCEDURE:</a:t>
            </a:r>
            <a:r>
              <a:rPr lang="en-US" sz="2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600" dirty="0"/>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Any action on the part of players or substitutes of a </a:t>
            </a: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technical nature that is not in conformity with the </a:t>
            </a: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rules and regulations governing the play of the game shall be termed illegal procedure.</a:t>
            </a: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The following are examples of illegal procedure:</a:t>
            </a:r>
          </a:p>
          <a:p>
            <a:pPr marL="0" marR="0" indent="0">
              <a:lnSpc>
                <a:spcPct val="107000"/>
              </a:lnSpc>
              <a:spcBef>
                <a:spcPts val="0"/>
              </a:spcBef>
              <a:spcAft>
                <a:spcPts val="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a. Touching the ball – A player shall not touch the ball with his hands while it is in play. The exception is the goalkeeper while both he and the ball are inside the crease. </a:t>
            </a:r>
          </a:p>
          <a:p>
            <a:pPr marL="0" marR="0" indent="0">
              <a:lnSpc>
                <a:spcPct val="107000"/>
              </a:lnSpc>
              <a:spcBef>
                <a:spcPts val="0"/>
              </a:spcBef>
              <a:spcAft>
                <a:spcPts val="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b. Illegal actions with crosse – A player shall not: 1.  Throw his crosse under any circumstances. 2.  Take part in the play of the game in any manner without his crosse when (a) a player lose his crosse in any legal way, so that repossession of the crosse would cause him to violate a rule, the slow-whistle shall be employed by an official (b) Should a crosse be in the crease so as to possibly interfere with the goalkeeper’s play of an attempted shot at the goal, play shall be suspended immediately. 3.  Intentionally kick an opponent’s crosse. </a:t>
            </a:r>
          </a:p>
          <a:p>
            <a:pPr marL="0" marR="0" indent="0">
              <a:lnSpc>
                <a:spcPct val="107000"/>
              </a:lnSpc>
              <a:spcBef>
                <a:spcPts val="0"/>
              </a:spcBef>
              <a:spcAft>
                <a:spcPts val="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c. Crosse in face of opponent – A player shall not push at, thrust or flick his crosse in the face of an opponent. </a:t>
            </a:r>
          </a:p>
          <a:p>
            <a:pPr marL="0" indent="0">
              <a:buNone/>
            </a:pPr>
            <a:endParaRPr lang="en-US" dirty="0"/>
          </a:p>
        </p:txBody>
      </p:sp>
      <p:pic>
        <p:nvPicPr>
          <p:cNvPr id="5" name="Google Shape;254;p24">
            <a:extLst>
              <a:ext uri="{FF2B5EF4-FFF2-40B4-BE49-F238E27FC236}">
                <a16:creationId xmlns:a16="http://schemas.microsoft.com/office/drawing/2014/main" id="{70082083-C768-4393-88A3-A10027322D17}"/>
              </a:ext>
            </a:extLst>
          </p:cNvPr>
          <p:cNvPicPr preferRelativeResize="0"/>
          <p:nvPr/>
        </p:nvPicPr>
        <p:blipFill rotWithShape="1">
          <a:blip r:embed="rId2">
            <a:alphaModFix/>
          </a:blip>
          <a:srcRect/>
          <a:stretch/>
        </p:blipFill>
        <p:spPr>
          <a:xfrm>
            <a:off x="7061975" y="132425"/>
            <a:ext cx="1895475" cy="2466975"/>
          </a:xfrm>
          <a:prstGeom prst="rect">
            <a:avLst/>
          </a:prstGeom>
          <a:noFill/>
          <a:ln>
            <a:noFill/>
          </a:ln>
        </p:spPr>
      </p:pic>
    </p:spTree>
    <p:extLst>
      <p:ext uri="{BB962C8B-B14F-4D97-AF65-F5344CB8AC3E}">
        <p14:creationId xmlns:p14="http://schemas.microsoft.com/office/powerpoint/2010/main" val="400997097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a:bodyPr>
          <a:lstStyle/>
          <a:p>
            <a:pPr marL="0" indent="0">
              <a:lnSpc>
                <a:spcPct val="107000"/>
              </a:lnSpc>
              <a:spcBef>
                <a:spcPts val="0"/>
              </a:spcBef>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ILLEGAL PROCEDURE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 Avoidable lateness of team – When a team fails to appear on the field ready to play at the appointed time for the start of a contest, and this tardiness is avoidable.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e. Entering the game from the penalty area before authorized to do so by the timekeeper. The player shall be returned to the penalty area to serve his remaining time, plus 30 seconds. If the ball is loose or in possession of the player’s own team, it shall be awarded to the opposing team and the player leaving the penalty area early does not have to serve an additional 30 seconds. In the event that a goal is scored by the opponent, the unexpired penalty time is nullified, and the 30-second penalty is erased. </a:t>
            </a:r>
          </a:p>
          <a:p>
            <a:pPr marL="0" indent="0">
              <a:lnSpc>
                <a:spcPct val="107000"/>
              </a:lnSpc>
              <a:spcBef>
                <a:spcPts val="0"/>
              </a:spcBef>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f. Delaying the game – When it is a team delay, the penalty shall be assigned to the in-home. Delaying the game shall be the consuming of more than 20 seconds: </a:t>
            </a: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Google Shape;254;p24">
            <a:extLst>
              <a:ext uri="{FF2B5EF4-FFF2-40B4-BE49-F238E27FC236}">
                <a16:creationId xmlns:a16="http://schemas.microsoft.com/office/drawing/2014/main" id="{70082083-C768-4393-88A3-A10027322D17}"/>
              </a:ext>
            </a:extLst>
          </p:cNvPr>
          <p:cNvPicPr preferRelativeResize="0"/>
          <p:nvPr/>
        </p:nvPicPr>
        <p:blipFill rotWithShape="1">
          <a:blip r:embed="rId2">
            <a:alphaModFix/>
          </a:blip>
          <a:srcRect/>
          <a:stretch/>
        </p:blipFill>
        <p:spPr>
          <a:xfrm>
            <a:off x="7061975" y="132425"/>
            <a:ext cx="1895475" cy="2466975"/>
          </a:xfrm>
          <a:prstGeom prst="rect">
            <a:avLst/>
          </a:prstGeom>
          <a:noFill/>
          <a:ln>
            <a:noFill/>
          </a:ln>
        </p:spPr>
      </p:pic>
    </p:spTree>
    <p:extLst>
      <p:ext uri="{BB962C8B-B14F-4D97-AF65-F5344CB8AC3E}">
        <p14:creationId xmlns:p14="http://schemas.microsoft.com/office/powerpoint/2010/main" val="337243672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a:bodyPr>
          <a:lstStyle/>
          <a:p>
            <a:pPr marL="0" indent="0">
              <a:lnSpc>
                <a:spcPct val="107000"/>
              </a:lnSpc>
              <a:spcBef>
                <a:spcPts val="0"/>
              </a:spcBef>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ILLEGAL PROCEDURE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g. Participation in the play of the game by a player out of bounds.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 Any player not in his restraining area at the time the whistle is blown to start play at the time of a faceoff. </a:t>
            </a:r>
          </a:p>
          <a:p>
            <a:pPr marL="0" marR="0" indent="0">
              <a:lnSpc>
                <a:spcPct val="107000"/>
              </a:lnSpc>
              <a:spcBef>
                <a:spcPts val="0"/>
              </a:spcBef>
              <a:spcAft>
                <a:spcPts val="0"/>
              </a:spcAft>
              <a:buNone/>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Failure to remain 5 yards from a player awarded the ball for a restart.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j. Any violation of the rules for substituting players.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k. Any violation of the rules relating to the goal-crease area.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l. Any violation of the rules for time-outs. </a:t>
            </a:r>
          </a:p>
          <a:p>
            <a:pPr marL="0" marR="0" indent="0">
              <a:lnSpc>
                <a:spcPct val="107000"/>
              </a:lnSpc>
              <a:spcBef>
                <a:spcPts val="0"/>
              </a:spcBef>
              <a:spcAft>
                <a:spcPts val="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p>
          <a:p>
            <a:endParaRPr lang="en-US" dirty="0"/>
          </a:p>
        </p:txBody>
      </p:sp>
      <p:pic>
        <p:nvPicPr>
          <p:cNvPr id="5" name="Google Shape;254;p24">
            <a:extLst>
              <a:ext uri="{FF2B5EF4-FFF2-40B4-BE49-F238E27FC236}">
                <a16:creationId xmlns:a16="http://schemas.microsoft.com/office/drawing/2014/main" id="{2A5FD359-A6B8-4E44-9A21-1A51DC96B153}"/>
              </a:ext>
            </a:extLst>
          </p:cNvPr>
          <p:cNvPicPr preferRelativeResize="0"/>
          <p:nvPr/>
        </p:nvPicPr>
        <p:blipFill rotWithShape="1">
          <a:blip r:embed="rId2">
            <a:alphaModFix/>
          </a:blip>
          <a:srcRect/>
          <a:stretch/>
        </p:blipFill>
        <p:spPr>
          <a:xfrm>
            <a:off x="7061975" y="132425"/>
            <a:ext cx="1895475" cy="2466975"/>
          </a:xfrm>
          <a:prstGeom prst="rect">
            <a:avLst/>
          </a:prstGeom>
          <a:noFill/>
          <a:ln>
            <a:noFill/>
          </a:ln>
        </p:spPr>
      </p:pic>
    </p:spTree>
    <p:extLst>
      <p:ext uri="{BB962C8B-B14F-4D97-AF65-F5344CB8AC3E}">
        <p14:creationId xmlns:p14="http://schemas.microsoft.com/office/powerpoint/2010/main" val="243698574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a:bodyPr>
          <a:lstStyle/>
          <a:p>
            <a:pPr marL="0" indent="0">
              <a:lnSpc>
                <a:spcPct val="107000"/>
              </a:lnSpc>
              <a:spcBef>
                <a:spcPts val="0"/>
              </a:spcBef>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ILLEGAL PROCEDURE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m. Having more than 10 players in the game at any time, including a player or players in the penalty area.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 Violation of the rules on positioning for a faceoff. Award the ball to offended team in its offensive side of the field at Center. (See Rule 7.3)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 If a head coach makes two or more requests in which no violations are found for either counting of long crosses or inspecting any opponents’ equipment, a time-out will be charged. If no time-outs remain for that half or overtime period, a technical foul will be called.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p. Having more than four long crosses in the game. </a:t>
            </a: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p>
          <a:p>
            <a:endParaRPr lang="en-US" dirty="0"/>
          </a:p>
        </p:txBody>
      </p:sp>
      <p:pic>
        <p:nvPicPr>
          <p:cNvPr id="5" name="Google Shape;254;p24">
            <a:extLst>
              <a:ext uri="{FF2B5EF4-FFF2-40B4-BE49-F238E27FC236}">
                <a16:creationId xmlns:a16="http://schemas.microsoft.com/office/drawing/2014/main" id="{AA5C3C55-B18B-40FF-B997-9DD59FDB19F3}"/>
              </a:ext>
            </a:extLst>
          </p:cNvPr>
          <p:cNvPicPr preferRelativeResize="0"/>
          <p:nvPr/>
        </p:nvPicPr>
        <p:blipFill rotWithShape="1">
          <a:blip r:embed="rId2">
            <a:alphaModFix/>
          </a:blip>
          <a:srcRect/>
          <a:stretch/>
        </p:blipFill>
        <p:spPr>
          <a:xfrm>
            <a:off x="7061975" y="132425"/>
            <a:ext cx="1895475" cy="2466975"/>
          </a:xfrm>
          <a:prstGeom prst="rect">
            <a:avLst/>
          </a:prstGeom>
          <a:noFill/>
          <a:ln>
            <a:noFill/>
          </a:ln>
        </p:spPr>
      </p:pic>
    </p:spTree>
    <p:extLst>
      <p:ext uri="{BB962C8B-B14F-4D97-AF65-F5344CB8AC3E}">
        <p14:creationId xmlns:p14="http://schemas.microsoft.com/office/powerpoint/2010/main" val="296067657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r>
              <a:rPr lang="en-US" b="1" dirty="0"/>
              <a:t> (DB)</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a:bodyPr>
          <a:lstStyle/>
          <a:p>
            <a:pPr marL="0" indent="0">
              <a:lnSpc>
                <a:spcPct val="107000"/>
              </a:lnSpc>
              <a:spcBef>
                <a:spcPts val="0"/>
              </a:spcBef>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ILLEGAL PROCEDURE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q. Failure of the player in possession of the ball to place the ball directly on the field or hand it to the nearest official on a change of possession. An example is if the player rolls the ball away or creates a delay or disadvantage to the team being awarded the ball.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r. Failure to advance the ball beyond the center line into the goal area within 10 seconds as required, or upon gaining possession of the ball inside the defensive half of the field, to advance the ball beyond the center line within 20 seconds.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 Failure to provide a scorebook, timing device, table and working horn.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 Failure to have a clearly marked center line that runs the entire width of the field. </a:t>
            </a:r>
          </a:p>
          <a:p>
            <a:pPr marL="0" marR="0" indent="0">
              <a:lnSpc>
                <a:spcPct val="107000"/>
              </a:lnSpc>
              <a:spcBef>
                <a:spcPts val="0"/>
              </a:spcBef>
              <a:spcAft>
                <a:spcPts val="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p>
          <a:p>
            <a:endParaRPr lang="en-US" dirty="0"/>
          </a:p>
        </p:txBody>
      </p:sp>
      <p:pic>
        <p:nvPicPr>
          <p:cNvPr id="5" name="Google Shape;254;p24">
            <a:extLst>
              <a:ext uri="{FF2B5EF4-FFF2-40B4-BE49-F238E27FC236}">
                <a16:creationId xmlns:a16="http://schemas.microsoft.com/office/drawing/2014/main" id="{95EEE488-0768-4223-ADC9-E6E7406394B8}"/>
              </a:ext>
            </a:extLst>
          </p:cNvPr>
          <p:cNvPicPr preferRelativeResize="0"/>
          <p:nvPr/>
        </p:nvPicPr>
        <p:blipFill rotWithShape="1">
          <a:blip r:embed="rId2">
            <a:alphaModFix/>
          </a:blip>
          <a:srcRect/>
          <a:stretch/>
        </p:blipFill>
        <p:spPr>
          <a:xfrm>
            <a:off x="7061975" y="132425"/>
            <a:ext cx="1895475" cy="2466975"/>
          </a:xfrm>
          <a:prstGeom prst="rect">
            <a:avLst/>
          </a:prstGeom>
          <a:noFill/>
          <a:ln>
            <a:noFill/>
          </a:ln>
        </p:spPr>
      </p:pic>
    </p:spTree>
    <p:extLst>
      <p:ext uri="{BB962C8B-B14F-4D97-AF65-F5344CB8AC3E}">
        <p14:creationId xmlns:p14="http://schemas.microsoft.com/office/powerpoint/2010/main" val="14817615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a:bodyPr>
          <a:lstStyle/>
          <a:p>
            <a:pPr marL="0" indent="0">
              <a:lnSpc>
                <a:spcPct val="107000"/>
              </a:lnSpc>
              <a:spcBef>
                <a:spcPts val="0"/>
              </a:spcBef>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ILLEGAL PROCEDURE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cont</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u. Failure to have a properly equipped designated goalkeeper on the field of play.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v. When no player from the team awarded possession picks up the ball and moves to the position of the restart within five seconds after the officials are ready to restart play.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 Take a dive or feign a slash to the head or body in order to deceive the official and draw a penalty.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x. Failure to wear required mouthpiece (unless it comes out during play).</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Other Technical Fouls </a:t>
            </a:r>
            <a:r>
              <a:rPr lang="en-US" sz="1800" dirty="0">
                <a:effectLst/>
                <a:latin typeface="Calibri" panose="020F0502020204030204" pitchFamily="34" charset="0"/>
                <a:ea typeface="Calibri" panose="020F0502020204030204" pitchFamily="34" charset="0"/>
                <a:cs typeface="Times New Roman" panose="02020603050405020304" pitchFamily="18" charset="0"/>
              </a:rPr>
              <a:t>– Stalling, Withholding ball from play</a:t>
            </a:r>
          </a:p>
          <a:p>
            <a:pPr marL="0" indent="0">
              <a:lnSpc>
                <a:spcPct val="107000"/>
              </a:lnSpc>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p>
          <a:p>
            <a:endParaRPr lang="en-US" dirty="0"/>
          </a:p>
        </p:txBody>
      </p:sp>
      <p:pic>
        <p:nvPicPr>
          <p:cNvPr id="5" name="Google Shape;254;p24">
            <a:extLst>
              <a:ext uri="{FF2B5EF4-FFF2-40B4-BE49-F238E27FC236}">
                <a16:creationId xmlns:a16="http://schemas.microsoft.com/office/drawing/2014/main" id="{5E6AC1BE-4814-4A0F-BAFB-DA07D4045234}"/>
              </a:ext>
            </a:extLst>
          </p:cNvPr>
          <p:cNvPicPr preferRelativeResize="0"/>
          <p:nvPr/>
        </p:nvPicPr>
        <p:blipFill rotWithShape="1">
          <a:blip r:embed="rId2">
            <a:alphaModFix/>
          </a:blip>
          <a:srcRect/>
          <a:stretch/>
        </p:blipFill>
        <p:spPr>
          <a:xfrm>
            <a:off x="7061975" y="132425"/>
            <a:ext cx="1895475" cy="2466975"/>
          </a:xfrm>
          <a:prstGeom prst="rect">
            <a:avLst/>
          </a:prstGeom>
          <a:noFill/>
          <a:ln>
            <a:noFill/>
          </a:ln>
        </p:spPr>
      </p:pic>
    </p:spTree>
    <p:extLst>
      <p:ext uri="{BB962C8B-B14F-4D97-AF65-F5344CB8AC3E}">
        <p14:creationId xmlns:p14="http://schemas.microsoft.com/office/powerpoint/2010/main" val="296941717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a:bodyPr>
          <a:lstStyle/>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ENFORCEMENT</a:t>
            </a:r>
            <a:r>
              <a:rPr lang="en-US" sz="2400" dirty="0">
                <a:effectLst/>
                <a:latin typeface="Calibri" panose="020F0502020204030204" pitchFamily="34" charset="0"/>
                <a:ea typeface="Calibri" panose="020F0502020204030204" pitchFamily="34" charset="0"/>
                <a:cs typeface="Times New Roman" panose="02020603050405020304" pitchFamily="18" charset="0"/>
              </a:rPr>
              <a:t> - Technical fouls are administered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in 3 ways</a:t>
            </a:r>
          </a:p>
          <a:p>
            <a:pPr marL="0" marR="0" lvl="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Award</a:t>
            </a:r>
            <a:r>
              <a:rPr lang="en-US" sz="2400" dirty="0">
                <a:effectLst/>
                <a:latin typeface="Calibri" panose="020F0502020204030204" pitchFamily="34" charset="0"/>
                <a:ea typeface="Calibri" panose="020F0502020204030204" pitchFamily="34" charset="0"/>
                <a:cs typeface="Times New Roman" panose="02020603050405020304" pitchFamily="18" charset="0"/>
              </a:rPr>
              <a:t> – if the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ball is loose</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offended team is not going to gain possession (following Play-on), stop the play and award the ball the team that was offended.</a:t>
            </a:r>
          </a:p>
          <a:p>
            <a:pPr marL="0" indent="0">
              <a:buNone/>
            </a:pPr>
            <a:endParaRPr lang="en-US" sz="2400" dirty="0"/>
          </a:p>
          <a:p>
            <a:pPr marL="0" indent="0">
              <a:buNone/>
            </a:pPr>
            <a:endParaRPr lang="en-US" sz="3600" dirty="0"/>
          </a:p>
          <a:p>
            <a:pPr>
              <a:buFont typeface="Arial" panose="020B0604020202020204" pitchFamily="34" charset="0"/>
              <a:buChar char="•"/>
            </a:pPr>
            <a:endParaRPr lang="en-US" dirty="0"/>
          </a:p>
          <a:p>
            <a:endParaRPr lang="en-US" dirty="0"/>
          </a:p>
        </p:txBody>
      </p:sp>
      <p:pic>
        <p:nvPicPr>
          <p:cNvPr id="5" name="Google Shape;350;p36">
            <a:extLst>
              <a:ext uri="{FF2B5EF4-FFF2-40B4-BE49-F238E27FC236}">
                <a16:creationId xmlns:a16="http://schemas.microsoft.com/office/drawing/2014/main" id="{38E9AC41-88C5-451E-8BD8-D7C5778B8DC6}"/>
              </a:ext>
            </a:extLst>
          </p:cNvPr>
          <p:cNvPicPr preferRelativeResize="0"/>
          <p:nvPr/>
        </p:nvPicPr>
        <p:blipFill rotWithShape="1">
          <a:blip r:embed="rId2">
            <a:alphaModFix/>
          </a:blip>
          <a:srcRect/>
          <a:stretch/>
        </p:blipFill>
        <p:spPr>
          <a:xfrm>
            <a:off x="7202800" y="131050"/>
            <a:ext cx="1828326" cy="2211000"/>
          </a:xfrm>
          <a:prstGeom prst="rect">
            <a:avLst/>
          </a:prstGeom>
          <a:noFill/>
          <a:ln>
            <a:noFill/>
          </a:ln>
        </p:spPr>
      </p:pic>
      <p:pic>
        <p:nvPicPr>
          <p:cNvPr id="6" name="Google Shape;342;p35">
            <a:hlinkClick r:id="rId3"/>
            <a:extLst>
              <a:ext uri="{FF2B5EF4-FFF2-40B4-BE49-F238E27FC236}">
                <a16:creationId xmlns:a16="http://schemas.microsoft.com/office/drawing/2014/main" id="{1852A6EB-5B6F-43AA-B6E4-DAF660066044}"/>
              </a:ext>
            </a:extLst>
          </p:cNvPr>
          <p:cNvPicPr preferRelativeResize="0"/>
          <p:nvPr/>
        </p:nvPicPr>
        <p:blipFill rotWithShape="1">
          <a:blip r:embed="rId4">
            <a:alphaModFix/>
          </a:blip>
          <a:srcRect/>
          <a:stretch/>
        </p:blipFill>
        <p:spPr>
          <a:xfrm>
            <a:off x="152400" y="3716518"/>
            <a:ext cx="2971800" cy="1853153"/>
          </a:xfrm>
          <a:prstGeom prst="rect">
            <a:avLst/>
          </a:prstGeom>
          <a:noFill/>
          <a:ln>
            <a:noFill/>
          </a:ln>
        </p:spPr>
      </p:pic>
    </p:spTree>
    <p:extLst>
      <p:ext uri="{BB962C8B-B14F-4D97-AF65-F5344CB8AC3E}">
        <p14:creationId xmlns:p14="http://schemas.microsoft.com/office/powerpoint/2010/main" val="39442912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a:bodyPr>
          <a:lstStyle/>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ENFORCEMENT</a:t>
            </a:r>
            <a:r>
              <a:rPr lang="en-US" sz="2400" dirty="0">
                <a:effectLst/>
                <a:latin typeface="Calibri" panose="020F0502020204030204" pitchFamily="34" charset="0"/>
                <a:ea typeface="Calibri" panose="020F0502020204030204" pitchFamily="34" charset="0"/>
                <a:cs typeface="Times New Roman" panose="02020603050405020304" pitchFamily="18" charset="0"/>
              </a:rPr>
              <a:t> - Technical fouls are administered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in 3 ways. This is the 2</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Change of Possession (COP) </a:t>
            </a:r>
            <a:r>
              <a:rPr lang="en-US" sz="2400" dirty="0">
                <a:effectLst/>
                <a:latin typeface="Calibri" panose="020F0502020204030204" pitchFamily="34" charset="0"/>
                <a:ea typeface="Calibri" panose="020F0502020204030204" pitchFamily="34" charset="0"/>
                <a:cs typeface="Times New Roman" panose="02020603050405020304" pitchFamily="18" charset="0"/>
              </a:rPr>
              <a:t>– if team in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possession </a:t>
            </a:r>
            <a:r>
              <a:rPr lang="en-US" sz="2400" dirty="0">
                <a:effectLst/>
                <a:latin typeface="Calibri" panose="020F0502020204030204" pitchFamily="34" charset="0"/>
                <a:ea typeface="Calibri" panose="020F0502020204030204" pitchFamily="34" charset="0"/>
                <a:cs typeface="Times New Roman" panose="02020603050405020304" pitchFamily="18" charset="0"/>
              </a:rPr>
              <a:t>commits </a:t>
            </a:r>
          </a:p>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foul, stop the play and give the ball to the other team </a:t>
            </a:r>
          </a:p>
          <a:p>
            <a:pPr marL="0" indent="0">
              <a:buNone/>
            </a:pPr>
            <a:endParaRPr lang="en-US" sz="3600" dirty="0"/>
          </a:p>
          <a:p>
            <a:pPr marL="0" indent="0">
              <a:buNone/>
            </a:pPr>
            <a:endParaRPr lang="en-US" sz="3600" dirty="0"/>
          </a:p>
          <a:p>
            <a:pPr>
              <a:buFont typeface="Arial" panose="020B0604020202020204" pitchFamily="34" charset="0"/>
              <a:buChar char="•"/>
            </a:pPr>
            <a:endParaRPr lang="en-US" dirty="0"/>
          </a:p>
          <a:p>
            <a:endParaRPr lang="en-US" dirty="0"/>
          </a:p>
        </p:txBody>
      </p:sp>
      <p:pic>
        <p:nvPicPr>
          <p:cNvPr id="6" name="Google Shape;342;p35">
            <a:hlinkClick r:id="rId2"/>
            <a:extLst>
              <a:ext uri="{FF2B5EF4-FFF2-40B4-BE49-F238E27FC236}">
                <a16:creationId xmlns:a16="http://schemas.microsoft.com/office/drawing/2014/main" id="{1852A6EB-5B6F-43AA-B6E4-DAF660066044}"/>
              </a:ext>
            </a:extLst>
          </p:cNvPr>
          <p:cNvPicPr preferRelativeResize="0"/>
          <p:nvPr/>
        </p:nvPicPr>
        <p:blipFill rotWithShape="1">
          <a:blip r:embed="rId3">
            <a:alphaModFix/>
          </a:blip>
          <a:srcRect/>
          <a:stretch/>
        </p:blipFill>
        <p:spPr>
          <a:xfrm>
            <a:off x="152400" y="3716518"/>
            <a:ext cx="2971800" cy="1853153"/>
          </a:xfrm>
          <a:prstGeom prst="rect">
            <a:avLst/>
          </a:prstGeom>
          <a:noFill/>
          <a:ln>
            <a:noFill/>
          </a:ln>
        </p:spPr>
      </p:pic>
    </p:spTree>
    <p:extLst>
      <p:ext uri="{BB962C8B-B14F-4D97-AF65-F5344CB8AC3E}">
        <p14:creationId xmlns:p14="http://schemas.microsoft.com/office/powerpoint/2010/main" val="200059304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6FB28-E336-4A20-9CDF-9B874C475E31}"/>
              </a:ext>
            </a:extLst>
          </p:cNvPr>
          <p:cNvSpPr>
            <a:spLocks noGrp="1"/>
          </p:cNvSpPr>
          <p:nvPr>
            <p:ph type="title"/>
          </p:nvPr>
        </p:nvSpPr>
        <p:spPr>
          <a:xfrm>
            <a:off x="381000" y="304800"/>
            <a:ext cx="8382000" cy="1329595"/>
          </a:xfrm>
        </p:spPr>
        <p:txBody>
          <a:bodyPr/>
          <a:lstStyle/>
          <a:p>
            <a:r>
              <a:rPr lang="en-US" sz="4800" b="1" dirty="0"/>
              <a:t>Rules Review</a:t>
            </a:r>
            <a:br>
              <a:rPr lang="en-US" sz="4800" b="1" dirty="0"/>
            </a:br>
            <a:endParaRPr lang="en-US" dirty="0"/>
          </a:p>
        </p:txBody>
      </p:sp>
      <p:sp>
        <p:nvSpPr>
          <p:cNvPr id="8" name="TextBox 7">
            <a:extLst>
              <a:ext uri="{FF2B5EF4-FFF2-40B4-BE49-F238E27FC236}">
                <a16:creationId xmlns:a16="http://schemas.microsoft.com/office/drawing/2014/main" id="{A0120848-ABF9-48BB-A404-1A9893FEC34E}"/>
              </a:ext>
            </a:extLst>
          </p:cNvPr>
          <p:cNvSpPr txBox="1"/>
          <p:nvPr/>
        </p:nvSpPr>
        <p:spPr>
          <a:xfrm>
            <a:off x="374715" y="916195"/>
            <a:ext cx="8001000" cy="646331"/>
          </a:xfrm>
          <a:prstGeom prst="rect">
            <a:avLst/>
          </a:prstGeom>
          <a:noFill/>
        </p:spPr>
        <p:txBody>
          <a:bodyPr wrap="square" rtlCol="0">
            <a:spAutoFit/>
          </a:bodyPr>
          <a:lstStyle/>
          <a:p>
            <a:r>
              <a:rPr lang="en-US" sz="3600" b="1" dirty="0"/>
              <a:t>Technical Fouls</a:t>
            </a:r>
          </a:p>
        </p:txBody>
      </p:sp>
      <p:sp>
        <p:nvSpPr>
          <p:cNvPr id="9" name="Text Placeholder 2">
            <a:extLst>
              <a:ext uri="{FF2B5EF4-FFF2-40B4-BE49-F238E27FC236}">
                <a16:creationId xmlns:a16="http://schemas.microsoft.com/office/drawing/2014/main" id="{5DFABEA6-BD29-4F8F-833A-F1095CA1FBE0}"/>
              </a:ext>
            </a:extLst>
          </p:cNvPr>
          <p:cNvSpPr>
            <a:spLocks noGrp="1"/>
          </p:cNvSpPr>
          <p:nvPr>
            <p:ph type="body" sz="quarter" idx="10"/>
          </p:nvPr>
        </p:nvSpPr>
        <p:spPr>
          <a:xfrm>
            <a:off x="762000" y="1752600"/>
            <a:ext cx="8001000" cy="3962400"/>
          </a:xfrm>
        </p:spPr>
        <p:txBody>
          <a:bodyPr>
            <a:normAutofit/>
          </a:bodyPr>
          <a:lstStyle/>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ENFORCEMENT</a:t>
            </a:r>
            <a:r>
              <a:rPr lang="en-US" sz="2400" dirty="0">
                <a:effectLst/>
                <a:latin typeface="Calibri" panose="020F0502020204030204" pitchFamily="34" charset="0"/>
                <a:ea typeface="Calibri" panose="020F0502020204030204" pitchFamily="34" charset="0"/>
                <a:cs typeface="Times New Roman" panose="02020603050405020304" pitchFamily="18" charset="0"/>
              </a:rPr>
              <a:t> - Technical fouls are administered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in 3 ways. This is the 3</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Flag – 30 second foul if team with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possession </a:t>
            </a:r>
            <a:r>
              <a:rPr lang="en-US" sz="2400" dirty="0">
                <a:effectLst/>
                <a:latin typeface="Calibri" panose="020F0502020204030204" pitchFamily="34" charset="0"/>
                <a:ea typeface="Calibri" panose="020F0502020204030204" pitchFamily="34" charset="0"/>
                <a:cs typeface="Times New Roman" panose="02020603050405020304" pitchFamily="18" charset="0"/>
              </a:rPr>
              <a:t>of the ball is offended. Releasable and wiped out if a goal is scored during slow whistle.</a:t>
            </a:r>
          </a:p>
          <a:p>
            <a:pPr marL="0" indent="0">
              <a:buNone/>
            </a:pPr>
            <a:endParaRPr lang="en-US" sz="3600" dirty="0"/>
          </a:p>
          <a:p>
            <a:pPr>
              <a:buFont typeface="Arial" panose="020B0604020202020204" pitchFamily="34" charset="0"/>
              <a:buChar char="•"/>
            </a:pPr>
            <a:endParaRPr lang="en-US" dirty="0"/>
          </a:p>
          <a:p>
            <a:endParaRPr lang="en-US" dirty="0"/>
          </a:p>
        </p:txBody>
      </p:sp>
      <p:pic>
        <p:nvPicPr>
          <p:cNvPr id="6" name="Google Shape;342;p35">
            <a:hlinkClick r:id="rId2"/>
            <a:extLst>
              <a:ext uri="{FF2B5EF4-FFF2-40B4-BE49-F238E27FC236}">
                <a16:creationId xmlns:a16="http://schemas.microsoft.com/office/drawing/2014/main" id="{1852A6EB-5B6F-43AA-B6E4-DAF660066044}"/>
              </a:ext>
            </a:extLst>
          </p:cNvPr>
          <p:cNvPicPr preferRelativeResize="0"/>
          <p:nvPr/>
        </p:nvPicPr>
        <p:blipFill rotWithShape="1">
          <a:blip r:embed="rId3">
            <a:alphaModFix/>
          </a:blip>
          <a:srcRect/>
          <a:stretch/>
        </p:blipFill>
        <p:spPr>
          <a:xfrm>
            <a:off x="152400" y="3716518"/>
            <a:ext cx="2971800" cy="1853153"/>
          </a:xfrm>
          <a:prstGeom prst="rect">
            <a:avLst/>
          </a:prstGeom>
          <a:noFill/>
          <a:ln>
            <a:noFill/>
          </a:ln>
        </p:spPr>
      </p:pic>
    </p:spTree>
    <p:extLst>
      <p:ext uri="{BB962C8B-B14F-4D97-AF65-F5344CB8AC3E}">
        <p14:creationId xmlns:p14="http://schemas.microsoft.com/office/powerpoint/2010/main" val="33662322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txBox="1">
            <a:spLocks noGrp="1"/>
          </p:cNvSpPr>
          <p:nvPr>
            <p:ph type="title"/>
          </p:nvPr>
        </p:nvSpPr>
        <p:spPr>
          <a:xfrm>
            <a:off x="381000" y="381000"/>
            <a:ext cx="8382000" cy="13296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sz="4800" b="1" dirty="0"/>
              <a:t>Rules Review</a:t>
            </a:r>
            <a:br>
              <a:rPr lang="en-US" sz="4800" b="1" dirty="0"/>
            </a:br>
            <a:endParaRPr dirty="0"/>
          </a:p>
        </p:txBody>
      </p:sp>
      <p:sp>
        <p:nvSpPr>
          <p:cNvPr id="174" name="Google Shape;174;p6"/>
          <p:cNvSpPr txBox="1"/>
          <p:nvPr/>
        </p:nvSpPr>
        <p:spPr>
          <a:xfrm>
            <a:off x="374715" y="916195"/>
            <a:ext cx="8001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Rule Changes for 2022</a:t>
            </a:r>
            <a:endParaRPr sz="1400" b="0" i="0" u="none" strike="noStrike" cap="none" dirty="0">
              <a:solidFill>
                <a:srgbClr val="000000"/>
              </a:solidFill>
              <a:latin typeface="Arial"/>
              <a:ea typeface="Arial"/>
              <a:cs typeface="Arial"/>
              <a:sym typeface="Arial"/>
            </a:endParaRPr>
          </a:p>
        </p:txBody>
      </p:sp>
      <p:sp>
        <p:nvSpPr>
          <p:cNvPr id="175" name="Google Shape;175;p6"/>
          <p:cNvSpPr txBox="1">
            <a:spLocks noGrp="1"/>
          </p:cNvSpPr>
          <p:nvPr>
            <p:ph type="body" idx="1"/>
          </p:nvPr>
        </p:nvSpPr>
        <p:spPr>
          <a:xfrm>
            <a:off x="762000" y="1752600"/>
            <a:ext cx="8001000" cy="3962400"/>
          </a:xfrm>
          <a:prstGeom prst="rect">
            <a:avLst/>
          </a:prstGeom>
          <a:noFill/>
          <a:ln>
            <a:noFill/>
          </a:ln>
        </p:spPr>
        <p:txBody>
          <a:bodyPr spcFirstLastPara="1" wrap="square" lIns="0" tIns="0" rIns="0" bIns="0" anchor="t" anchorCtr="0">
            <a:normAutofit/>
          </a:bodyPr>
          <a:lstStyle/>
          <a:p>
            <a:pPr marL="491490" indent="-457200">
              <a:spcBef>
                <a:spcPts val="0"/>
              </a:spcBef>
              <a:buSzPct val="100000"/>
              <a:buFont typeface="Wingdings" panose="05000000000000000000" pitchFamily="2" charset="2"/>
              <a:buChar char="Ø"/>
            </a:pPr>
            <a:r>
              <a:rPr lang="en-US" dirty="0"/>
              <a:t>NFHS Rules - Review quick restart 5 yd cushion</a:t>
            </a:r>
            <a:endParaRPr dirty="0"/>
          </a:p>
          <a:p>
            <a:pPr marL="491490" indent="-457200">
              <a:spcBef>
                <a:spcPts val="1320"/>
              </a:spcBef>
              <a:buSzPct val="100000"/>
              <a:buFont typeface="Wingdings" panose="05000000000000000000" pitchFamily="2" charset="2"/>
              <a:buChar char="Ø"/>
            </a:pPr>
            <a:r>
              <a:rPr lang="en-US" dirty="0"/>
              <a:t>NFHS vs NCAA</a:t>
            </a:r>
            <a:endParaRPr dirty="0"/>
          </a:p>
          <a:p>
            <a:pPr marL="491490" indent="-457200">
              <a:spcBef>
                <a:spcPts val="1320"/>
              </a:spcBef>
              <a:buSzPct val="100000"/>
              <a:buFont typeface="Wingdings" panose="05000000000000000000" pitchFamily="2" charset="2"/>
              <a:buChar char="Ø"/>
            </a:pPr>
            <a:r>
              <a:rPr lang="en-US" dirty="0"/>
              <a:t>Youth rules differences</a:t>
            </a:r>
            <a:endParaRPr dirty="0"/>
          </a:p>
          <a:p>
            <a:pPr marL="1005206" lvl="1" indent="-457200">
              <a:spcBef>
                <a:spcPts val="1240"/>
              </a:spcBef>
              <a:buSzPct val="100000"/>
              <a:buFont typeface="Wingdings" panose="05000000000000000000" pitchFamily="2" charset="2"/>
              <a:buChar char="§"/>
            </a:pPr>
            <a:r>
              <a:rPr lang="en-US" sz="3200" dirty="0"/>
              <a:t>MBYLL, TPL, others?</a:t>
            </a:r>
            <a:endParaRPr sz="3200" dirty="0"/>
          </a:p>
          <a:p>
            <a:pPr marL="0" lvl="0" indent="0" algn="l" rtl="0">
              <a:lnSpc>
                <a:spcPct val="90000"/>
              </a:lnSpc>
              <a:spcBef>
                <a:spcPts val="1320"/>
              </a:spcBef>
              <a:spcAft>
                <a:spcPts val="0"/>
              </a:spcAft>
              <a:buClr>
                <a:schemeClr val="dk1"/>
              </a:buClr>
              <a:buSzPct val="100000"/>
              <a:buNone/>
            </a:pPr>
            <a:endParaRPr sz="3600" dirty="0"/>
          </a:p>
          <a:p>
            <a:pPr marL="396875" lvl="0" indent="-168275" algn="l" rtl="0">
              <a:lnSpc>
                <a:spcPct val="90000"/>
              </a:lnSpc>
              <a:spcBef>
                <a:spcPts val="720"/>
              </a:spcBef>
              <a:spcAft>
                <a:spcPts val="0"/>
              </a:spcAft>
              <a:buClr>
                <a:schemeClr val="dk1"/>
              </a:buClr>
              <a:buSzPct val="100000"/>
              <a:buFont typeface="Arial"/>
              <a:buNone/>
            </a:pPr>
            <a:endParaRPr sz="3600" dirty="0"/>
          </a:p>
          <a:p>
            <a:pPr marL="396875" lvl="0" indent="-193675" algn="l" rtl="0">
              <a:lnSpc>
                <a:spcPct val="90000"/>
              </a:lnSpc>
              <a:spcBef>
                <a:spcPts val="640"/>
              </a:spcBef>
              <a:spcAft>
                <a:spcPts val="0"/>
              </a:spcAft>
              <a:buClr>
                <a:schemeClr val="dk1"/>
              </a:buClr>
              <a:buSzPct val="100000"/>
              <a:buFont typeface="Arial"/>
              <a:buNone/>
            </a:pPr>
            <a:endParaRPr dirty="0"/>
          </a:p>
          <a:p>
            <a:pPr marL="396875" lvl="0" indent="-193675" algn="l" rtl="0">
              <a:lnSpc>
                <a:spcPct val="90000"/>
              </a:lnSpc>
              <a:spcBef>
                <a:spcPts val="640"/>
              </a:spcBef>
              <a:spcAft>
                <a:spcPts val="0"/>
              </a:spcAft>
              <a:buClr>
                <a:schemeClr val="dk1"/>
              </a:buClr>
              <a:buSzPct val="100000"/>
              <a:buFont typeface="Calibri"/>
              <a:buNone/>
            </a:pPr>
            <a:endParaRP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5">
                                            <p:txEl>
                                              <p:pRg st="1" end="1"/>
                                            </p:txEl>
                                          </p:spTgt>
                                        </p:tgtEl>
                                        <p:attrNameLst>
                                          <p:attrName>style.visibility</p:attrName>
                                        </p:attrNameLst>
                                      </p:cBhvr>
                                      <p:to>
                                        <p:strVal val="visible"/>
                                      </p:to>
                                    </p:set>
                                    <p:animEffect transition="in" filter="fade">
                                      <p:cBhvr>
                                        <p:cTn id="11" dur="1000"/>
                                        <p:tgtEl>
                                          <p:spTgt spid="17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5">
                                            <p:txEl>
                                              <p:pRg st="2" end="2"/>
                                            </p:txEl>
                                          </p:spTgt>
                                        </p:tgtEl>
                                        <p:attrNameLst>
                                          <p:attrName>style.visibility</p:attrName>
                                        </p:attrNameLst>
                                      </p:cBhvr>
                                      <p:to>
                                        <p:strVal val="visible"/>
                                      </p:to>
                                    </p:set>
                                    <p:animEffect transition="in" filter="fade">
                                      <p:cBhvr>
                                        <p:cTn id="16" dur="1000"/>
                                        <p:tgtEl>
                                          <p:spTgt spid="17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5">
                                            <p:txEl>
                                              <p:pRg st="3" end="3"/>
                                            </p:txEl>
                                          </p:spTgt>
                                        </p:tgtEl>
                                        <p:attrNameLst>
                                          <p:attrName>style.visibility</p:attrName>
                                        </p:attrNameLst>
                                      </p:cBhvr>
                                      <p:to>
                                        <p:strVal val="visible"/>
                                      </p:to>
                                    </p:set>
                                    <p:animEffect transition="in" filter="fade">
                                      <p:cBhvr>
                                        <p:cTn id="21" dur="1000"/>
                                        <p:tgtEl>
                                          <p:spTgt spid="1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title"/>
          </p:nvPr>
        </p:nvSpPr>
        <p:spPr>
          <a:xfrm>
            <a:off x="381000" y="304800"/>
            <a:ext cx="8382000" cy="1329595"/>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a:t>Personal </a:t>
            </a:r>
            <a:r>
              <a:rPr lang="en-US" b="1" dirty="0"/>
              <a:t>Fouls</a:t>
            </a:r>
            <a:br>
              <a:rPr lang="en-US" sz="4800" b="1" dirty="0"/>
            </a:br>
            <a:endParaRPr dirty="0"/>
          </a:p>
        </p:txBody>
      </p:sp>
      <p:sp>
        <p:nvSpPr>
          <p:cNvPr id="140" name="Google Shape;140;p4"/>
          <p:cNvSpPr txBox="1"/>
          <p:nvPr/>
        </p:nvSpPr>
        <p:spPr>
          <a:xfrm>
            <a:off x="374714" y="916196"/>
            <a:ext cx="8235885" cy="1245980"/>
          </a:xfrm>
          <a:prstGeom prst="rect">
            <a:avLst/>
          </a:prstGeom>
          <a:noFill/>
          <a:ln>
            <a:noFill/>
          </a:ln>
        </p:spPr>
        <p:txBody>
          <a:bodyPr spcFirstLastPara="1" wrap="square" lIns="0" tIns="0" rIns="0" bIns="0" anchor="t" anchorCtr="0">
            <a:normAutofit/>
          </a:bodyPr>
          <a:lstStyle/>
          <a:p>
            <a:pPr marR="0" lvl="0" algn="l" rtl="0">
              <a:lnSpc>
                <a:spcPct val="100000"/>
              </a:lnSpc>
              <a:spcBef>
                <a:spcPts val="0"/>
              </a:spcBef>
              <a:spcAft>
                <a:spcPts val="0"/>
              </a:spcAft>
              <a:buClr>
                <a:srgbClr val="000000"/>
              </a:buClr>
              <a:buSzPts val="3600"/>
            </a:pPr>
            <a:r>
              <a:rPr lang="en-US" sz="3600" b="1" dirty="0">
                <a:solidFill>
                  <a:schemeClr val="dk1"/>
                </a:solidFill>
                <a:latin typeface="Calibri"/>
                <a:ea typeface="Calibri"/>
                <a:cs typeface="Calibri"/>
                <a:sym typeface="Calibri"/>
              </a:rPr>
              <a:t>Most common personal fouls</a:t>
            </a:r>
            <a:endParaRPr sz="3600" b="1" dirty="0">
              <a:solidFill>
                <a:schemeClr val="dk1"/>
              </a:solidFill>
              <a:latin typeface="Calibri"/>
              <a:ea typeface="Calibri"/>
              <a:cs typeface="Calibri"/>
              <a:sym typeface="Calibri"/>
            </a:endParaRPr>
          </a:p>
          <a:p>
            <a:pPr marR="0" lvl="0" algn="l" rtl="0">
              <a:lnSpc>
                <a:spcPct val="100000"/>
              </a:lnSpc>
              <a:spcBef>
                <a:spcPts val="0"/>
              </a:spcBef>
              <a:spcAft>
                <a:spcPts val="0"/>
              </a:spcAft>
              <a:buClr>
                <a:srgbClr val="000000"/>
              </a:buClr>
              <a:buSzPts val="3600"/>
            </a:pPr>
            <a:r>
              <a:rPr lang="en-US" sz="3600" dirty="0">
                <a:solidFill>
                  <a:srgbClr val="FF0000"/>
                </a:solidFill>
                <a:latin typeface="Calibri"/>
                <a:ea typeface="Calibri"/>
                <a:cs typeface="Calibri"/>
                <a:sym typeface="Calibri"/>
              </a:rPr>
              <a:t>Slashing </a:t>
            </a:r>
          </a:p>
        </p:txBody>
      </p:sp>
      <p:sp>
        <p:nvSpPr>
          <p:cNvPr id="2" name="TextBox 1">
            <a:extLst>
              <a:ext uri="{FF2B5EF4-FFF2-40B4-BE49-F238E27FC236}">
                <a16:creationId xmlns:a16="http://schemas.microsoft.com/office/drawing/2014/main" id="{56AACBDF-FA77-4CA3-AD47-84721D56C9D8}"/>
              </a:ext>
            </a:extLst>
          </p:cNvPr>
          <p:cNvSpPr txBox="1"/>
          <p:nvPr/>
        </p:nvSpPr>
        <p:spPr>
          <a:xfrm>
            <a:off x="790574" y="1914525"/>
            <a:ext cx="7820025" cy="3508653"/>
          </a:xfrm>
          <a:prstGeom prst="rect">
            <a:avLst/>
          </a:prstGeom>
          <a:noFill/>
        </p:spPr>
        <p:txBody>
          <a:bodyPr wrap="square" rtlCol="0">
            <a:spAutoFit/>
          </a:bodyPr>
          <a:lstStyle/>
          <a:p>
            <a:pPr marL="571500" lvl="8" indent="-571500">
              <a:lnSpc>
                <a:spcPct val="150000"/>
              </a:lnSpc>
              <a:buSzPts val="3600"/>
              <a:buFont typeface="Arial" panose="020B0604020202020204" pitchFamily="34" charset="0"/>
              <a:buChar char="•"/>
            </a:pPr>
            <a:r>
              <a:rPr lang="en-US" sz="3200" dirty="0">
                <a:solidFill>
                  <a:schemeClr val="dk1"/>
                </a:solidFill>
                <a:latin typeface="Calibri"/>
                <a:ea typeface="Calibri"/>
                <a:cs typeface="Calibri"/>
                <a:sym typeface="Calibri"/>
              </a:rPr>
              <a:t>Uncontrolled stick</a:t>
            </a:r>
          </a:p>
          <a:p>
            <a:pPr marL="571500" indent="-571500">
              <a:buSzPts val="3600"/>
              <a:buFont typeface="Arial" panose="020B0604020202020204" pitchFamily="34" charset="0"/>
              <a:buChar char="•"/>
            </a:pPr>
            <a:r>
              <a:rPr lang="en-US" sz="3200" dirty="0">
                <a:solidFill>
                  <a:schemeClr val="dk1"/>
                </a:solidFill>
                <a:latin typeface="Calibri"/>
                <a:ea typeface="Calibri"/>
                <a:cs typeface="Calibri"/>
                <a:sym typeface="Calibri"/>
              </a:rPr>
              <a:t>Big wild swing, 1-handed swing </a:t>
            </a:r>
          </a:p>
          <a:p>
            <a:pPr marL="571500" indent="-571500">
              <a:buSzPts val="3600"/>
              <a:buFont typeface="Arial" panose="020B0604020202020204" pitchFamily="34" charset="0"/>
              <a:buChar char="•"/>
            </a:pPr>
            <a:r>
              <a:rPr lang="en-US" sz="3200" dirty="0">
                <a:solidFill>
                  <a:schemeClr val="dk1"/>
                </a:solidFill>
                <a:latin typeface="Calibri"/>
                <a:ea typeface="Calibri"/>
                <a:cs typeface="Calibri"/>
                <a:sym typeface="Calibri"/>
              </a:rPr>
              <a:t>Even a big swing and miss can be </a:t>
            </a:r>
          </a:p>
          <a:p>
            <a:pPr>
              <a:buSzPts val="3600"/>
            </a:pPr>
            <a:r>
              <a:rPr lang="en-US" sz="3200" dirty="0">
                <a:solidFill>
                  <a:schemeClr val="dk1"/>
                </a:solidFill>
                <a:latin typeface="Calibri"/>
                <a:ea typeface="Calibri"/>
                <a:cs typeface="Calibri"/>
                <a:sym typeface="Calibri"/>
              </a:rPr>
              <a:t>      called (1-handed miss called in MBYLL)</a:t>
            </a:r>
          </a:p>
          <a:p>
            <a:pPr marL="571500" lvl="7" indent="-571500">
              <a:buSzPts val="3600"/>
              <a:buFont typeface="Arial" panose="020B0604020202020204" pitchFamily="34" charset="0"/>
              <a:buChar char="•"/>
            </a:pPr>
            <a:r>
              <a:rPr lang="en-US" sz="3200" dirty="0">
                <a:solidFill>
                  <a:schemeClr val="dk1"/>
                </a:solidFill>
                <a:latin typeface="Calibri"/>
                <a:ea typeface="Calibri"/>
                <a:cs typeface="Calibri"/>
                <a:sym typeface="Calibri"/>
              </a:rPr>
              <a:t>Excessive contact to helmet, back, legs, arms is slashing. </a:t>
            </a:r>
          </a:p>
          <a:p>
            <a:pPr lvl="1"/>
            <a:endParaRPr lang="en-US" dirty="0"/>
          </a:p>
        </p:txBody>
      </p:sp>
      <p:pic>
        <p:nvPicPr>
          <p:cNvPr id="5" name="Google Shape;148;p11">
            <a:extLst>
              <a:ext uri="{FF2B5EF4-FFF2-40B4-BE49-F238E27FC236}">
                <a16:creationId xmlns:a16="http://schemas.microsoft.com/office/drawing/2014/main" id="{7D8C50A8-7578-47CD-B098-279560D8084A}"/>
              </a:ext>
            </a:extLst>
          </p:cNvPr>
          <p:cNvPicPr preferRelativeResize="0"/>
          <p:nvPr/>
        </p:nvPicPr>
        <p:blipFill rotWithShape="1">
          <a:blip r:embed="rId3">
            <a:alphaModFix/>
          </a:blip>
          <a:srcRect/>
          <a:stretch/>
        </p:blipFill>
        <p:spPr>
          <a:xfrm>
            <a:off x="7197659" y="969597"/>
            <a:ext cx="1828800" cy="2476500"/>
          </a:xfrm>
          <a:prstGeom prst="rect">
            <a:avLst/>
          </a:prstGeom>
          <a:noFill/>
          <a:ln>
            <a:noFill/>
          </a:ln>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8"/>
          <p:cNvSpPr txBox="1">
            <a:spLocks noGrp="1"/>
          </p:cNvSpPr>
          <p:nvPr>
            <p:ph type="body" idx="1"/>
          </p:nvPr>
        </p:nvSpPr>
        <p:spPr>
          <a:xfrm>
            <a:off x="533400" y="990600"/>
            <a:ext cx="8382000" cy="3620478"/>
          </a:xfrm>
          <a:prstGeom prst="rect">
            <a:avLst/>
          </a:prstGeom>
          <a:noFill/>
          <a:ln>
            <a:noFill/>
          </a:ln>
        </p:spPr>
        <p:txBody>
          <a:bodyPr spcFirstLastPara="1" wrap="square" lIns="0" tIns="0" rIns="0" bIns="0" anchor="t" anchorCtr="0">
            <a:spAutoFit/>
          </a:bodyPr>
          <a:lstStyle/>
          <a:p>
            <a:pPr marL="571500" lvl="0" indent="-571500" algn="l" rtl="0">
              <a:lnSpc>
                <a:spcPct val="90000"/>
              </a:lnSpc>
              <a:spcBef>
                <a:spcPts val="0"/>
              </a:spcBef>
              <a:spcAft>
                <a:spcPts val="0"/>
              </a:spcAft>
              <a:buClr>
                <a:schemeClr val="dk1"/>
              </a:buClr>
              <a:buSzPts val="3600"/>
              <a:buFont typeface="Wingdings" panose="05000000000000000000" pitchFamily="2" charset="2"/>
              <a:buChar char="Ø"/>
            </a:pPr>
            <a:r>
              <a:rPr lang="en-US" sz="3600" dirty="0"/>
              <a:t>Online certification test</a:t>
            </a:r>
            <a:endParaRPr dirty="0"/>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Working with your TAC</a:t>
            </a:r>
            <a:endParaRPr dirty="0"/>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New AO’s – Mentoring</a:t>
            </a:r>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Returning AO’s - Observations</a:t>
            </a:r>
            <a:endParaRPr sz="3200" dirty="0"/>
          </a:p>
          <a:p>
            <a:pPr marL="571500" lvl="0" indent="-571500" algn="l" rtl="0">
              <a:lnSpc>
                <a:spcPct val="90000"/>
              </a:lnSpc>
              <a:spcBef>
                <a:spcPts val="1320"/>
              </a:spcBef>
              <a:spcAft>
                <a:spcPts val="0"/>
              </a:spcAft>
              <a:buClr>
                <a:schemeClr val="dk1"/>
              </a:buClr>
              <a:buSzPts val="3600"/>
              <a:buFont typeface="Wingdings" panose="05000000000000000000" pitchFamily="2" charset="2"/>
              <a:buChar char="Ø"/>
            </a:pPr>
            <a:r>
              <a:rPr lang="en-US" sz="3600" dirty="0"/>
              <a:t>All AO’s - Register on MBYLL site</a:t>
            </a:r>
          </a:p>
          <a:p>
            <a:pPr marL="571500" lvl="0" indent="-571500" algn="l" rtl="0">
              <a:lnSpc>
                <a:spcPct val="90000"/>
              </a:lnSpc>
              <a:spcBef>
                <a:spcPts val="1320"/>
              </a:spcBef>
              <a:spcAft>
                <a:spcPts val="0"/>
              </a:spcAft>
              <a:buClr>
                <a:schemeClr val="dk1"/>
              </a:buClr>
              <a:buSzPts val="3600"/>
              <a:buFont typeface="Wingdings" panose="05000000000000000000" pitchFamily="2" charset="2"/>
              <a:buChar char="Ø"/>
            </a:pPr>
            <a:r>
              <a:rPr lang="en-US" sz="3600" dirty="0"/>
              <a:t>Attend a live Q&amp;A sessions – dates </a:t>
            </a:r>
            <a:r>
              <a:rPr lang="en-US" sz="3600" dirty="0" err="1"/>
              <a:t>tbd</a:t>
            </a:r>
            <a:endParaRPr b="0" dirty="0"/>
          </a:p>
        </p:txBody>
      </p:sp>
      <p:sp>
        <p:nvSpPr>
          <p:cNvPr id="246" name="Google Shape;246;p8"/>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Wrap-up &amp; Next Steps</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anim calcmode="lin" valueType="num">
                                      <p:cBhvr additive="base">
                                        <p:cTn id="7" dur="500" fill="hold"/>
                                        <p:tgtEl>
                                          <p:spTgt spid="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5">
                                            <p:txEl>
                                              <p:pRg st="1" end="1"/>
                                            </p:txEl>
                                          </p:spTgt>
                                        </p:tgtEl>
                                        <p:attrNameLst>
                                          <p:attrName>style.visibility</p:attrName>
                                        </p:attrNameLst>
                                      </p:cBhvr>
                                      <p:to>
                                        <p:strVal val="visible"/>
                                      </p:to>
                                    </p:set>
                                    <p:anim calcmode="lin" valueType="num">
                                      <p:cBhvr additive="base">
                                        <p:cTn id="13" dur="500" fill="hold"/>
                                        <p:tgtEl>
                                          <p:spTgt spid="24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5">
                                            <p:txEl>
                                              <p:pRg st="2" end="2"/>
                                            </p:txEl>
                                          </p:spTgt>
                                        </p:tgtEl>
                                        <p:attrNameLst>
                                          <p:attrName>style.visibility</p:attrName>
                                        </p:attrNameLst>
                                      </p:cBhvr>
                                      <p:to>
                                        <p:strVal val="visible"/>
                                      </p:to>
                                    </p:set>
                                    <p:anim calcmode="lin" valueType="num">
                                      <p:cBhvr additive="base">
                                        <p:cTn id="19" dur="500" fill="hold"/>
                                        <p:tgtEl>
                                          <p:spTgt spid="24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5">
                                            <p:txEl>
                                              <p:pRg st="3" end="3"/>
                                            </p:txEl>
                                          </p:spTgt>
                                        </p:tgtEl>
                                        <p:attrNameLst>
                                          <p:attrName>style.visibility</p:attrName>
                                        </p:attrNameLst>
                                      </p:cBhvr>
                                      <p:to>
                                        <p:strVal val="visible"/>
                                      </p:to>
                                    </p:set>
                                    <p:anim calcmode="lin" valueType="num">
                                      <p:cBhvr additive="base">
                                        <p:cTn id="25" dur="500" fill="hold"/>
                                        <p:tgtEl>
                                          <p:spTgt spid="24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5">
                                            <p:txEl>
                                              <p:pRg st="4" end="4"/>
                                            </p:txEl>
                                          </p:spTgt>
                                        </p:tgtEl>
                                        <p:attrNameLst>
                                          <p:attrName>style.visibility</p:attrName>
                                        </p:attrNameLst>
                                      </p:cBhvr>
                                      <p:to>
                                        <p:strVal val="visible"/>
                                      </p:to>
                                    </p:set>
                                    <p:anim calcmode="lin" valueType="num">
                                      <p:cBhvr additive="base">
                                        <p:cTn id="31" dur="500" fill="hold"/>
                                        <p:tgtEl>
                                          <p:spTgt spid="24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5">
                                            <p:txEl>
                                              <p:pRg st="5" end="5"/>
                                            </p:txEl>
                                          </p:spTgt>
                                        </p:tgtEl>
                                        <p:attrNameLst>
                                          <p:attrName>style.visibility</p:attrName>
                                        </p:attrNameLst>
                                      </p:cBhvr>
                                      <p:to>
                                        <p:strVal val="visible"/>
                                      </p:to>
                                    </p:set>
                                    <p:anim calcmode="lin" valueType="num">
                                      <p:cBhvr additive="base">
                                        <p:cTn id="37" dur="500" fill="hold"/>
                                        <p:tgtEl>
                                          <p:spTgt spid="24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9"/>
          <p:cNvSpPr txBox="1">
            <a:spLocks noGrp="1"/>
          </p:cNvSpPr>
          <p:nvPr>
            <p:ph type="body" idx="1"/>
          </p:nvPr>
        </p:nvSpPr>
        <p:spPr>
          <a:xfrm>
            <a:off x="533400" y="990600"/>
            <a:ext cx="8382000" cy="4575099"/>
          </a:xfrm>
          <a:prstGeom prst="rect">
            <a:avLst/>
          </a:prstGeom>
          <a:noFill/>
          <a:ln>
            <a:noFill/>
          </a:ln>
        </p:spPr>
        <p:txBody>
          <a:bodyPr spcFirstLastPara="1" wrap="square" lIns="0" tIns="0" rIns="0" bIns="0" anchor="t" anchorCtr="0">
            <a:spAutoFit/>
          </a:bodyPr>
          <a:lstStyle/>
          <a:p>
            <a:pPr marL="571500" lvl="0" indent="-571500" algn="l" rtl="0">
              <a:lnSpc>
                <a:spcPct val="90000"/>
              </a:lnSpc>
              <a:spcBef>
                <a:spcPts val="0"/>
              </a:spcBef>
              <a:spcAft>
                <a:spcPts val="0"/>
              </a:spcAft>
              <a:buClr>
                <a:schemeClr val="dk1"/>
              </a:buClr>
              <a:buSzPts val="3600"/>
              <a:buFont typeface="Wingdings" panose="05000000000000000000" pitchFamily="2" charset="2"/>
              <a:buChar char="q"/>
            </a:pPr>
            <a:r>
              <a:rPr lang="en-US" sz="3600" dirty="0"/>
              <a:t>EMLOA AO page review</a:t>
            </a:r>
          </a:p>
          <a:p>
            <a:pPr marL="1028700" lvl="1" indent="-571500">
              <a:spcBef>
                <a:spcPts val="0"/>
              </a:spcBef>
              <a:buSzPts val="3600"/>
              <a:buFont typeface="Wingdings" panose="05000000000000000000" pitchFamily="2" charset="2"/>
              <a:buChar char="§"/>
            </a:pPr>
            <a:r>
              <a:rPr lang="en-US" dirty="0"/>
              <a:t>www.emloa.org/associate-officials/</a:t>
            </a:r>
            <a:endParaRPr dirty="0"/>
          </a:p>
          <a:p>
            <a:pPr marL="571500" lvl="0" indent="-571500" algn="l" rtl="0">
              <a:lnSpc>
                <a:spcPct val="90000"/>
              </a:lnSpc>
              <a:spcBef>
                <a:spcPts val="1320"/>
              </a:spcBef>
              <a:spcAft>
                <a:spcPts val="0"/>
              </a:spcAft>
              <a:buClr>
                <a:schemeClr val="dk1"/>
              </a:buClr>
              <a:buSzPts val="3600"/>
              <a:buFont typeface="Wingdings" panose="05000000000000000000" pitchFamily="2" charset="2"/>
              <a:buChar char="q"/>
            </a:pPr>
            <a:r>
              <a:rPr lang="en-US" sz="3600" dirty="0"/>
              <a:t>Sr. AO requirements</a:t>
            </a:r>
            <a:endParaRPr dirty="0"/>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2-years previous AO experience</a:t>
            </a:r>
            <a:endParaRPr sz="3200" dirty="0"/>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Town approval</a:t>
            </a:r>
          </a:p>
          <a:p>
            <a:pPr marL="974725" lvl="1" indent="-457200" algn="l" rtl="0">
              <a:lnSpc>
                <a:spcPct val="90000"/>
              </a:lnSpc>
              <a:spcBef>
                <a:spcPts val="1240"/>
              </a:spcBef>
              <a:spcAft>
                <a:spcPts val="0"/>
              </a:spcAft>
              <a:buClr>
                <a:schemeClr val="dk1"/>
              </a:buClr>
              <a:buSzPts val="3200"/>
              <a:buFont typeface="Wingdings" panose="05000000000000000000" pitchFamily="2" charset="2"/>
              <a:buChar char="§"/>
            </a:pPr>
            <a:r>
              <a:rPr lang="en-US" sz="3200" dirty="0"/>
              <a:t>Game observation on 1-man mechanics to work U11 games alone</a:t>
            </a:r>
            <a:endParaRPr sz="3200" dirty="0"/>
          </a:p>
          <a:p>
            <a:pPr marL="571500" lvl="0" indent="-571500" algn="l" rtl="0">
              <a:lnSpc>
                <a:spcPct val="90000"/>
              </a:lnSpc>
              <a:spcBef>
                <a:spcPts val="1400"/>
              </a:spcBef>
              <a:spcAft>
                <a:spcPts val="0"/>
              </a:spcAft>
              <a:buClr>
                <a:schemeClr val="dk1"/>
              </a:buClr>
              <a:buSzPts val="4000"/>
              <a:buFont typeface="Wingdings" panose="05000000000000000000" pitchFamily="2" charset="2"/>
              <a:buChar char="q"/>
            </a:pPr>
            <a:r>
              <a:rPr lang="en-US" sz="4000" dirty="0"/>
              <a:t>Have fun!</a:t>
            </a:r>
            <a:endParaRPr dirty="0"/>
          </a:p>
        </p:txBody>
      </p:sp>
      <p:sp>
        <p:nvSpPr>
          <p:cNvPr id="252" name="Google Shape;252;p9"/>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r>
              <a:rPr lang="en-US" sz="4800" b="1" i="0" u="none" strike="noStrike" cap="none" dirty="0">
                <a:solidFill>
                  <a:srgbClr val="2E59B0"/>
                </a:solidFill>
                <a:latin typeface="Calibri"/>
                <a:ea typeface="Calibri"/>
                <a:cs typeface="Calibri"/>
                <a:sym typeface="Calibri"/>
              </a:rPr>
              <a:t>Wrap-up &amp; Next Steps</a:t>
            </a:r>
            <a:endParaRPr sz="4800" b="0"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animEffect transition="in" filter="barn(inVertical)">
                                      <p:cBhvr>
                                        <p:cTn id="7" dur="500"/>
                                        <p:tgtEl>
                                          <p:spTgt spid="25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51">
                                            <p:txEl>
                                              <p:pRg st="1" end="1"/>
                                            </p:txEl>
                                          </p:spTgt>
                                        </p:tgtEl>
                                        <p:attrNameLst>
                                          <p:attrName>style.visibility</p:attrName>
                                        </p:attrNameLst>
                                      </p:cBhvr>
                                      <p:to>
                                        <p:strVal val="visible"/>
                                      </p:to>
                                    </p:set>
                                    <p:animEffect transition="in" filter="barn(inVertical)">
                                      <p:cBhvr>
                                        <p:cTn id="10" dur="500"/>
                                        <p:tgtEl>
                                          <p:spTgt spid="25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1">
                                            <p:txEl>
                                              <p:pRg st="2" end="2"/>
                                            </p:txEl>
                                          </p:spTgt>
                                        </p:tgtEl>
                                        <p:attrNameLst>
                                          <p:attrName>style.visibility</p:attrName>
                                        </p:attrNameLst>
                                      </p:cBhvr>
                                      <p:to>
                                        <p:strVal val="visible"/>
                                      </p:to>
                                    </p:set>
                                    <p:animEffect transition="in" filter="barn(inVertical)">
                                      <p:cBhvr>
                                        <p:cTn id="15" dur="500"/>
                                        <p:tgtEl>
                                          <p:spTgt spid="25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1">
                                            <p:txEl>
                                              <p:pRg st="3" end="3"/>
                                            </p:txEl>
                                          </p:spTgt>
                                        </p:tgtEl>
                                        <p:attrNameLst>
                                          <p:attrName>style.visibility</p:attrName>
                                        </p:attrNameLst>
                                      </p:cBhvr>
                                      <p:to>
                                        <p:strVal val="visible"/>
                                      </p:to>
                                    </p:set>
                                    <p:animEffect transition="in" filter="barn(inVertical)">
                                      <p:cBhvr>
                                        <p:cTn id="20" dur="500"/>
                                        <p:tgtEl>
                                          <p:spTgt spid="25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1">
                                            <p:txEl>
                                              <p:pRg st="4" end="4"/>
                                            </p:txEl>
                                          </p:spTgt>
                                        </p:tgtEl>
                                        <p:attrNameLst>
                                          <p:attrName>style.visibility</p:attrName>
                                        </p:attrNameLst>
                                      </p:cBhvr>
                                      <p:to>
                                        <p:strVal val="visible"/>
                                      </p:to>
                                    </p:set>
                                    <p:animEffect transition="in" filter="barn(inVertical)">
                                      <p:cBhvr>
                                        <p:cTn id="25" dur="500"/>
                                        <p:tgtEl>
                                          <p:spTgt spid="25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1">
                                            <p:txEl>
                                              <p:pRg st="5" end="5"/>
                                            </p:txEl>
                                          </p:spTgt>
                                        </p:tgtEl>
                                        <p:attrNameLst>
                                          <p:attrName>style.visibility</p:attrName>
                                        </p:attrNameLst>
                                      </p:cBhvr>
                                      <p:to>
                                        <p:strVal val="visible"/>
                                      </p:to>
                                    </p:set>
                                    <p:animEffect transition="in" filter="barn(inVertical)">
                                      <p:cBhvr>
                                        <p:cTn id="30" dur="500"/>
                                        <p:tgtEl>
                                          <p:spTgt spid="25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1">
                                            <p:txEl>
                                              <p:pRg st="6" end="6"/>
                                            </p:txEl>
                                          </p:spTgt>
                                        </p:tgtEl>
                                        <p:attrNameLst>
                                          <p:attrName>style.visibility</p:attrName>
                                        </p:attrNameLst>
                                      </p:cBhvr>
                                      <p:to>
                                        <p:strVal val="visible"/>
                                      </p:to>
                                    </p:set>
                                    <p:animEffect transition="in" filter="barn(inVertical)">
                                      <p:cBhvr>
                                        <p:cTn id="35" dur="500"/>
                                        <p:tgtEl>
                                          <p:spTgt spid="2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0"/>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Resources</a:t>
            </a:r>
            <a:endParaRPr/>
          </a:p>
        </p:txBody>
      </p:sp>
      <p:sp>
        <p:nvSpPr>
          <p:cNvPr id="258" name="Google Shape;258;p10"/>
          <p:cNvSpPr txBox="1">
            <a:spLocks noGrp="1"/>
          </p:cNvSpPr>
          <p:nvPr>
            <p:ph type="body" idx="1"/>
          </p:nvPr>
        </p:nvSpPr>
        <p:spPr>
          <a:xfrm>
            <a:off x="533400" y="1673020"/>
            <a:ext cx="8382000" cy="4235006"/>
          </a:xfrm>
          <a:prstGeom prst="rect">
            <a:avLst/>
          </a:prstGeom>
          <a:noFill/>
          <a:ln>
            <a:noFill/>
          </a:ln>
        </p:spPr>
        <p:txBody>
          <a:bodyPr spcFirstLastPara="1" wrap="square" lIns="0" tIns="0" rIns="0" bIns="0" anchor="t" anchorCtr="0">
            <a:spAutoFit/>
          </a:bodyPr>
          <a:lstStyle/>
          <a:p>
            <a:pPr marL="396875" lvl="0" indent="-396875" algn="l" rtl="0">
              <a:lnSpc>
                <a:spcPct val="90000"/>
              </a:lnSpc>
              <a:spcBef>
                <a:spcPts val="0"/>
              </a:spcBef>
              <a:spcAft>
                <a:spcPts val="0"/>
              </a:spcAft>
              <a:buClr>
                <a:schemeClr val="dk1"/>
              </a:buClr>
              <a:buSzPts val="3200"/>
              <a:buFont typeface="Arial"/>
              <a:buChar char="•"/>
            </a:pPr>
            <a:r>
              <a:rPr lang="en-US" u="sng">
                <a:solidFill>
                  <a:schemeClr val="hlink"/>
                </a:solidFill>
                <a:hlinkClick r:id="rId3"/>
              </a:rPr>
              <a:t>www.emloa.org</a:t>
            </a:r>
            <a:endParaRPr/>
          </a:p>
          <a:p>
            <a:pPr marL="396875" lvl="0" indent="-396875" algn="l" rtl="0">
              <a:lnSpc>
                <a:spcPct val="90000"/>
              </a:lnSpc>
              <a:spcBef>
                <a:spcPts val="640"/>
              </a:spcBef>
              <a:spcAft>
                <a:spcPts val="0"/>
              </a:spcAft>
              <a:buClr>
                <a:schemeClr val="dk1"/>
              </a:buClr>
              <a:buSzPts val="3200"/>
              <a:buFont typeface="Arial"/>
              <a:buChar char="•"/>
            </a:pPr>
            <a:r>
              <a:rPr lang="en-US" u="sng">
                <a:solidFill>
                  <a:schemeClr val="hlink"/>
                </a:solidFill>
                <a:hlinkClick r:id="rId4"/>
              </a:rPr>
              <a:t>http://emloa.org/associate-officials/</a:t>
            </a:r>
            <a:r>
              <a:rPr lang="en-US"/>
              <a:t> </a:t>
            </a:r>
            <a:endParaRPr/>
          </a:p>
          <a:p>
            <a:pPr marL="396875" lvl="0" indent="-396875" algn="l" rtl="0">
              <a:lnSpc>
                <a:spcPct val="90000"/>
              </a:lnSpc>
              <a:spcBef>
                <a:spcPts val="640"/>
              </a:spcBef>
              <a:spcAft>
                <a:spcPts val="0"/>
              </a:spcAft>
              <a:buClr>
                <a:schemeClr val="dk1"/>
              </a:buClr>
              <a:buSzPts val="3200"/>
              <a:buFont typeface="Arial"/>
              <a:buChar char="•"/>
            </a:pPr>
            <a:r>
              <a:rPr lang="en-US" u="sng">
                <a:solidFill>
                  <a:schemeClr val="hlink"/>
                </a:solidFill>
                <a:hlinkClick r:id="rId5"/>
              </a:rPr>
              <a:t>http://www.mbyll.org/</a:t>
            </a:r>
            <a:endParaRPr/>
          </a:p>
          <a:p>
            <a:pPr marL="396875" lvl="0" indent="-396875" algn="l" rtl="0">
              <a:lnSpc>
                <a:spcPct val="90000"/>
              </a:lnSpc>
              <a:spcBef>
                <a:spcPts val="640"/>
              </a:spcBef>
              <a:spcAft>
                <a:spcPts val="0"/>
              </a:spcAft>
              <a:buClr>
                <a:schemeClr val="dk1"/>
              </a:buClr>
              <a:buSzPts val="3200"/>
              <a:buFont typeface="Arial"/>
              <a:buChar char="•"/>
            </a:pPr>
            <a:r>
              <a:rPr lang="en-US" u="sng">
                <a:solidFill>
                  <a:schemeClr val="hlink"/>
                </a:solidFill>
                <a:hlinkClick r:id="rId5"/>
              </a:rPr>
              <a:t>http://www.tpllax.com/</a:t>
            </a:r>
            <a:endParaRPr/>
          </a:p>
          <a:p>
            <a:pPr marL="396875" lvl="0" indent="-396875" algn="l" rtl="0">
              <a:lnSpc>
                <a:spcPct val="90000"/>
              </a:lnSpc>
              <a:spcBef>
                <a:spcPts val="640"/>
              </a:spcBef>
              <a:spcAft>
                <a:spcPts val="0"/>
              </a:spcAft>
              <a:buClr>
                <a:schemeClr val="dk1"/>
              </a:buClr>
              <a:buSzPts val="3200"/>
              <a:buFont typeface="Arial"/>
              <a:buChar char="•"/>
            </a:pPr>
            <a:r>
              <a:rPr lang="en-US" u="sng">
                <a:solidFill>
                  <a:schemeClr val="hlink"/>
                </a:solidFill>
                <a:hlinkClick r:id="rId5"/>
              </a:rPr>
              <a:t>www.arbitersports.com</a:t>
            </a:r>
            <a:endParaRPr/>
          </a:p>
          <a:p>
            <a:pPr marL="396875" lvl="0" indent="-396875" algn="l" rtl="0">
              <a:lnSpc>
                <a:spcPct val="90000"/>
              </a:lnSpc>
              <a:spcBef>
                <a:spcPts val="640"/>
              </a:spcBef>
              <a:spcAft>
                <a:spcPts val="0"/>
              </a:spcAft>
              <a:buClr>
                <a:schemeClr val="dk1"/>
              </a:buClr>
              <a:buSzPts val="3200"/>
              <a:buFont typeface="Arial"/>
              <a:buChar char="•"/>
            </a:pPr>
            <a:r>
              <a:rPr lang="en-US" u="sng">
                <a:solidFill>
                  <a:schemeClr val="hlink"/>
                </a:solidFill>
                <a:hlinkClick r:id="rId6"/>
              </a:rPr>
              <a:t>www.miaa.net</a:t>
            </a:r>
            <a:endParaRPr/>
          </a:p>
          <a:p>
            <a:pPr marL="0" lvl="0" indent="0" algn="l" rtl="0">
              <a:lnSpc>
                <a:spcPct val="90000"/>
              </a:lnSpc>
              <a:spcBef>
                <a:spcPts val="640"/>
              </a:spcBef>
              <a:spcAft>
                <a:spcPts val="0"/>
              </a:spcAft>
              <a:buClr>
                <a:schemeClr val="dk1"/>
              </a:buClr>
              <a:buSzPts val="3200"/>
              <a:buFont typeface="Calibri"/>
              <a:buNone/>
            </a:pPr>
            <a:r>
              <a:rPr lang="en-US" b="1"/>
              <a:t>	</a:t>
            </a:r>
            <a:endParaRPr/>
          </a:p>
          <a:p>
            <a:pPr marL="396875" lvl="0" indent="-193675" algn="l" rtl="0">
              <a:lnSpc>
                <a:spcPct val="90000"/>
              </a:lnSpc>
              <a:spcBef>
                <a:spcPts val="640"/>
              </a:spcBef>
              <a:spcAft>
                <a:spcPts val="0"/>
              </a:spcAft>
              <a:buClr>
                <a:schemeClr val="dk1"/>
              </a:buClr>
              <a:buSzPts val="3200"/>
              <a:buFont typeface="Calibri"/>
              <a:buNone/>
            </a:pPr>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3"/>
          <p:cNvSpPr txBox="1">
            <a:spLocks noGrp="1"/>
          </p:cNvSpPr>
          <p:nvPr>
            <p:ph type="body" idx="1"/>
          </p:nvPr>
        </p:nvSpPr>
        <p:spPr>
          <a:xfrm>
            <a:off x="533400" y="990600"/>
            <a:ext cx="8382000" cy="1994392"/>
          </a:xfrm>
          <a:prstGeom prst="rect">
            <a:avLst/>
          </a:prstGeom>
          <a:noFill/>
          <a:ln>
            <a:noFill/>
          </a:ln>
        </p:spPr>
        <p:txBody>
          <a:bodyPr spcFirstLastPara="1" wrap="square" lIns="0" tIns="0" rIns="0" bIns="0" anchor="t" anchorCtr="0">
            <a:spAutoFit/>
          </a:bodyPr>
          <a:lstStyle/>
          <a:p>
            <a:pPr marL="517525" lvl="1" indent="0" algn="l" rtl="0">
              <a:lnSpc>
                <a:spcPct val="90000"/>
              </a:lnSpc>
              <a:spcBef>
                <a:spcPts val="0"/>
              </a:spcBef>
              <a:spcAft>
                <a:spcPts val="0"/>
              </a:spcAft>
              <a:buClr>
                <a:schemeClr val="dk1"/>
              </a:buClr>
              <a:buSzPts val="2800"/>
              <a:buNone/>
            </a:pPr>
            <a:endParaRPr b="0"/>
          </a:p>
          <a:p>
            <a:pPr marL="914400" lvl="1" indent="-219075" algn="l" rtl="0">
              <a:lnSpc>
                <a:spcPct val="90000"/>
              </a:lnSpc>
              <a:spcBef>
                <a:spcPts val="0"/>
              </a:spcBef>
              <a:spcAft>
                <a:spcPts val="0"/>
              </a:spcAft>
              <a:buClr>
                <a:schemeClr val="dk1"/>
              </a:buClr>
              <a:buSzPts val="2800"/>
              <a:buFont typeface="Arial"/>
              <a:buNone/>
            </a:pPr>
            <a:endParaRPr b="0"/>
          </a:p>
          <a:p>
            <a:pPr marL="914400" lvl="1" indent="-219075" algn="l" rtl="0">
              <a:lnSpc>
                <a:spcPct val="90000"/>
              </a:lnSpc>
              <a:spcBef>
                <a:spcPts val="0"/>
              </a:spcBef>
              <a:spcAft>
                <a:spcPts val="0"/>
              </a:spcAft>
              <a:buClr>
                <a:schemeClr val="dk1"/>
              </a:buClr>
              <a:buSzPts val="2800"/>
              <a:buFont typeface="Arial"/>
              <a:buNone/>
            </a:pPr>
            <a:endParaRPr b="0"/>
          </a:p>
          <a:p>
            <a:pPr marL="914400" lvl="1" indent="-219075" algn="l" rtl="0">
              <a:lnSpc>
                <a:spcPct val="90000"/>
              </a:lnSpc>
              <a:spcBef>
                <a:spcPts val="0"/>
              </a:spcBef>
              <a:spcAft>
                <a:spcPts val="0"/>
              </a:spcAft>
              <a:buClr>
                <a:schemeClr val="dk1"/>
              </a:buClr>
              <a:buSzPts val="2800"/>
              <a:buFont typeface="Arial"/>
              <a:buNone/>
            </a:pPr>
            <a:endParaRPr b="0"/>
          </a:p>
          <a:p>
            <a:pPr marL="0" lvl="0" indent="0" algn="l" rtl="0">
              <a:lnSpc>
                <a:spcPct val="90000"/>
              </a:lnSpc>
              <a:spcBef>
                <a:spcPts val="0"/>
              </a:spcBef>
              <a:spcAft>
                <a:spcPts val="0"/>
              </a:spcAft>
              <a:buClr>
                <a:schemeClr val="dk1"/>
              </a:buClr>
              <a:buSzPts val="3200"/>
              <a:buFont typeface="Calibri"/>
              <a:buNone/>
            </a:pPr>
            <a:endParaRPr b="0"/>
          </a:p>
        </p:txBody>
      </p:sp>
      <p:sp>
        <p:nvSpPr>
          <p:cNvPr id="264" name="Google Shape;264;p33"/>
          <p:cNvSpPr txBox="1"/>
          <p:nvPr/>
        </p:nvSpPr>
        <p:spPr>
          <a:xfrm>
            <a:off x="374715" y="228600"/>
            <a:ext cx="8382000" cy="6647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2E59B0"/>
              </a:buClr>
              <a:buSzPts val="4800"/>
              <a:buFont typeface="Calibri"/>
              <a:buNone/>
            </a:pPr>
            <a:endParaRPr sz="4800" b="0" i="0" u="none" strike="noStrike" cap="none">
              <a:solidFill>
                <a:srgbClr val="2E59B0"/>
              </a:solidFill>
              <a:latin typeface="Calibri"/>
              <a:ea typeface="Calibri"/>
              <a:cs typeface="Calibri"/>
              <a:sym typeface="Calibri"/>
            </a:endParaRPr>
          </a:p>
        </p:txBody>
      </p:sp>
      <p:sp>
        <p:nvSpPr>
          <p:cNvPr id="265" name="Google Shape;265;p33"/>
          <p:cNvSpPr txBox="1"/>
          <p:nvPr/>
        </p:nvSpPr>
        <p:spPr>
          <a:xfrm>
            <a:off x="374715" y="2499177"/>
            <a:ext cx="8153400" cy="21047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2E59B0"/>
              </a:buClr>
              <a:buSzPts val="5400"/>
              <a:buFont typeface="Calibri"/>
              <a:buNone/>
            </a:pPr>
            <a:r>
              <a:rPr lang="en-US" sz="6600" b="1" i="0" u="none" strike="noStrike" cap="none" dirty="0">
                <a:solidFill>
                  <a:srgbClr val="2E59B0"/>
                </a:solidFill>
                <a:latin typeface="Calibri"/>
                <a:ea typeface="Calibri"/>
                <a:cs typeface="Calibri"/>
                <a:sym typeface="Calibri"/>
              </a:rPr>
              <a:t>Thank You</a:t>
            </a:r>
            <a:r>
              <a:rPr lang="en-US" sz="4800" b="1" i="0" u="none" strike="noStrike" cap="none" dirty="0">
                <a:solidFill>
                  <a:srgbClr val="2E59B0"/>
                </a:solidFill>
                <a:latin typeface="Calibri"/>
                <a:ea typeface="Calibri"/>
                <a:cs typeface="Calibri"/>
                <a:sym typeface="Calibri"/>
              </a:rPr>
              <a:t>!</a:t>
            </a:r>
            <a:endParaRPr sz="4000" b="1" i="0" u="none" strike="noStrike" cap="none" dirty="0">
              <a:solidFill>
                <a:srgbClr val="2E59B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0" tmFilter="0, 0; .2, .5; .8, .5; 1, 0"/>
                                        <p:tgtEl>
                                          <p:spTgt spid="265">
                                            <p:txEl>
                                              <p:pRg st="0" end="0"/>
                                            </p:txEl>
                                          </p:spTgt>
                                        </p:tgtEl>
                                      </p:cBhvr>
                                    </p:animEffect>
                                    <p:animScale>
                                      <p:cBhvr>
                                        <p:cTn id="7" dur="2500" autoRev="1" fill="hold"/>
                                        <p:tgtEl>
                                          <p:spTgt spid="26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title"/>
          </p:nvPr>
        </p:nvSpPr>
        <p:spPr>
          <a:xfrm>
            <a:off x="381000" y="304800"/>
            <a:ext cx="8382000" cy="1329595"/>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b="1" dirty="0"/>
              <a:t>SECTION 5 FOULS Personal Fouls</a:t>
            </a:r>
            <a:br>
              <a:rPr lang="en-US" sz="4800" b="1" dirty="0"/>
            </a:br>
            <a:endParaRPr dirty="0"/>
          </a:p>
        </p:txBody>
      </p:sp>
      <p:sp>
        <p:nvSpPr>
          <p:cNvPr id="140" name="Google Shape;140;p4"/>
          <p:cNvSpPr txBox="1"/>
          <p:nvPr/>
        </p:nvSpPr>
        <p:spPr>
          <a:xfrm>
            <a:off x="374714" y="916196"/>
            <a:ext cx="8235885" cy="1245980"/>
          </a:xfrm>
          <a:prstGeom prst="rect">
            <a:avLst/>
          </a:prstGeom>
          <a:noFill/>
          <a:ln>
            <a:noFill/>
          </a:ln>
        </p:spPr>
        <p:txBody>
          <a:bodyPr spcFirstLastPara="1" wrap="square" lIns="0" tIns="0" rIns="0" bIns="0" anchor="t" anchorCtr="0">
            <a:normAutofit/>
          </a:bodyPr>
          <a:lstStyle/>
          <a:p>
            <a:pPr marR="0" lvl="0" algn="l" rtl="0">
              <a:lnSpc>
                <a:spcPct val="100000"/>
              </a:lnSpc>
              <a:spcBef>
                <a:spcPts val="0"/>
              </a:spcBef>
              <a:spcAft>
                <a:spcPts val="0"/>
              </a:spcAft>
              <a:buClr>
                <a:srgbClr val="000000"/>
              </a:buClr>
              <a:buSzPts val="3600"/>
            </a:pPr>
            <a:r>
              <a:rPr lang="en-US" sz="3600" b="1" dirty="0">
                <a:solidFill>
                  <a:schemeClr val="dk1"/>
                </a:solidFill>
                <a:latin typeface="Calibri"/>
                <a:ea typeface="Calibri"/>
                <a:cs typeface="Calibri"/>
                <a:sym typeface="Calibri"/>
              </a:rPr>
              <a:t>Most common personal fouls</a:t>
            </a:r>
            <a:endParaRPr sz="3600" b="1" dirty="0">
              <a:solidFill>
                <a:schemeClr val="dk1"/>
              </a:solidFill>
              <a:latin typeface="Calibri"/>
              <a:ea typeface="Calibri"/>
              <a:cs typeface="Calibri"/>
              <a:sym typeface="Calibri"/>
            </a:endParaRPr>
          </a:p>
          <a:p>
            <a:pPr marL="571500" marR="0" lvl="0" indent="-571500" algn="l" rtl="0">
              <a:lnSpc>
                <a:spcPct val="100000"/>
              </a:lnSpc>
              <a:spcBef>
                <a:spcPts val="0"/>
              </a:spcBef>
              <a:spcAft>
                <a:spcPts val="0"/>
              </a:spcAft>
              <a:buClr>
                <a:srgbClr val="000000"/>
              </a:buClr>
              <a:buSzPts val="3600"/>
              <a:buFont typeface="Arial" panose="020B0604020202020204" pitchFamily="34" charset="0"/>
              <a:buChar char="•"/>
            </a:pPr>
            <a:r>
              <a:rPr lang="en-US" sz="3600" dirty="0">
                <a:solidFill>
                  <a:srgbClr val="FF0000"/>
                </a:solidFill>
                <a:latin typeface="Calibri"/>
                <a:ea typeface="Calibri"/>
                <a:cs typeface="Calibri"/>
                <a:sym typeface="Calibri"/>
              </a:rPr>
              <a:t>Slashing</a:t>
            </a:r>
          </a:p>
        </p:txBody>
      </p:sp>
      <p:sp>
        <p:nvSpPr>
          <p:cNvPr id="2" name="TextBox 1">
            <a:extLst>
              <a:ext uri="{FF2B5EF4-FFF2-40B4-BE49-F238E27FC236}">
                <a16:creationId xmlns:a16="http://schemas.microsoft.com/office/drawing/2014/main" id="{56AACBDF-FA77-4CA3-AD47-84721D56C9D8}"/>
              </a:ext>
            </a:extLst>
          </p:cNvPr>
          <p:cNvSpPr txBox="1"/>
          <p:nvPr/>
        </p:nvSpPr>
        <p:spPr>
          <a:xfrm>
            <a:off x="661987" y="2008287"/>
            <a:ext cx="7820025" cy="461665"/>
          </a:xfrm>
          <a:prstGeom prst="rect">
            <a:avLst/>
          </a:prstGeom>
          <a:noFill/>
        </p:spPr>
        <p:txBody>
          <a:bodyPr wrap="square" rtlCol="0">
            <a:spAutoFit/>
          </a:bodyPr>
          <a:lstStyle/>
          <a:p>
            <a:pPr lvl="1"/>
            <a:r>
              <a:rPr lang="en-US" sz="2400" dirty="0">
                <a:latin typeface="Calibri" panose="020F0502020204030204" pitchFamily="34" charset="0"/>
                <a:cs typeface="Calibri" panose="020F0502020204030204" pitchFamily="34" charset="0"/>
              </a:rPr>
              <a:t>Insert video</a:t>
            </a:r>
          </a:p>
        </p:txBody>
      </p:sp>
    </p:spTree>
    <p:extLst>
      <p:ext uri="{BB962C8B-B14F-4D97-AF65-F5344CB8AC3E}">
        <p14:creationId xmlns:p14="http://schemas.microsoft.com/office/powerpoint/2010/main" val="206795540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bdc4132516_0_6"/>
          <p:cNvSpPr txBox="1">
            <a:spLocks noGrp="1"/>
          </p:cNvSpPr>
          <p:nvPr>
            <p:ph type="title"/>
          </p:nvPr>
        </p:nvSpPr>
        <p:spPr>
          <a:xfrm>
            <a:off x="546125" y="230163"/>
            <a:ext cx="8382000" cy="1107996"/>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SECTION 5 FOULS Personal Fouls </a:t>
            </a:r>
            <a:r>
              <a:rPr lang="en-US" sz="3200" b="1" dirty="0">
                <a:solidFill>
                  <a:srgbClr val="FF0000"/>
                </a:solidFill>
              </a:rPr>
              <a:t>Illegal Body Check</a:t>
            </a:r>
            <a:endParaRPr sz="3200" b="1" dirty="0">
              <a:solidFill>
                <a:srgbClr val="FF0000"/>
              </a:solidFill>
            </a:endParaRPr>
          </a:p>
        </p:txBody>
      </p:sp>
      <p:sp>
        <p:nvSpPr>
          <p:cNvPr id="147" name="Google Shape;147;gbdc4132516_0_6"/>
          <p:cNvSpPr txBox="1">
            <a:spLocks noGrp="1"/>
          </p:cNvSpPr>
          <p:nvPr>
            <p:ph type="body" idx="1"/>
          </p:nvPr>
        </p:nvSpPr>
        <p:spPr>
          <a:xfrm>
            <a:off x="381000" y="1212680"/>
            <a:ext cx="8382000" cy="4570482"/>
          </a:xfrm>
          <a:prstGeom prst="rect">
            <a:avLst/>
          </a:prstGeom>
        </p:spPr>
        <p:txBody>
          <a:bodyPr spcFirstLastPara="1" wrap="square" lIns="0" tIns="0" rIns="0" bIns="0" anchor="t" anchorCtr="0">
            <a:spAutoFit/>
          </a:bodyPr>
          <a:lstStyle/>
          <a:p>
            <a:pPr indent="-457200"/>
            <a:r>
              <a:rPr lang="en-US" sz="2800" dirty="0"/>
              <a:t>Any body check </a:t>
            </a:r>
            <a:r>
              <a:rPr lang="en-US" sz="2800" dirty="0">
                <a:solidFill>
                  <a:srgbClr val="FF0000"/>
                </a:solidFill>
              </a:rPr>
              <a:t>NOT</a:t>
            </a:r>
            <a:r>
              <a:rPr lang="en-US" sz="2800" dirty="0"/>
              <a:t> from the Front </a:t>
            </a:r>
          </a:p>
          <a:p>
            <a:pPr marL="0" indent="0">
              <a:buNone/>
            </a:pPr>
            <a:r>
              <a:rPr lang="en-US" sz="2800" dirty="0"/>
              <a:t>      or Side below the neck above the waist is</a:t>
            </a:r>
          </a:p>
          <a:p>
            <a:pPr marL="0" indent="0">
              <a:buNone/>
            </a:pPr>
            <a:r>
              <a:rPr lang="en-US" sz="2800" dirty="0"/>
              <a:t>      illegal.</a:t>
            </a:r>
            <a:endParaRPr sz="2800" dirty="0"/>
          </a:p>
          <a:p>
            <a:pPr indent="-457200"/>
            <a:r>
              <a:rPr lang="en-US" sz="2800" dirty="0"/>
              <a:t>Body checks in youth lacrosse are strictly </a:t>
            </a:r>
          </a:p>
          <a:p>
            <a:pPr marL="0" indent="0">
              <a:buNone/>
            </a:pPr>
            <a:r>
              <a:rPr lang="en-US" sz="2800" dirty="0"/>
              <a:t>      enforced.</a:t>
            </a:r>
            <a:endParaRPr sz="2800" dirty="0"/>
          </a:p>
          <a:p>
            <a:pPr indent="-457200"/>
            <a:r>
              <a:rPr lang="en-US" sz="2800" dirty="0"/>
              <a:t>Lower the age the less is allowed.</a:t>
            </a:r>
            <a:endParaRPr sz="2800" dirty="0"/>
          </a:p>
          <a:p>
            <a:pPr indent="-457200"/>
            <a:r>
              <a:rPr lang="en-US" sz="2800" dirty="0"/>
              <a:t>Age-appropriate contact.</a:t>
            </a:r>
            <a:endParaRPr sz="2800" dirty="0"/>
          </a:p>
          <a:p>
            <a:pPr indent="-457200"/>
            <a:r>
              <a:rPr lang="en-US" sz="2800" dirty="0"/>
              <a:t>Any body check to defenseless opponent is locked in penalty time. </a:t>
            </a:r>
          </a:p>
          <a:p>
            <a:pPr indent="-457200"/>
            <a:r>
              <a:rPr lang="en-US" sz="2800" dirty="0"/>
              <a:t>Contact to opponent who is on ground.</a:t>
            </a:r>
            <a:endParaRPr sz="2800" dirty="0"/>
          </a:p>
        </p:txBody>
      </p:sp>
      <p:pic>
        <p:nvPicPr>
          <p:cNvPr id="4" name="Google Shape;118;p7">
            <a:extLst>
              <a:ext uri="{FF2B5EF4-FFF2-40B4-BE49-F238E27FC236}">
                <a16:creationId xmlns:a16="http://schemas.microsoft.com/office/drawing/2014/main" id="{7A8AC19B-DBF3-4916-A6FE-B062E832AAE1}"/>
              </a:ext>
            </a:extLst>
          </p:cNvPr>
          <p:cNvPicPr preferRelativeResize="0"/>
          <p:nvPr/>
        </p:nvPicPr>
        <p:blipFill rotWithShape="1">
          <a:blip r:embed="rId3">
            <a:alphaModFix/>
          </a:blip>
          <a:srcRect/>
          <a:stretch/>
        </p:blipFill>
        <p:spPr>
          <a:xfrm>
            <a:off x="6966408" y="797197"/>
            <a:ext cx="1961717" cy="21336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bdc4132516_0_6"/>
          <p:cNvSpPr txBox="1">
            <a:spLocks noGrp="1"/>
          </p:cNvSpPr>
          <p:nvPr>
            <p:ph type="title"/>
          </p:nvPr>
        </p:nvSpPr>
        <p:spPr>
          <a:xfrm>
            <a:off x="546125" y="230163"/>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solidFill>
                  <a:srgbClr val="0070C0"/>
                </a:solidFill>
              </a:rPr>
              <a:t>Illegal Body Check</a:t>
            </a:r>
            <a:endParaRPr b="1" dirty="0">
              <a:solidFill>
                <a:srgbClr val="0070C0"/>
              </a:solidFill>
            </a:endParaRPr>
          </a:p>
        </p:txBody>
      </p:sp>
      <p:sp>
        <p:nvSpPr>
          <p:cNvPr id="147" name="Google Shape;147;gbdc4132516_0_6"/>
          <p:cNvSpPr txBox="1">
            <a:spLocks noGrp="1"/>
          </p:cNvSpPr>
          <p:nvPr>
            <p:ph type="body" idx="1"/>
          </p:nvPr>
        </p:nvSpPr>
        <p:spPr>
          <a:xfrm>
            <a:off x="381000" y="1163214"/>
            <a:ext cx="8382000" cy="464743"/>
          </a:xfrm>
          <a:prstGeom prst="rect">
            <a:avLst/>
          </a:prstGeom>
        </p:spPr>
        <p:txBody>
          <a:bodyPr spcFirstLastPara="1" wrap="square" lIns="0" tIns="0" rIns="0" bIns="0" anchor="t" anchorCtr="0">
            <a:spAutoFit/>
          </a:bodyPr>
          <a:lstStyle/>
          <a:p>
            <a:pPr marL="0" indent="0">
              <a:buNone/>
            </a:pPr>
            <a:endParaRPr sz="2800" dirty="0"/>
          </a:p>
        </p:txBody>
      </p:sp>
      <p:pic>
        <p:nvPicPr>
          <p:cNvPr id="2" name="illegal_body_check02">
            <a:hlinkClick r:id="" action="ppaction://media"/>
            <a:extLst>
              <a:ext uri="{FF2B5EF4-FFF2-40B4-BE49-F238E27FC236}">
                <a16:creationId xmlns:a16="http://schemas.microsoft.com/office/drawing/2014/main" id="{4A04E1A8-A31E-43CB-96A4-126035D722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9422" y="895263"/>
            <a:ext cx="8023578" cy="4677469"/>
          </a:xfrm>
          <a:prstGeom prst="rect">
            <a:avLst/>
          </a:prstGeom>
        </p:spPr>
      </p:pic>
    </p:spTree>
    <p:extLst>
      <p:ext uri="{BB962C8B-B14F-4D97-AF65-F5344CB8AC3E}">
        <p14:creationId xmlns:p14="http://schemas.microsoft.com/office/powerpoint/2010/main" val="35543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bdc4132516_0_6"/>
          <p:cNvSpPr txBox="1">
            <a:spLocks noGrp="1"/>
          </p:cNvSpPr>
          <p:nvPr>
            <p:ph type="title"/>
          </p:nvPr>
        </p:nvSpPr>
        <p:spPr>
          <a:xfrm>
            <a:off x="546125" y="230163"/>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dirty="0">
                <a:solidFill>
                  <a:srgbClr val="0070C0"/>
                </a:solidFill>
              </a:rPr>
              <a:t>Illegal Body Check</a:t>
            </a:r>
            <a:endParaRPr dirty="0">
              <a:solidFill>
                <a:srgbClr val="0070C0"/>
              </a:solidFill>
            </a:endParaRPr>
          </a:p>
        </p:txBody>
      </p:sp>
      <p:sp>
        <p:nvSpPr>
          <p:cNvPr id="147" name="Google Shape;147;gbdc4132516_0_6"/>
          <p:cNvSpPr txBox="1">
            <a:spLocks noGrp="1"/>
          </p:cNvSpPr>
          <p:nvPr>
            <p:ph type="body" idx="1"/>
          </p:nvPr>
        </p:nvSpPr>
        <p:spPr>
          <a:xfrm>
            <a:off x="381000" y="1163214"/>
            <a:ext cx="8382000" cy="464743"/>
          </a:xfrm>
          <a:prstGeom prst="rect">
            <a:avLst/>
          </a:prstGeom>
        </p:spPr>
        <p:txBody>
          <a:bodyPr spcFirstLastPara="1" wrap="square" lIns="0" tIns="0" rIns="0" bIns="0" anchor="t" anchorCtr="0">
            <a:spAutoFit/>
          </a:bodyPr>
          <a:lstStyle/>
          <a:p>
            <a:pPr marL="0" indent="0">
              <a:buNone/>
            </a:pPr>
            <a:r>
              <a:rPr lang="en-US" sz="2800" dirty="0"/>
              <a:t>Insert video</a:t>
            </a:r>
            <a:endParaRPr sz="2800" dirty="0"/>
          </a:p>
        </p:txBody>
      </p:sp>
    </p:spTree>
    <p:extLst>
      <p:ext uri="{BB962C8B-B14F-4D97-AF65-F5344CB8AC3E}">
        <p14:creationId xmlns:p14="http://schemas.microsoft.com/office/powerpoint/2010/main" val="224251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bdc4132516_0_6"/>
          <p:cNvSpPr txBox="1">
            <a:spLocks noGrp="1"/>
          </p:cNvSpPr>
          <p:nvPr>
            <p:ph type="title"/>
          </p:nvPr>
        </p:nvSpPr>
        <p:spPr>
          <a:xfrm>
            <a:off x="546125" y="230163"/>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b="1" dirty="0"/>
              <a:t>SECTION 5 FOULS Personal Fouls</a:t>
            </a:r>
            <a:endParaRPr b="1" dirty="0">
              <a:solidFill>
                <a:srgbClr val="0070C0"/>
              </a:solidFill>
            </a:endParaRPr>
          </a:p>
        </p:txBody>
      </p:sp>
      <p:sp>
        <p:nvSpPr>
          <p:cNvPr id="147" name="Google Shape;147;gbdc4132516_0_6"/>
          <p:cNvSpPr txBox="1">
            <a:spLocks noGrp="1"/>
          </p:cNvSpPr>
          <p:nvPr>
            <p:ph type="body" idx="1"/>
          </p:nvPr>
        </p:nvSpPr>
        <p:spPr>
          <a:xfrm>
            <a:off x="381000" y="1163214"/>
            <a:ext cx="8382000" cy="4482317"/>
          </a:xfrm>
          <a:prstGeom prst="rect">
            <a:avLst/>
          </a:prstGeom>
        </p:spPr>
        <p:txBody>
          <a:bodyPr spcFirstLastPara="1" wrap="square" lIns="0" tIns="0" rIns="0" bIns="0" anchor="t" anchorCtr="0">
            <a:spAutoFit/>
          </a:bodyPr>
          <a:lstStyle/>
          <a:p>
            <a:pPr marL="0" marR="0" indent="0">
              <a:lnSpc>
                <a:spcPct val="107000"/>
              </a:lnSpc>
              <a:spcBef>
                <a:spcPts val="0"/>
              </a:spcBef>
              <a:spcAft>
                <a:spcPts val="0"/>
              </a:spcAft>
              <a:buNone/>
            </a:pPr>
            <a:r>
              <a:rPr lang="en-US" sz="2800" dirty="0">
                <a:solidFill>
                  <a:srgbClr val="FF0000"/>
                </a:solidFill>
              </a:rPr>
              <a:t>Contact to the head or neck </a:t>
            </a:r>
            <a:r>
              <a:rPr lang="en-US" sz="2800" dirty="0"/>
              <a:t>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(1</a:t>
            </a:r>
            <a:r>
              <a:rPr lang="en-US" sz="2400" dirty="0">
                <a:effectLst/>
                <a:latin typeface="Calibri" panose="020F0502020204030204" pitchFamily="34" charset="0"/>
                <a:ea typeface="Calibri" panose="020F0502020204030204" pitchFamily="34" charset="0"/>
                <a:cs typeface="Times New Roman" panose="02020603050405020304" pitchFamily="18" charset="0"/>
              </a:rPr>
              <a:t>)  A player shall not initiate contact to an opponent’s head or neck with a cross check or any part of his body (head, elbow, shoulder, etc.). Any follow-through from these actions that contacts the head or neck shall also be considered a violation of this rule.</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(2) A player shall not initiate an excessive, violent or uncontrolled slash to the head/neck.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(3) A player, including an offensive player in possession of the ball, shall not block an opponent with the head or initiate contact with the head (known as spearing).</a:t>
            </a:r>
          </a:p>
          <a:p>
            <a:pPr marL="0" indent="0">
              <a:buNone/>
            </a:pPr>
            <a:endParaRPr sz="2800" dirty="0"/>
          </a:p>
        </p:txBody>
      </p:sp>
    </p:spTree>
    <p:extLst>
      <p:ext uri="{BB962C8B-B14F-4D97-AF65-F5344CB8AC3E}">
        <p14:creationId xmlns:p14="http://schemas.microsoft.com/office/powerpoint/2010/main" val="3061440371"/>
      </p:ext>
    </p:extLst>
  </p:cSld>
  <p:clrMapOvr>
    <a:masterClrMapping/>
  </p:clrMapOvr>
</p:sld>
</file>

<file path=ppt/theme/theme1.xml><?xml version="1.0" encoding="utf-8"?>
<a:theme xmlns:a="http://schemas.openxmlformats.org/drawingml/2006/main" name="1_White with Blue Bar Segoe Template">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hite with Blue Bar Segoe Template">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TotalTime>
  <Words>2458</Words>
  <Application>Microsoft Office PowerPoint</Application>
  <PresentationFormat>On-screen Show (4:3)</PresentationFormat>
  <Paragraphs>296</Paragraphs>
  <Slides>43</Slides>
  <Notes>22</Notes>
  <HiddenSlides>0</HiddenSlides>
  <MMClips>5</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43</vt:i4>
      </vt:variant>
    </vt:vector>
  </HeadingPairs>
  <TitlesOfParts>
    <vt:vector size="52" baseType="lpstr">
      <vt:lpstr>Arial</vt:lpstr>
      <vt:lpstr>Calibri</vt:lpstr>
      <vt:lpstr>Courier New</vt:lpstr>
      <vt:lpstr>Noto Sans Symbols</vt:lpstr>
      <vt:lpstr>Segoe</vt:lpstr>
      <vt:lpstr>Wingdings</vt:lpstr>
      <vt:lpstr>1_White with Blue Bar Segoe Template</vt:lpstr>
      <vt:lpstr>2_White with Blue Bar Segoe Template</vt:lpstr>
      <vt:lpstr>White with Courier font for code slides</vt:lpstr>
      <vt:lpstr>2022 EMLOA Associate Officials Training Part 2</vt:lpstr>
      <vt:lpstr>SECTION 5 FOULS</vt:lpstr>
      <vt:lpstr>Personal Fouls</vt:lpstr>
      <vt:lpstr>Personal Fouls </vt:lpstr>
      <vt:lpstr>SECTION 5 FOULS Personal Fouls </vt:lpstr>
      <vt:lpstr>SECTION 5 FOULS Personal Fouls Illegal Body Check</vt:lpstr>
      <vt:lpstr>Illegal Body Check</vt:lpstr>
      <vt:lpstr>Illegal Body Check</vt:lpstr>
      <vt:lpstr>SECTION 5 FOULS Personal Fouls</vt:lpstr>
      <vt:lpstr>Contact to the Head/Neck Area</vt:lpstr>
      <vt:lpstr>Unnecessary Roughness</vt:lpstr>
      <vt:lpstr>Unnecessary Roughness</vt:lpstr>
      <vt:lpstr>Cross Check</vt:lpstr>
      <vt:lpstr>Tripping</vt:lpstr>
      <vt:lpstr>Tripping</vt:lpstr>
      <vt:lpstr>Unsportsmanlike Conduct</vt:lpstr>
      <vt:lpstr>Unsportsmanlike Conduct</vt:lpstr>
      <vt:lpstr>Rules Review </vt:lpstr>
      <vt:lpstr>Rules Review </vt:lpstr>
      <vt:lpstr>Rules Review </vt:lpstr>
      <vt:lpstr>Rules Review </vt:lpstr>
      <vt:lpstr>Rules Review </vt:lpstr>
      <vt:lpstr>Rules Review </vt:lpstr>
      <vt:lpstr>Rules Review </vt:lpstr>
      <vt:lpstr>Rules Review </vt:lpstr>
      <vt:lpstr>Rules Review </vt:lpstr>
      <vt:lpstr>Rules Review </vt:lpstr>
      <vt:lpstr>Rules Review </vt:lpstr>
      <vt:lpstr>Rules Review </vt:lpstr>
      <vt:lpstr>Rules Review </vt:lpstr>
      <vt:lpstr>Rules Review </vt:lpstr>
      <vt:lpstr>Rules Review </vt:lpstr>
      <vt:lpstr>Rules Review </vt:lpstr>
      <vt:lpstr>Rules Review (DB) </vt:lpstr>
      <vt:lpstr>Rules Review </vt:lpstr>
      <vt:lpstr>Rules Review </vt:lpstr>
      <vt:lpstr>Rules Review </vt:lpstr>
      <vt:lpstr>Rules Review </vt:lpstr>
      <vt:lpstr>Rules Review </vt:lpstr>
      <vt:lpstr>PowerPoint Presentation</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EMLOA Associate Officials Training Session #2</dc:title>
  <dc:creator>Rick Catalano</dc:creator>
  <cp:lastModifiedBy>Darrell Benson</cp:lastModifiedBy>
  <cp:revision>40</cp:revision>
  <dcterms:created xsi:type="dcterms:W3CDTF">2017-01-13T20:06:46Z</dcterms:created>
  <dcterms:modified xsi:type="dcterms:W3CDTF">2022-03-05T12:01:41Z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TC102867899990</vt:lpwstr>
  </property>
</Properties>
</file>