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9JQGGjt42ec1qIo0vlaJqoDfz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8" name="Google Shape;58;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60" name="Google Shape;60;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61" name="Google Shape;61;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b03c03f54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b03c03f54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gb03c03f54e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49"/>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9"/>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1"/>
        <p:cNvGrpSpPr/>
        <p:nvPr/>
      </p:nvGrpSpPr>
      <p:grpSpPr>
        <a:xfrm>
          <a:off x="0" y="0"/>
          <a:ext cx="0" cy="0"/>
          <a:chOff x="0" y="0"/>
          <a:chExt cx="0" cy="0"/>
        </a:xfrm>
      </p:grpSpPr>
      <p:sp>
        <p:nvSpPr>
          <p:cNvPr id="42" name="Google Shape;42;p5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8"/>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4"/>
        <p:cNvGrpSpPr/>
        <p:nvPr/>
      </p:nvGrpSpPr>
      <p:grpSpPr>
        <a:xfrm>
          <a:off x="0" y="0"/>
          <a:ext cx="0" cy="0"/>
          <a:chOff x="0" y="0"/>
          <a:chExt cx="0" cy="0"/>
        </a:xfrm>
      </p:grpSpPr>
      <p:sp>
        <p:nvSpPr>
          <p:cNvPr id="45" name="Google Shape;45;p5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9"/>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59"/>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8"/>
        <p:cNvGrpSpPr/>
        <p:nvPr/>
      </p:nvGrpSpPr>
      <p:grpSpPr>
        <a:xfrm>
          <a:off x="0" y="0"/>
          <a:ext cx="0" cy="0"/>
          <a:chOff x="0" y="0"/>
          <a:chExt cx="0" cy="0"/>
        </a:xfrm>
      </p:grpSpPr>
      <p:sp>
        <p:nvSpPr>
          <p:cNvPr id="49" name="Google Shape;49;p60"/>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0"/>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1" name="Google Shape;51;p60"/>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52"/>
        <p:cNvGrpSpPr/>
        <p:nvPr/>
      </p:nvGrpSpPr>
      <p:grpSpPr>
        <a:xfrm>
          <a:off x="0" y="0"/>
          <a:ext cx="0" cy="0"/>
          <a:chOff x="0" y="0"/>
          <a:chExt cx="0" cy="0"/>
        </a:xfrm>
      </p:grpSpPr>
      <p:sp>
        <p:nvSpPr>
          <p:cNvPr id="53" name="Google Shape;53;p61"/>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EBC11"/>
              </a:buClr>
              <a:buSzPts val="3200"/>
              <a:buFont typeface="Calibri"/>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1"/>
          <p:cNvSpPr txBox="1">
            <a:spLocks noGrp="1"/>
          </p:cNvSpPr>
          <p:nvPr>
            <p:ph type="body" idx="1"/>
          </p:nvPr>
        </p:nvSpPr>
        <p:spPr>
          <a:xfrm>
            <a:off x="722313" y="2906713"/>
            <a:ext cx="7772400" cy="1500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400"/>
              </a:spcBef>
              <a:spcAft>
                <a:spcPts val="0"/>
              </a:spcAft>
              <a:buClr>
                <a:srgbClr val="888888"/>
              </a:buClr>
              <a:buSzPts val="2000"/>
              <a:buNone/>
              <a:defRPr sz="2000">
                <a:solidFill>
                  <a:srgbClr val="888888"/>
                </a:solidFill>
                <a:latin typeface="Calibri"/>
                <a:ea typeface="Calibri"/>
                <a:cs typeface="Calibri"/>
                <a:sym typeface="Calibri"/>
              </a:defRPr>
            </a:lvl1pPr>
            <a:lvl2pPr marL="914400" lvl="1" indent="-228600" algn="l">
              <a:lnSpc>
                <a:spcPct val="90000"/>
              </a:lnSpc>
              <a:spcBef>
                <a:spcPts val="360"/>
              </a:spcBef>
              <a:spcAft>
                <a:spcPts val="0"/>
              </a:spcAft>
              <a:buClr>
                <a:srgbClr val="888888"/>
              </a:buClr>
              <a:buSzPts val="1800"/>
              <a:buNone/>
              <a:defRPr sz="1800">
                <a:solidFill>
                  <a:srgbClr val="888888"/>
                </a:solidFill>
              </a:defRPr>
            </a:lvl2pPr>
            <a:lvl3pPr marL="1371600" lvl="2" indent="-228600" algn="l">
              <a:lnSpc>
                <a:spcPct val="90000"/>
              </a:lnSpc>
              <a:spcBef>
                <a:spcPts val="320"/>
              </a:spcBef>
              <a:spcAft>
                <a:spcPts val="0"/>
              </a:spcAft>
              <a:buClr>
                <a:srgbClr val="888888"/>
              </a:buClr>
              <a:buSzPts val="1600"/>
              <a:buNone/>
              <a:defRPr sz="1600">
                <a:solidFill>
                  <a:srgbClr val="888888"/>
                </a:solidFill>
              </a:defRPr>
            </a:lvl3pPr>
            <a:lvl4pPr marL="1828800" lvl="3" indent="-228600" algn="l">
              <a:lnSpc>
                <a:spcPct val="90000"/>
              </a:lnSpc>
              <a:spcBef>
                <a:spcPts val="280"/>
              </a:spcBef>
              <a:spcAft>
                <a:spcPts val="0"/>
              </a:spcAft>
              <a:buClr>
                <a:srgbClr val="888888"/>
              </a:buClr>
              <a:buSzPts val="1400"/>
              <a:buNone/>
              <a:defRPr sz="1400">
                <a:solidFill>
                  <a:srgbClr val="888888"/>
                </a:solidFill>
              </a:defRPr>
            </a:lvl4pPr>
            <a:lvl5pPr marL="2286000" lvl="4" indent="-228600" algn="l">
              <a:lnSpc>
                <a:spcPct val="9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0"/>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3" name="Google Shape;23;p51"/>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4" name="Google Shape;24;p51"/>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5" name="Google Shape;25;p51"/>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6"/>
        <p:cNvGrpSpPr/>
        <p:nvPr/>
      </p:nvGrpSpPr>
      <p:grpSpPr>
        <a:xfrm>
          <a:off x="0" y="0"/>
          <a:ext cx="0" cy="0"/>
          <a:chOff x="0" y="0"/>
          <a:chExt cx="0" cy="0"/>
        </a:xfrm>
      </p:grpSpPr>
      <p:sp>
        <p:nvSpPr>
          <p:cNvPr id="27" name="Google Shape;27;p5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3"/>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31"/>
        <p:cNvGrpSpPr/>
        <p:nvPr/>
      </p:nvGrpSpPr>
      <p:grpSpPr>
        <a:xfrm>
          <a:off x="0" y="0"/>
          <a:ext cx="0" cy="0"/>
          <a:chOff x="0" y="0"/>
          <a:chExt cx="0" cy="0"/>
        </a:xfrm>
      </p:grpSpPr>
      <p:sp>
        <p:nvSpPr>
          <p:cNvPr id="32" name="Google Shape;32;p5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4" name="Google Shape;34;p5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5"/>
        <p:cNvGrpSpPr/>
        <p:nvPr/>
      </p:nvGrpSpPr>
      <p:grpSpPr>
        <a:xfrm>
          <a:off x="0" y="0"/>
          <a:ext cx="0" cy="0"/>
          <a:chOff x="0" y="0"/>
          <a:chExt cx="0" cy="0"/>
        </a:xfrm>
      </p:grpSpPr>
      <p:sp>
        <p:nvSpPr>
          <p:cNvPr id="36" name="Google Shape;36;p5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5"/>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55"/>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0"/>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pic>
        <p:nvPicPr>
          <p:cNvPr id="10" name="Google Shape;10;p48" descr="7-00029_BAK_v03TOP"/>
          <p:cNvPicPr preferRelativeResize="0"/>
          <p:nvPr/>
        </p:nvPicPr>
        <p:blipFill rotWithShape="1">
          <a:blip r:embed="rId16">
            <a:alphaModFix/>
          </a:blip>
          <a:srcRect/>
          <a:stretch/>
        </p:blipFill>
        <p:spPr>
          <a:xfrm>
            <a:off x="-15875" y="6007100"/>
            <a:ext cx="9159875" cy="849313"/>
          </a:xfrm>
          <a:prstGeom prst="rect">
            <a:avLst/>
          </a:prstGeom>
          <a:noFill/>
          <a:ln>
            <a:noFill/>
          </a:ln>
        </p:spPr>
      </p:pic>
      <p:sp>
        <p:nvSpPr>
          <p:cNvPr id="11" name="Google Shape;11;p4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8"/>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48" descr="top2.jpg"/>
          <p:cNvPicPr preferRelativeResize="0"/>
          <p:nvPr/>
        </p:nvPicPr>
        <p:blipFill rotWithShape="1">
          <a:blip r:embed="rId17">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Uy-h_Ltgn9-xxignDtBFtCOLfNzfd1XA/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5bQ0Xk6YyBWPcUcD38DSkLDEBlC83K4c/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drive.google.com/file/d/1zQc2KzOqQKzNRS61oKlcyo_kIn82zwx2/vie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rive.google.com/file/d/1HOTW5I96YvBA2q_nOh_9S1RocT_BzEeh/vie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PNjqZnyf1J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c1.peakpx.com/wallpaper/234/846/320/lacrosse-stick-competition-game-wallpaper-preview.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drive.google.com/file/d/1CusqRfuibha1RQdZ2PvdIa1wfUsPjACA/view"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https://get.pxhere.com/photo/man-baseball-sport-game-male-meeting-standing-communication-stadium-player-striped-conversation-team-relationship-sports-talking-stripes-angry-championship-texas-coaches-tournament-referee-discussion-conflict-confrontation-baseball-player-dispute-argue-quarrel-ball-game-team-sport-body-language-sports-official-football-field-high-school-football-football-coach-infielder-disagreement-argument-uncomfortable-ruling-college-baseball-competition-event-bat-and-ball-games-baseball-positions-551543.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rive.google.com/file/d/1xY2OHwbSVitntLiSqhw4vZhe1DN_QUl1/view"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lickr.com/photos/trainor/235289724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hyperlink" Target="http://learning.uslacrosse.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CmidicCCg7Qpz6Kh-vdLkmVTn65-N8Gb/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8wZtg60SNpmv7r-aRJQtJaF9FEEnAzOO/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783259" y="314738"/>
            <a:ext cx="10189540"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Week 2</a:t>
            </a:r>
            <a:endParaRPr/>
          </a:p>
          <a:p>
            <a:pPr marL="0" lvl="0" indent="0" algn="l" rtl="0">
              <a:lnSpc>
                <a:spcPct val="90000"/>
              </a:lnSpc>
              <a:spcBef>
                <a:spcPts val="0"/>
              </a:spcBef>
              <a:spcAft>
                <a:spcPts val="0"/>
              </a:spcAft>
              <a:buClr>
                <a:srgbClr val="2E59B0"/>
              </a:buClr>
              <a:buSzPts val="5400"/>
              <a:buFont typeface="Calibri"/>
              <a:buNone/>
            </a:pPr>
            <a:r>
              <a:rPr lang="en-US"/>
              <a:t>Personal &amp; Technical Fouls</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pic>
        <p:nvPicPr>
          <p:cNvPr id="133" name="Google Shape;133;p9">
            <a:hlinkClick r:id="rId3"/>
          </p:cNvPr>
          <p:cNvPicPr preferRelativeResize="0"/>
          <p:nvPr/>
        </p:nvPicPr>
        <p:blipFill rotWithShape="1">
          <a:blip r:embed="rId4">
            <a:alphaModFix/>
          </a:blip>
          <a:srcRect/>
          <a:stretch/>
        </p:blipFill>
        <p:spPr>
          <a:xfrm>
            <a:off x="152400" y="1047388"/>
            <a:ext cx="8839200" cy="4972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Cross - 2 minutes locked</a:t>
            </a:r>
            <a:endParaRPr/>
          </a:p>
        </p:txBody>
      </p:sp>
      <p:sp>
        <p:nvSpPr>
          <p:cNvPr id="140" name="Google Shape;140;p1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Deep Pocket</a:t>
            </a:r>
            <a:endParaRPr/>
          </a:p>
          <a:p>
            <a:pPr marL="457200" lvl="0" indent="-431800" algn="l" rtl="0">
              <a:lnSpc>
                <a:spcPct val="90000"/>
              </a:lnSpc>
              <a:spcBef>
                <a:spcPts val="0"/>
              </a:spcBef>
              <a:spcAft>
                <a:spcPts val="0"/>
              </a:spcAft>
              <a:buSzPts val="3200"/>
              <a:buChar char="❏"/>
            </a:pPr>
            <a:r>
              <a:rPr lang="en-US"/>
              <a:t>Pinched Head</a:t>
            </a:r>
            <a:endParaRPr/>
          </a:p>
          <a:p>
            <a:pPr marL="457200" lvl="0" indent="-431800" algn="l" rtl="0">
              <a:lnSpc>
                <a:spcPct val="90000"/>
              </a:lnSpc>
              <a:spcBef>
                <a:spcPts val="0"/>
              </a:spcBef>
              <a:spcAft>
                <a:spcPts val="0"/>
              </a:spcAft>
              <a:buSzPts val="3200"/>
              <a:buChar char="❏"/>
            </a:pPr>
            <a:r>
              <a:rPr lang="en-US"/>
              <a:t>Doesn’t meet measurements requirements</a:t>
            </a:r>
            <a:endParaRPr/>
          </a:p>
          <a:p>
            <a:pPr marL="457200" lvl="0" indent="-431800" algn="l" rtl="0">
              <a:lnSpc>
                <a:spcPct val="90000"/>
              </a:lnSpc>
              <a:spcBef>
                <a:spcPts val="0"/>
              </a:spcBef>
              <a:spcAft>
                <a:spcPts val="0"/>
              </a:spcAft>
              <a:buSzPts val="3200"/>
              <a:buChar char="❏"/>
            </a:pPr>
            <a:r>
              <a:rPr lang="en-US"/>
              <a:t>“4 inch” shooting strings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Butt end and long strings can be fixed  </a:t>
            </a:r>
            <a:endParaRPr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Slashing </a:t>
            </a:r>
            <a:endParaRPr/>
          </a:p>
        </p:txBody>
      </p:sp>
      <p:sp>
        <p:nvSpPr>
          <p:cNvPr id="147" name="Google Shape;147;p1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Swinging a crosse at an opponent’s cross</a:t>
            </a:r>
            <a:endParaRPr/>
          </a:p>
          <a:p>
            <a:pPr marL="0" lvl="0" indent="0" algn="l" rtl="0">
              <a:lnSpc>
                <a:spcPct val="90000"/>
              </a:lnSpc>
              <a:spcBef>
                <a:spcPts val="640"/>
              </a:spcBef>
              <a:spcAft>
                <a:spcPts val="0"/>
              </a:spcAft>
              <a:buSzPts val="3200"/>
              <a:buNone/>
            </a:pPr>
            <a:r>
              <a:rPr lang="en-US"/>
              <a:t>or body with deliberate viciousness or</a:t>
            </a:r>
            <a:endParaRPr/>
          </a:p>
          <a:p>
            <a:pPr marL="0" lvl="0" indent="0" algn="l" rtl="0">
              <a:lnSpc>
                <a:spcPct val="90000"/>
              </a:lnSpc>
              <a:spcBef>
                <a:spcPts val="640"/>
              </a:spcBef>
              <a:spcAft>
                <a:spcPts val="0"/>
              </a:spcAft>
              <a:buSzPts val="3200"/>
              <a:buNone/>
            </a:pPr>
            <a:r>
              <a:rPr lang="en-US"/>
              <a:t>reckless abandon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Striking an opponent’s body</a:t>
            </a:r>
            <a:endParaRPr/>
          </a:p>
        </p:txBody>
      </p:sp>
      <p:pic>
        <p:nvPicPr>
          <p:cNvPr id="148" name="Google Shape;148;p11"/>
          <p:cNvPicPr preferRelativeResize="0"/>
          <p:nvPr/>
        </p:nvPicPr>
        <p:blipFill rotWithShape="1">
          <a:blip r:embed="rId3">
            <a:alphaModFix/>
          </a:blip>
          <a:srcRect/>
          <a:stretch/>
        </p:blipFill>
        <p:spPr>
          <a:xfrm>
            <a:off x="7216675" y="115225"/>
            <a:ext cx="1828800" cy="247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 1-3 minutes</a:t>
            </a:r>
            <a:endParaRPr/>
          </a:p>
        </p:txBody>
      </p:sp>
      <p:pic>
        <p:nvPicPr>
          <p:cNvPr id="155" name="Google Shape;155;p12">
            <a:hlinkClick r:id="rId3"/>
          </p:cNvPr>
          <p:cNvPicPr preferRelativeResize="0"/>
          <p:nvPr/>
        </p:nvPicPr>
        <p:blipFill rotWithShape="1">
          <a:blip r:embed="rId4">
            <a:alphaModFix/>
          </a:blip>
          <a:srcRect/>
          <a:stretch/>
        </p:blipFill>
        <p:spPr>
          <a:xfrm>
            <a:off x="152400" y="1047388"/>
            <a:ext cx="8839200" cy="4972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Tripping: 1-3 minutes	</a:t>
            </a:r>
            <a:endParaRPr/>
          </a:p>
        </p:txBody>
      </p:sp>
      <p:sp>
        <p:nvSpPr>
          <p:cNvPr id="162" name="Google Shape;162;p1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63" name="Google Shape;163;p13"/>
          <p:cNvPicPr preferRelativeResize="0"/>
          <p:nvPr/>
        </p:nvPicPr>
        <p:blipFill rotWithShape="1">
          <a:blip r:embed="rId3">
            <a:alphaModFix/>
          </a:blip>
          <a:srcRect/>
          <a:stretch/>
        </p:blipFill>
        <p:spPr>
          <a:xfrm>
            <a:off x="7621500" y="0"/>
            <a:ext cx="1437775" cy="2005800"/>
          </a:xfrm>
          <a:prstGeom prst="rect">
            <a:avLst/>
          </a:prstGeom>
          <a:noFill/>
          <a:ln>
            <a:noFill/>
          </a:ln>
        </p:spPr>
      </p:pic>
      <p:pic>
        <p:nvPicPr>
          <p:cNvPr id="164" name="Google Shape;164;p13">
            <a:hlinkClick r:id="rId4"/>
          </p:cNvPr>
          <p:cNvPicPr preferRelativeResize="0"/>
          <p:nvPr/>
        </p:nvPicPr>
        <p:blipFill rotWithShape="1">
          <a:blip r:embed="rId5">
            <a:alphaModFix/>
          </a:blip>
          <a:srcRect/>
          <a:stretch/>
        </p:blipFill>
        <p:spPr>
          <a:xfrm>
            <a:off x="152425" y="1412875"/>
            <a:ext cx="7602998" cy="4276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171" name="Google Shape;171;p1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Excessively violent push or hold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Deliberately running through screen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Avoidable contact that is deliberate and excessively violent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Check with gloved hand that’s not a punch</a:t>
            </a:r>
            <a:endParaRPr/>
          </a:p>
        </p:txBody>
      </p:sp>
      <p:pic>
        <p:nvPicPr>
          <p:cNvPr id="172" name="Google Shape;172;p14"/>
          <p:cNvPicPr preferRelativeResize="0"/>
          <p:nvPr/>
        </p:nvPicPr>
        <p:blipFill rotWithShape="1">
          <a:blip r:embed="rId3">
            <a:alphaModFix/>
          </a:blip>
          <a:srcRect/>
          <a:stretch/>
        </p:blipFill>
        <p:spPr>
          <a:xfrm>
            <a:off x="6591300" y="304325"/>
            <a:ext cx="2552700" cy="2781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179" name="Google Shape;179;p1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80" name="Google Shape;180;p15">
            <a:hlinkClick r:id="rId3"/>
          </p:cNvPr>
          <p:cNvPicPr preferRelativeResize="0"/>
          <p:nvPr/>
        </p:nvPicPr>
        <p:blipFill rotWithShape="1">
          <a:blip r:embed="rId4">
            <a:alphaModFix/>
          </a:blip>
          <a:srcRect/>
          <a:stretch/>
        </p:blipFill>
        <p:spPr>
          <a:xfrm>
            <a:off x="165800" y="1053693"/>
            <a:ext cx="8232576" cy="46308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187" name="Google Shape;187;p16"/>
          <p:cNvSpPr txBox="1">
            <a:spLocks noGrp="1"/>
          </p:cNvSpPr>
          <p:nvPr>
            <p:ph type="body" idx="1"/>
          </p:nvPr>
        </p:nvSpPr>
        <p:spPr>
          <a:xfrm>
            <a:off x="381000" y="1412875"/>
            <a:ext cx="8382000" cy="4194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AutoNum type="arabicPeriod"/>
            </a:pPr>
            <a:r>
              <a:rPr lang="en-US"/>
              <a:t>Enter in an argument w/ an official</a:t>
            </a:r>
            <a:endParaRPr/>
          </a:p>
          <a:p>
            <a:pPr marL="457200" lvl="0" indent="-431800" algn="l" rtl="0">
              <a:lnSpc>
                <a:spcPct val="90000"/>
              </a:lnSpc>
              <a:spcBef>
                <a:spcPts val="0"/>
              </a:spcBef>
              <a:spcAft>
                <a:spcPts val="0"/>
              </a:spcAft>
              <a:buSzPts val="3200"/>
              <a:buAutoNum type="arabicPeriod"/>
            </a:pPr>
            <a:r>
              <a:rPr lang="en-US"/>
              <a:t>Threatening, profane or obscene language</a:t>
            </a:r>
            <a:endParaRPr/>
          </a:p>
          <a:p>
            <a:pPr marL="457200" lvl="0" indent="-431800" algn="l" rtl="0">
              <a:lnSpc>
                <a:spcPct val="90000"/>
              </a:lnSpc>
              <a:spcBef>
                <a:spcPts val="0"/>
              </a:spcBef>
              <a:spcAft>
                <a:spcPts val="0"/>
              </a:spcAft>
              <a:buSzPts val="3200"/>
              <a:buAutoNum type="arabicPeriod"/>
            </a:pPr>
            <a:r>
              <a:rPr lang="en-US"/>
              <a:t>Deliberately uses fingers on faceoff</a:t>
            </a:r>
            <a:endParaRPr/>
          </a:p>
          <a:p>
            <a:pPr marL="0" lvl="0" indent="0" algn="l" rtl="0">
              <a:lnSpc>
                <a:spcPct val="90000"/>
              </a:lnSpc>
              <a:spcBef>
                <a:spcPts val="640"/>
              </a:spcBef>
              <a:spcAft>
                <a:spcPts val="0"/>
              </a:spcAft>
              <a:buSzPts val="3200"/>
              <a:buNone/>
            </a:pPr>
            <a:r>
              <a:rPr lang="en-US" i="1"/>
              <a:t>All are 1-3 minute locked in fouls</a:t>
            </a:r>
            <a:endParaRPr i="1"/>
          </a:p>
          <a:p>
            <a:pPr marL="0" lvl="0" indent="0" algn="l" rtl="0">
              <a:lnSpc>
                <a:spcPct val="90000"/>
              </a:lnSpc>
              <a:spcBef>
                <a:spcPts val="640"/>
              </a:spcBef>
              <a:spcAft>
                <a:spcPts val="0"/>
              </a:spcAft>
              <a:buSzPts val="3200"/>
              <a:buNone/>
            </a:pPr>
            <a:endParaRPr i="1"/>
          </a:p>
          <a:p>
            <a:pPr marL="457200" lvl="0" indent="-431800" algn="l" rtl="0">
              <a:lnSpc>
                <a:spcPct val="90000"/>
              </a:lnSpc>
              <a:spcBef>
                <a:spcPts val="640"/>
              </a:spcBef>
              <a:spcAft>
                <a:spcPts val="0"/>
              </a:spcAft>
              <a:buSzPts val="3200"/>
              <a:buAutoNum type="arabicPeriod"/>
            </a:pPr>
            <a:r>
              <a:rPr lang="en-US"/>
              <a:t>Repeatedly commits same tech. foul</a:t>
            </a:r>
            <a:endParaRPr/>
          </a:p>
          <a:p>
            <a:pPr marL="457200" lvl="0" indent="-431800" algn="l" rtl="0">
              <a:lnSpc>
                <a:spcPct val="90000"/>
              </a:lnSpc>
              <a:spcBef>
                <a:spcPts val="0"/>
              </a:spcBef>
              <a:spcAft>
                <a:spcPts val="0"/>
              </a:spcAft>
              <a:buSzPts val="3200"/>
              <a:buAutoNum type="arabicPeriod"/>
            </a:pPr>
            <a:r>
              <a:rPr lang="en-US"/>
              <a:t>Failure to return to field</a:t>
            </a:r>
            <a:endParaRPr/>
          </a:p>
          <a:p>
            <a:pPr marL="457200" lvl="0" indent="-431800" algn="l" rtl="0">
              <a:lnSpc>
                <a:spcPct val="90000"/>
              </a:lnSpc>
              <a:spcBef>
                <a:spcPts val="0"/>
              </a:spcBef>
              <a:spcAft>
                <a:spcPts val="0"/>
              </a:spcAft>
              <a:buSzPts val="3200"/>
              <a:buAutoNum type="arabicPeriod"/>
            </a:pPr>
            <a:r>
              <a:rPr lang="en-US"/>
              <a:t>Deliberately failing to comply w/sub rules</a:t>
            </a:r>
            <a:endParaRPr/>
          </a:p>
        </p:txBody>
      </p:sp>
      <p:pic>
        <p:nvPicPr>
          <p:cNvPr id="188" name="Google Shape;188;p16"/>
          <p:cNvPicPr preferRelativeResize="0"/>
          <p:nvPr/>
        </p:nvPicPr>
        <p:blipFill rotWithShape="1">
          <a:blip r:embed="rId3">
            <a:alphaModFix/>
          </a:blip>
          <a:srcRect/>
          <a:stretch/>
        </p:blipFill>
        <p:spPr>
          <a:xfrm>
            <a:off x="6525150" y="2735975"/>
            <a:ext cx="2618850" cy="1156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195" name="Google Shape;195;p1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96" name="Google Shape;196;p17" descr="The Ref makes a bad call and gets it.    By CrackaJack2011">
            <a:hlinkClick r:id="rId3"/>
          </p:cNvPr>
          <p:cNvPicPr preferRelativeResize="0"/>
          <p:nvPr/>
        </p:nvPicPr>
        <p:blipFill rotWithShape="1">
          <a:blip r:embed="rId4">
            <a:alphaModFix/>
          </a:blip>
          <a:srcRect/>
          <a:stretch/>
        </p:blipFill>
        <p:spPr>
          <a:xfrm>
            <a:off x="1552550" y="1164413"/>
            <a:ext cx="6038900" cy="4529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Ejection</a:t>
            </a:r>
            <a:endParaRPr/>
          </a:p>
        </p:txBody>
      </p:sp>
      <p:sp>
        <p:nvSpPr>
          <p:cNvPr id="203" name="Google Shape;203;p1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Fighting - striking or attempting to strike opponent</a:t>
            </a:r>
            <a:endParaRPr/>
          </a:p>
          <a:p>
            <a:pPr marL="457200" lvl="0" indent="-431800" algn="l" rtl="0">
              <a:lnSpc>
                <a:spcPct val="90000"/>
              </a:lnSpc>
              <a:spcBef>
                <a:spcPts val="0"/>
              </a:spcBef>
              <a:spcAft>
                <a:spcPts val="0"/>
              </a:spcAft>
              <a:buSzPts val="3200"/>
              <a:buChar char="❏"/>
            </a:pPr>
            <a:r>
              <a:rPr lang="en-US"/>
              <a:t>Leaving Bench During fight</a:t>
            </a:r>
            <a:endParaRPr/>
          </a:p>
          <a:p>
            <a:pPr marL="457200" lvl="0" indent="-431800" algn="l" rtl="0">
              <a:lnSpc>
                <a:spcPct val="90000"/>
              </a:lnSpc>
              <a:spcBef>
                <a:spcPts val="0"/>
              </a:spcBef>
              <a:spcAft>
                <a:spcPts val="0"/>
              </a:spcAft>
              <a:buSzPts val="3200"/>
              <a:buChar char="❏"/>
            </a:pPr>
            <a:r>
              <a:rPr lang="en-US"/>
              <a:t>Flagrant Misconduct</a:t>
            </a:r>
            <a:endParaRPr/>
          </a:p>
          <a:p>
            <a:pPr marL="457200" lvl="0" indent="-431800" algn="l" rtl="0">
              <a:lnSpc>
                <a:spcPct val="90000"/>
              </a:lnSpc>
              <a:spcBef>
                <a:spcPts val="0"/>
              </a:spcBef>
              <a:spcAft>
                <a:spcPts val="0"/>
              </a:spcAft>
              <a:buSzPts val="3200"/>
              <a:buChar char="❏"/>
            </a:pPr>
            <a:r>
              <a:rPr lang="en-US"/>
              <a:t>Second non-releasable  unsportsmanlike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Course Outline</a:t>
            </a:r>
            <a:endParaRPr/>
          </a:p>
        </p:txBody>
      </p:sp>
      <p:sp>
        <p:nvSpPr>
          <p:cNvPr id="70" name="Google Shape;70;p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Week 1: Organization, Lax 101, Common Terms &amp; Rules 1, 3, &amp; 4</a:t>
            </a:r>
            <a:endParaRPr/>
          </a:p>
          <a:p>
            <a:pPr marL="457200" lvl="0" indent="-431800" algn="l" rtl="0">
              <a:lnSpc>
                <a:spcPct val="90000"/>
              </a:lnSpc>
              <a:spcBef>
                <a:spcPts val="0"/>
              </a:spcBef>
              <a:spcAft>
                <a:spcPts val="0"/>
              </a:spcAft>
              <a:buSzPts val="3200"/>
              <a:buChar char="❏"/>
            </a:pPr>
            <a:r>
              <a:rPr lang="en-US"/>
              <a:t>Week 1A: Annual Meeting</a:t>
            </a:r>
            <a:endParaRPr/>
          </a:p>
          <a:p>
            <a:pPr marL="457200" lvl="0" indent="-431800" algn="l" rtl="0">
              <a:lnSpc>
                <a:spcPct val="90000"/>
              </a:lnSpc>
              <a:spcBef>
                <a:spcPts val="0"/>
              </a:spcBef>
              <a:spcAft>
                <a:spcPts val="0"/>
              </a:spcAft>
              <a:buSzPts val="3200"/>
              <a:buChar char="❏"/>
            </a:pPr>
            <a:r>
              <a:rPr lang="en-US"/>
              <a:t>Week 2: Fouls - Personal &amp; Technical</a:t>
            </a:r>
            <a:endParaRPr/>
          </a:p>
          <a:p>
            <a:pPr marL="457200" lvl="0" indent="-431800" algn="l" rtl="0">
              <a:lnSpc>
                <a:spcPct val="90000"/>
              </a:lnSpc>
              <a:spcBef>
                <a:spcPts val="0"/>
              </a:spcBef>
              <a:spcAft>
                <a:spcPts val="0"/>
              </a:spcAft>
              <a:buSzPts val="3200"/>
              <a:buChar char="❏"/>
            </a:pPr>
            <a:r>
              <a:rPr lang="en-US"/>
              <a:t>Week 3 - Mechanics, Positioning &amp; Game Management</a:t>
            </a:r>
            <a:endParaRPr/>
          </a:p>
          <a:p>
            <a:pPr marL="0" lvl="0" indent="0" algn="l" rtl="0">
              <a:lnSpc>
                <a:spcPct val="90000"/>
              </a:lnSpc>
              <a:spcBef>
                <a:spcPts val="640"/>
              </a:spcBef>
              <a:spcAft>
                <a:spcPts val="0"/>
              </a:spcAft>
              <a:buClr>
                <a:schemeClr val="dk1"/>
              </a:buClr>
              <a:buSzPts val="1100"/>
              <a:buFont typeface="Arial"/>
              <a:buNone/>
            </a:pPr>
            <a:endParaRPr/>
          </a:p>
          <a:p>
            <a:pPr marL="0" lvl="0" indent="0" algn="l" rtl="0">
              <a:lnSpc>
                <a:spcPct val="90000"/>
              </a:lnSpc>
              <a:spcBef>
                <a:spcPts val="640"/>
              </a:spcBef>
              <a:spcAft>
                <a:spcPts val="0"/>
              </a:spcAft>
              <a:buClr>
                <a:schemeClr val="dk1"/>
              </a:buClr>
              <a:buSzPts val="1100"/>
              <a:buFont typeface="Arial"/>
              <a:buNone/>
            </a:pPr>
            <a:r>
              <a:rPr lang="en-US"/>
              <a:t>Test to be completed on-line thru US Lacrosse</a:t>
            </a:r>
            <a:endParaRPr/>
          </a:p>
          <a:p>
            <a:pPr marL="0" lvl="0" indent="0" algn="l" rtl="0">
              <a:lnSpc>
                <a:spcPct val="90000"/>
              </a:lnSpc>
              <a:spcBef>
                <a:spcPts val="640"/>
              </a:spcBef>
              <a:spcAft>
                <a:spcPts val="0"/>
              </a:spcAft>
              <a:buSzPts val="32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Technical Fouls</a:t>
            </a:r>
            <a:endParaRPr/>
          </a:p>
        </p:txBody>
      </p:sp>
      <p:sp>
        <p:nvSpPr>
          <p:cNvPr id="210" name="Google Shape;210;p1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Play-On, Flag Down or Immediate Whistle and Turnover</a:t>
            </a:r>
            <a:endParaRPr/>
          </a:p>
          <a:p>
            <a:pPr marL="0" lvl="0" indent="0" algn="l" rtl="0">
              <a:lnSpc>
                <a:spcPct val="90000"/>
              </a:lnSpc>
              <a:spcBef>
                <a:spcPts val="640"/>
              </a:spcBef>
              <a:spcAft>
                <a:spcPts val="0"/>
              </a:spcAft>
              <a:buSzPts val="3200"/>
              <a:buNone/>
            </a:pPr>
            <a:endParaRPr/>
          </a:p>
          <a:p>
            <a:pPr marL="457200" lvl="0" indent="-431800" algn="l" rtl="0">
              <a:lnSpc>
                <a:spcPct val="90000"/>
              </a:lnSpc>
              <a:spcBef>
                <a:spcPts val="640"/>
              </a:spcBef>
              <a:spcAft>
                <a:spcPts val="0"/>
              </a:spcAft>
              <a:buSzPts val="3200"/>
              <a:buChar char="❏"/>
            </a:pPr>
            <a:r>
              <a:rPr lang="en-US"/>
              <a:t>Crease/GK Interference</a:t>
            </a:r>
            <a:endParaRPr/>
          </a:p>
          <a:p>
            <a:pPr marL="457200" lvl="0" indent="-431800" algn="l" rtl="0">
              <a:lnSpc>
                <a:spcPct val="90000"/>
              </a:lnSpc>
              <a:spcBef>
                <a:spcPts val="0"/>
              </a:spcBef>
              <a:spcAft>
                <a:spcPts val="0"/>
              </a:spcAft>
              <a:buSzPts val="3200"/>
              <a:buChar char="❏"/>
            </a:pPr>
            <a:r>
              <a:rPr lang="en-US"/>
              <a:t>Holding</a:t>
            </a:r>
            <a:endParaRPr/>
          </a:p>
          <a:p>
            <a:pPr marL="457200" lvl="0" indent="-431800" algn="l" rtl="0">
              <a:lnSpc>
                <a:spcPct val="90000"/>
              </a:lnSpc>
              <a:spcBef>
                <a:spcPts val="0"/>
              </a:spcBef>
              <a:spcAft>
                <a:spcPts val="0"/>
              </a:spcAft>
              <a:buSzPts val="3200"/>
              <a:buChar char="❏"/>
            </a:pPr>
            <a:r>
              <a:rPr lang="en-US"/>
              <a:t>Illegal Offensive Screen</a:t>
            </a:r>
            <a:endParaRPr/>
          </a:p>
          <a:p>
            <a:pPr marL="457200" lvl="0" indent="-431800" algn="l" rtl="0">
              <a:lnSpc>
                <a:spcPct val="90000"/>
              </a:lnSpc>
              <a:spcBef>
                <a:spcPts val="0"/>
              </a:spcBef>
              <a:spcAft>
                <a:spcPts val="0"/>
              </a:spcAft>
              <a:buSzPts val="3200"/>
              <a:buChar char="❏"/>
            </a:pPr>
            <a:r>
              <a:rPr lang="en-US"/>
              <a:t>Illegal Procedure</a:t>
            </a:r>
            <a:endParaRPr/>
          </a:p>
          <a:p>
            <a:pPr marL="457200" lvl="0" indent="-431800" algn="l" rtl="0">
              <a:lnSpc>
                <a:spcPct val="90000"/>
              </a:lnSpc>
              <a:spcBef>
                <a:spcPts val="0"/>
              </a:spcBef>
              <a:spcAft>
                <a:spcPts val="0"/>
              </a:spcAft>
              <a:buSzPts val="3200"/>
              <a:buChar char="❏"/>
            </a:pPr>
            <a:r>
              <a:rPr lang="en-US"/>
              <a:t>Conduct Foul</a:t>
            </a:r>
            <a:endParaRPr/>
          </a:p>
          <a:p>
            <a:pPr marL="457200" lvl="0" indent="-431800" algn="l" rtl="0">
              <a:lnSpc>
                <a:spcPct val="90000"/>
              </a:lnSpc>
              <a:spcBef>
                <a:spcPts val="0"/>
              </a:spcBef>
              <a:spcAft>
                <a:spcPts val="0"/>
              </a:spcAft>
              <a:buSzPts val="3200"/>
              <a:buChar char="❏"/>
            </a:pPr>
            <a:r>
              <a:rPr lang="en-US"/>
              <a:t>Interference</a:t>
            </a:r>
            <a:endParaRPr/>
          </a:p>
        </p:txBody>
      </p:sp>
      <p:sp>
        <p:nvSpPr>
          <p:cNvPr id="211" name="Google Shape;211;p19"/>
          <p:cNvSpPr txBox="1"/>
          <p:nvPr/>
        </p:nvSpPr>
        <p:spPr>
          <a:xfrm>
            <a:off x="4793400" y="2517675"/>
            <a:ext cx="3969600" cy="274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 name="Google Shape;212;p19"/>
          <p:cNvSpPr txBox="1"/>
          <p:nvPr/>
        </p:nvSpPr>
        <p:spPr>
          <a:xfrm>
            <a:off x="5585700" y="2733925"/>
            <a:ext cx="3558300" cy="28242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Offsides</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Pushing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Stalling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Warding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Withholding</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Crease/Goalkeeper Interference</a:t>
            </a:r>
            <a:endParaRPr/>
          </a:p>
        </p:txBody>
      </p:sp>
      <p:sp>
        <p:nvSpPr>
          <p:cNvPr id="219" name="Google Shape;219;p2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20" name="Google Shape;220;p20"/>
          <p:cNvPicPr preferRelativeResize="0"/>
          <p:nvPr/>
        </p:nvPicPr>
        <p:blipFill rotWithShape="1">
          <a:blip r:embed="rId3">
            <a:alphaModFix/>
          </a:blip>
          <a:srcRect/>
          <a:stretch/>
        </p:blipFill>
        <p:spPr>
          <a:xfrm>
            <a:off x="1012658" y="1322675"/>
            <a:ext cx="7118700" cy="4057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Holding</a:t>
            </a:r>
            <a:endParaRPr/>
          </a:p>
        </p:txBody>
      </p:sp>
      <p:sp>
        <p:nvSpPr>
          <p:cNvPr id="227" name="Google Shape;227;p2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Player can not restrict the movement</a:t>
            </a:r>
            <a:endParaRPr/>
          </a:p>
          <a:p>
            <a:pPr marL="0" lvl="0" indent="0" algn="l" rtl="0">
              <a:lnSpc>
                <a:spcPct val="90000"/>
              </a:lnSpc>
              <a:spcBef>
                <a:spcPts val="640"/>
              </a:spcBef>
              <a:spcAft>
                <a:spcPts val="0"/>
              </a:spcAft>
              <a:buSzPts val="3200"/>
              <a:buNone/>
            </a:pPr>
            <a:r>
              <a:rPr lang="en-US"/>
              <a:t>of an opponent or his cross.</a:t>
            </a:r>
            <a:endParaRPr/>
          </a:p>
          <a:p>
            <a:pPr marL="0" lvl="0" indent="0" algn="l" rtl="0">
              <a:lnSpc>
                <a:spcPct val="90000"/>
              </a:lnSpc>
              <a:spcBef>
                <a:spcPts val="640"/>
              </a:spcBef>
              <a:spcAft>
                <a:spcPts val="0"/>
              </a:spcAft>
              <a:buSzPts val="3200"/>
              <a:buNone/>
            </a:pPr>
            <a:endParaRPr i="1"/>
          </a:p>
        </p:txBody>
      </p:sp>
      <p:pic>
        <p:nvPicPr>
          <p:cNvPr id="228" name="Google Shape;228;p21"/>
          <p:cNvPicPr preferRelativeResize="0"/>
          <p:nvPr/>
        </p:nvPicPr>
        <p:blipFill rotWithShape="1">
          <a:blip r:embed="rId3">
            <a:alphaModFix/>
          </a:blip>
          <a:srcRect/>
          <a:stretch/>
        </p:blipFill>
        <p:spPr>
          <a:xfrm>
            <a:off x="6670600" y="100150"/>
            <a:ext cx="2314575" cy="2447925"/>
          </a:xfrm>
          <a:prstGeom prst="rect">
            <a:avLst/>
          </a:prstGeom>
          <a:noFill/>
          <a:ln>
            <a:noFill/>
          </a:ln>
        </p:spPr>
      </p:pic>
      <p:pic>
        <p:nvPicPr>
          <p:cNvPr id="229" name="Google Shape;229;p21" descr="http://c1.peakpx.com/wallpaper/234/846/320/lacrosse-stick-competition-game-wallpaper-preview.jpg">
            <a:hlinkClick r:id="rId4"/>
          </p:cNvPr>
          <p:cNvPicPr preferRelativeResize="0"/>
          <p:nvPr/>
        </p:nvPicPr>
        <p:blipFill rotWithShape="1">
          <a:blip r:embed="rId5">
            <a:alphaModFix/>
          </a:blip>
          <a:srcRect/>
          <a:stretch/>
        </p:blipFill>
        <p:spPr>
          <a:xfrm>
            <a:off x="828450" y="2548075"/>
            <a:ext cx="1841225" cy="2945950"/>
          </a:xfrm>
          <a:prstGeom prst="rect">
            <a:avLst/>
          </a:prstGeom>
          <a:noFill/>
          <a:ln>
            <a:noFill/>
          </a:ln>
        </p:spPr>
      </p:pic>
      <p:sp>
        <p:nvSpPr>
          <p:cNvPr id="230" name="Google Shape;230;p21"/>
          <p:cNvSpPr txBox="1"/>
          <p:nvPr/>
        </p:nvSpPr>
        <p:spPr>
          <a:xfrm>
            <a:off x="4662625" y="3130650"/>
            <a:ext cx="2931300" cy="2004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1" u="none" strike="noStrike" cap="none">
                <a:solidFill>
                  <a:schemeClr val="dk1"/>
                </a:solidFill>
                <a:latin typeface="Calibri"/>
                <a:ea typeface="Calibri"/>
                <a:cs typeface="Calibri"/>
                <a:sym typeface="Calibri"/>
              </a:rPr>
              <a:t>Ok to hold cross within 5 yards of loose ball or in possession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Offensive Screen</a:t>
            </a:r>
            <a:endParaRPr/>
          </a:p>
        </p:txBody>
      </p:sp>
      <p:sp>
        <p:nvSpPr>
          <p:cNvPr id="237" name="Google Shape;237;p2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“Moving Pick”</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Must be stationary</a:t>
            </a:r>
            <a:endParaRPr/>
          </a:p>
          <a:p>
            <a:pPr marL="0" lvl="0" indent="0" algn="l" rtl="0">
              <a:lnSpc>
                <a:spcPct val="90000"/>
              </a:lnSpc>
              <a:spcBef>
                <a:spcPts val="640"/>
              </a:spcBef>
              <a:spcAft>
                <a:spcPts val="0"/>
              </a:spcAft>
              <a:buSzPts val="3200"/>
              <a:buNone/>
            </a:pPr>
            <a:r>
              <a:rPr lang="en-US"/>
              <a:t>Feet no wider than shoulder width apart</a:t>
            </a:r>
            <a:endParaRPr/>
          </a:p>
          <a:p>
            <a:pPr marL="0" lvl="0" indent="0" algn="l" rtl="0">
              <a:lnSpc>
                <a:spcPct val="90000"/>
              </a:lnSpc>
              <a:spcBef>
                <a:spcPts val="640"/>
              </a:spcBef>
              <a:spcAft>
                <a:spcPts val="0"/>
              </a:spcAft>
              <a:buSzPts val="3200"/>
              <a:buNone/>
            </a:pPr>
            <a:r>
              <a:rPr lang="en-US"/>
              <a:t>Stick Inside frame of body</a:t>
            </a:r>
            <a:endParaRPr/>
          </a:p>
        </p:txBody>
      </p:sp>
      <p:pic>
        <p:nvPicPr>
          <p:cNvPr id="238" name="Google Shape;238;p22"/>
          <p:cNvPicPr preferRelativeResize="0"/>
          <p:nvPr/>
        </p:nvPicPr>
        <p:blipFill rotWithShape="1">
          <a:blip r:embed="rId3">
            <a:alphaModFix/>
          </a:blip>
          <a:srcRect/>
          <a:stretch/>
        </p:blipFill>
        <p:spPr>
          <a:xfrm>
            <a:off x="6958825" y="115250"/>
            <a:ext cx="2066925" cy="2695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a:t>Illegal Offensive Screen</a:t>
            </a:r>
            <a:endParaRPr/>
          </a:p>
          <a:p>
            <a:pPr marL="0" lvl="0" indent="0" algn="l" rtl="0">
              <a:lnSpc>
                <a:spcPct val="90000"/>
              </a:lnSpc>
              <a:spcBef>
                <a:spcPts val="0"/>
              </a:spcBef>
              <a:spcAft>
                <a:spcPts val="0"/>
              </a:spcAft>
              <a:buSzPts val="1800"/>
              <a:buNone/>
            </a:pPr>
            <a:endParaRPr/>
          </a:p>
        </p:txBody>
      </p:sp>
      <p:sp>
        <p:nvSpPr>
          <p:cNvPr id="245" name="Google Shape;245;p2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46" name="Google Shape;246;p23">
            <a:hlinkClick r:id="rId3"/>
          </p:cNvPr>
          <p:cNvPicPr preferRelativeResize="0"/>
          <p:nvPr/>
        </p:nvPicPr>
        <p:blipFill rotWithShape="1">
          <a:blip r:embed="rId4">
            <a:alphaModFix/>
          </a:blip>
          <a:srcRect/>
          <a:stretch/>
        </p:blipFill>
        <p:spPr>
          <a:xfrm>
            <a:off x="447075" y="1071563"/>
            <a:ext cx="8382000" cy="47148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Procedure</a:t>
            </a:r>
            <a:endParaRPr/>
          </a:p>
        </p:txBody>
      </p:sp>
      <p:sp>
        <p:nvSpPr>
          <p:cNvPr id="253" name="Google Shape;253;p2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Over 30 of these!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Typically small infractions, if you see something that doesn’t look right and not sure what to call it most likely falls in this category.</a:t>
            </a:r>
            <a:endParaRPr/>
          </a:p>
        </p:txBody>
      </p:sp>
      <p:pic>
        <p:nvPicPr>
          <p:cNvPr id="254" name="Google Shape;254;p24"/>
          <p:cNvPicPr preferRelativeResize="0"/>
          <p:nvPr/>
        </p:nvPicPr>
        <p:blipFill rotWithShape="1">
          <a:blip r:embed="rId3">
            <a:alphaModFix/>
          </a:blip>
          <a:srcRect/>
          <a:stretch/>
        </p:blipFill>
        <p:spPr>
          <a:xfrm>
            <a:off x="7061975" y="132425"/>
            <a:ext cx="1895475" cy="2466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Conduct Foul</a:t>
            </a:r>
            <a:endParaRPr/>
          </a:p>
        </p:txBody>
      </p:sp>
      <p:sp>
        <p:nvSpPr>
          <p:cNvPr id="261" name="Google Shape;261;p25"/>
          <p:cNvSpPr txBox="1">
            <a:spLocks noGrp="1"/>
          </p:cNvSpPr>
          <p:nvPr>
            <p:ph type="body" idx="1"/>
          </p:nvPr>
        </p:nvSpPr>
        <p:spPr>
          <a:xfrm>
            <a:off x="381000" y="2155400"/>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Used most as a less severe unsportsmanlike conduct.</a:t>
            </a:r>
            <a:endParaRPr/>
          </a:p>
        </p:txBody>
      </p:sp>
      <p:pic>
        <p:nvPicPr>
          <p:cNvPr id="262" name="Google Shape;262;p25"/>
          <p:cNvPicPr preferRelativeResize="0"/>
          <p:nvPr/>
        </p:nvPicPr>
        <p:blipFill rotWithShape="1">
          <a:blip r:embed="rId3">
            <a:alphaModFix/>
          </a:blip>
          <a:srcRect/>
          <a:stretch/>
        </p:blipFill>
        <p:spPr>
          <a:xfrm>
            <a:off x="5896675" y="77800"/>
            <a:ext cx="3139675" cy="2077600"/>
          </a:xfrm>
          <a:prstGeom prst="rect">
            <a:avLst/>
          </a:prstGeom>
          <a:noFill/>
          <a:ln>
            <a:noFill/>
          </a:ln>
        </p:spPr>
      </p:pic>
      <p:pic>
        <p:nvPicPr>
          <p:cNvPr id="263" name="Google Shape;263;p25" descr="https://get.pxhere.com/photo/man-baseball-sport-game-male-meeting-standing-communication-stadium-player-striped-conversation-team-relationship-sports-talking-stripes-angry-championship-texas-coaches-tournament-referee-discussion-conflict-confrontation-baseball-player-dispute-argue-quarrel-ball-game-team-sport-body-language-sports-official-football-field-high-school-football-football-coach-infielder-disagreement-argument-uncomfortable-ruling-college-baseball-competition-event-bat-and-ball-games-baseball-positions-551543.jpg">
            <a:hlinkClick r:id="rId4"/>
          </p:cNvPr>
          <p:cNvPicPr preferRelativeResize="0"/>
          <p:nvPr/>
        </p:nvPicPr>
        <p:blipFill rotWithShape="1">
          <a:blip r:embed="rId5">
            <a:alphaModFix/>
          </a:blip>
          <a:srcRect/>
          <a:stretch/>
        </p:blipFill>
        <p:spPr>
          <a:xfrm>
            <a:off x="2867350" y="2865550"/>
            <a:ext cx="3753350" cy="26820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270" name="Google Shape;270;p2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Cannot interfere with the free movement </a:t>
            </a:r>
            <a:endParaRPr/>
          </a:p>
          <a:p>
            <a:pPr marL="0" lvl="0" indent="0" algn="l" rtl="0">
              <a:lnSpc>
                <a:spcPct val="90000"/>
              </a:lnSpc>
              <a:spcBef>
                <a:spcPts val="640"/>
              </a:spcBef>
              <a:spcAft>
                <a:spcPts val="0"/>
              </a:spcAft>
              <a:buSzPts val="3200"/>
              <a:buNone/>
            </a:pPr>
            <a:r>
              <a:rPr lang="en-US"/>
              <a:t>of an opponent unless player has</a:t>
            </a:r>
            <a:endParaRPr/>
          </a:p>
          <a:p>
            <a:pPr marL="0" lvl="0" indent="0" algn="l" rtl="0">
              <a:lnSpc>
                <a:spcPct val="90000"/>
              </a:lnSpc>
              <a:spcBef>
                <a:spcPts val="640"/>
              </a:spcBef>
              <a:spcAft>
                <a:spcPts val="0"/>
              </a:spcAft>
              <a:buSzPts val="3200"/>
              <a:buNone/>
            </a:pPr>
            <a:r>
              <a:rPr lang="en-US"/>
              <a:t> possession or ball is in flight or loose and players are within 5 yards of the ball.</a:t>
            </a:r>
            <a:endParaRPr/>
          </a:p>
        </p:txBody>
      </p:sp>
      <p:pic>
        <p:nvPicPr>
          <p:cNvPr id="271" name="Google Shape;271;p26"/>
          <p:cNvPicPr preferRelativeResize="0"/>
          <p:nvPr/>
        </p:nvPicPr>
        <p:blipFill rotWithShape="1">
          <a:blip r:embed="rId3">
            <a:alphaModFix/>
          </a:blip>
          <a:srcRect/>
          <a:stretch/>
        </p:blipFill>
        <p:spPr>
          <a:xfrm>
            <a:off x="7611975" y="80850"/>
            <a:ext cx="1438275" cy="2486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278" name="Google Shape;278;p2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79" name="Google Shape;279;p27">
            <a:hlinkClick r:id="rId3"/>
          </p:cNvPr>
          <p:cNvPicPr preferRelativeResize="0"/>
          <p:nvPr/>
        </p:nvPicPr>
        <p:blipFill rotWithShape="1">
          <a:blip r:embed="rId4">
            <a:alphaModFix/>
          </a:blip>
          <a:srcRect/>
          <a:stretch/>
        </p:blipFill>
        <p:spPr>
          <a:xfrm>
            <a:off x="381000" y="1105550"/>
            <a:ext cx="8517398" cy="47910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Offsides</a:t>
            </a:r>
            <a:endParaRPr/>
          </a:p>
        </p:txBody>
      </p:sp>
      <p:sp>
        <p:nvSpPr>
          <p:cNvPr id="286" name="Google Shape;286;p2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More than 6 in offensive end</a:t>
            </a:r>
            <a:endParaRPr/>
          </a:p>
          <a:p>
            <a:pPr marL="457200" lvl="0" indent="-431800" algn="l" rtl="0">
              <a:lnSpc>
                <a:spcPct val="90000"/>
              </a:lnSpc>
              <a:spcBef>
                <a:spcPts val="0"/>
              </a:spcBef>
              <a:spcAft>
                <a:spcPts val="0"/>
              </a:spcAft>
              <a:buSzPts val="3200"/>
              <a:buChar char="❏"/>
            </a:pPr>
            <a:r>
              <a:rPr lang="en-US"/>
              <a:t>More than 7 in defensive end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*Includes players in the sub box or serving penalties</a:t>
            </a:r>
            <a:endParaRPr i="1"/>
          </a:p>
          <a:p>
            <a:pPr marL="0" lvl="0" indent="0" algn="l" rtl="0">
              <a:lnSpc>
                <a:spcPct val="90000"/>
              </a:lnSpc>
              <a:spcBef>
                <a:spcPts val="640"/>
              </a:spcBef>
              <a:spcAft>
                <a:spcPts val="0"/>
              </a:spcAft>
              <a:buSzPts val="3200"/>
              <a:buNone/>
            </a:pPr>
            <a:endParaRPr i="1"/>
          </a:p>
          <a:p>
            <a:pPr marL="0" lvl="0" indent="0" algn="l" rtl="0">
              <a:lnSpc>
                <a:spcPct val="90000"/>
              </a:lnSpc>
              <a:spcBef>
                <a:spcPts val="640"/>
              </a:spcBef>
              <a:spcAft>
                <a:spcPts val="0"/>
              </a:spcAft>
              <a:buSzPts val="3200"/>
              <a:buNone/>
            </a:pPr>
            <a:r>
              <a:rPr lang="en-US" i="1"/>
              <a:t>*Not a penalty to have too few players</a:t>
            </a:r>
            <a:endParaRPr i="1"/>
          </a:p>
        </p:txBody>
      </p:sp>
      <p:pic>
        <p:nvPicPr>
          <p:cNvPr id="287" name="Google Shape;287;p28"/>
          <p:cNvPicPr preferRelativeResize="0"/>
          <p:nvPr/>
        </p:nvPicPr>
        <p:blipFill rotWithShape="1">
          <a:blip r:embed="rId3">
            <a:alphaModFix/>
          </a:blip>
          <a:srcRect/>
          <a:stretch/>
        </p:blipFill>
        <p:spPr>
          <a:xfrm>
            <a:off x="6601375" y="77800"/>
            <a:ext cx="2468200" cy="251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Questions </a:t>
            </a:r>
            <a:endParaRPr/>
          </a:p>
        </p:txBody>
      </p:sp>
      <p:sp>
        <p:nvSpPr>
          <p:cNvPr id="77" name="Google Shape;77;p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Pushing</a:t>
            </a:r>
            <a:endParaRPr/>
          </a:p>
        </p:txBody>
      </p:sp>
      <p:sp>
        <p:nvSpPr>
          <p:cNvPr id="294" name="Google Shape;294;p2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Pushing, trusting or shoving a </a:t>
            </a:r>
            <a:endParaRPr/>
          </a:p>
          <a:p>
            <a:pPr marL="0" lvl="0" indent="0" algn="l" rtl="0">
              <a:lnSpc>
                <a:spcPct val="90000"/>
              </a:lnSpc>
              <a:spcBef>
                <a:spcPts val="640"/>
              </a:spcBef>
              <a:spcAft>
                <a:spcPts val="0"/>
              </a:spcAft>
              <a:buSzPts val="3200"/>
              <a:buNone/>
            </a:pPr>
            <a:r>
              <a:rPr lang="en-US"/>
              <a:t>an opponent from the rear.</a:t>
            </a:r>
            <a:endParaRPr/>
          </a:p>
        </p:txBody>
      </p:sp>
      <p:pic>
        <p:nvPicPr>
          <p:cNvPr id="295" name="Google Shape;295;p29"/>
          <p:cNvPicPr preferRelativeResize="0"/>
          <p:nvPr/>
        </p:nvPicPr>
        <p:blipFill rotWithShape="1">
          <a:blip r:embed="rId3">
            <a:alphaModFix/>
          </a:blip>
          <a:srcRect/>
          <a:stretch/>
        </p:blipFill>
        <p:spPr>
          <a:xfrm>
            <a:off x="6288500" y="115225"/>
            <a:ext cx="2724150" cy="2505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Stalling</a:t>
            </a:r>
            <a:endParaRPr/>
          </a:p>
        </p:txBody>
      </p:sp>
      <p:sp>
        <p:nvSpPr>
          <p:cNvPr id="302" name="Google Shape;302;p3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Required to “Get it In” &amp; “Keep it in”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Mandatory in winning team (4 goal or less margin) during the last 2 minutes of game.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Officials can also put stall on when the offensive team is not “creating” offense.</a:t>
            </a:r>
            <a:endParaRPr/>
          </a:p>
        </p:txBody>
      </p:sp>
      <p:pic>
        <p:nvPicPr>
          <p:cNvPr id="303" name="Google Shape;303;p30"/>
          <p:cNvPicPr preferRelativeResize="0"/>
          <p:nvPr/>
        </p:nvPicPr>
        <p:blipFill rotWithShape="1">
          <a:blip r:embed="rId3">
            <a:alphaModFix/>
          </a:blip>
          <a:srcRect/>
          <a:stretch/>
        </p:blipFill>
        <p:spPr>
          <a:xfrm>
            <a:off x="6473626" y="115225"/>
            <a:ext cx="2570025" cy="2301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Warding</a:t>
            </a:r>
            <a:endParaRPr/>
          </a:p>
        </p:txBody>
      </p:sp>
      <p:sp>
        <p:nvSpPr>
          <p:cNvPr id="310" name="Google Shape;310;p3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Using free hand or body part create</a:t>
            </a:r>
            <a:endParaRPr/>
          </a:p>
          <a:p>
            <a:pPr marL="0" lvl="0" indent="0" algn="l" rtl="0">
              <a:lnSpc>
                <a:spcPct val="90000"/>
              </a:lnSpc>
              <a:spcBef>
                <a:spcPts val="640"/>
              </a:spcBef>
              <a:spcAft>
                <a:spcPts val="0"/>
              </a:spcAft>
              <a:buSzPts val="3200"/>
              <a:buNone/>
            </a:pPr>
            <a:r>
              <a:rPr lang="en-US"/>
              <a:t>space.</a:t>
            </a:r>
            <a:endParaRPr/>
          </a:p>
        </p:txBody>
      </p:sp>
      <p:pic>
        <p:nvPicPr>
          <p:cNvPr id="311" name="Google Shape;311;p31"/>
          <p:cNvPicPr preferRelativeResize="0"/>
          <p:nvPr/>
        </p:nvPicPr>
        <p:blipFill rotWithShape="1">
          <a:blip r:embed="rId3">
            <a:alphaModFix/>
          </a:blip>
          <a:srcRect/>
          <a:stretch/>
        </p:blipFill>
        <p:spPr>
          <a:xfrm>
            <a:off x="6494750" y="115225"/>
            <a:ext cx="2552700" cy="2705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Withholding</a:t>
            </a:r>
            <a:endParaRPr/>
          </a:p>
        </p:txBody>
      </p:sp>
      <p:sp>
        <p:nvSpPr>
          <p:cNvPr id="318" name="Google Shape;318;p3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Trapping the ball longer than is necessary</a:t>
            </a:r>
            <a:endParaRPr/>
          </a:p>
          <a:p>
            <a:pPr marL="0" lvl="0" indent="0" algn="l" rtl="0">
              <a:lnSpc>
                <a:spcPct val="90000"/>
              </a:lnSpc>
              <a:spcBef>
                <a:spcPts val="640"/>
              </a:spcBef>
              <a:spcAft>
                <a:spcPts val="0"/>
              </a:spcAft>
              <a:buSzPts val="3200"/>
              <a:buNone/>
            </a:pPr>
            <a:r>
              <a:rPr lang="en-US"/>
              <a:t>to control the ball or lying on the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is struck in cross would be considered withholding</a:t>
            </a:r>
            <a:endParaRPr/>
          </a:p>
        </p:txBody>
      </p:sp>
      <p:pic>
        <p:nvPicPr>
          <p:cNvPr id="319" name="Google Shape;319;p32"/>
          <p:cNvPicPr preferRelativeResize="0"/>
          <p:nvPr/>
        </p:nvPicPr>
        <p:blipFill rotWithShape="1">
          <a:blip r:embed="rId3">
            <a:alphaModFix/>
          </a:blip>
          <a:srcRect/>
          <a:stretch/>
        </p:blipFill>
        <p:spPr>
          <a:xfrm>
            <a:off x="7371350" y="149625"/>
            <a:ext cx="1619250" cy="2286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326" name="Google Shape;326;p33"/>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a:t>Personal Fouls</a:t>
            </a:r>
            <a:endParaRPr b="1" u="sng"/>
          </a:p>
          <a:p>
            <a:pPr marL="0" lvl="0" indent="0" algn="l" rtl="0">
              <a:lnSpc>
                <a:spcPct val="90000"/>
              </a:lnSpc>
              <a:spcBef>
                <a:spcPts val="640"/>
              </a:spcBef>
              <a:spcAft>
                <a:spcPts val="0"/>
              </a:spcAft>
              <a:buSzPts val="3200"/>
              <a:buNone/>
            </a:pPr>
            <a:r>
              <a:rPr lang="en-US"/>
              <a:t>-Always a flag</a:t>
            </a:r>
            <a:endParaRPr/>
          </a:p>
          <a:p>
            <a:pPr marL="0" lvl="0" indent="0" algn="l" rtl="0">
              <a:lnSpc>
                <a:spcPct val="90000"/>
              </a:lnSpc>
              <a:spcBef>
                <a:spcPts val="640"/>
              </a:spcBef>
              <a:spcAft>
                <a:spcPts val="0"/>
              </a:spcAft>
              <a:buSzPts val="3200"/>
              <a:buNone/>
            </a:pPr>
            <a:r>
              <a:rPr lang="en-US"/>
              <a:t>-Can be 1-3 minutes</a:t>
            </a:r>
            <a:endParaRPr/>
          </a:p>
          <a:p>
            <a:pPr marL="0" lvl="0" indent="0" algn="l" rtl="0">
              <a:lnSpc>
                <a:spcPct val="90000"/>
              </a:lnSpc>
              <a:spcBef>
                <a:spcPts val="640"/>
              </a:spcBef>
              <a:spcAft>
                <a:spcPts val="0"/>
              </a:spcAft>
              <a:buSzPts val="3200"/>
              <a:buNone/>
            </a:pPr>
            <a:r>
              <a:rPr lang="en-US"/>
              <a:t>-Can be releasable</a:t>
            </a:r>
            <a:endParaRPr/>
          </a:p>
          <a:p>
            <a:pPr marL="0" lvl="0" indent="0" algn="l" rtl="0">
              <a:lnSpc>
                <a:spcPct val="90000"/>
              </a:lnSpc>
              <a:spcBef>
                <a:spcPts val="640"/>
              </a:spcBef>
              <a:spcAft>
                <a:spcPts val="0"/>
              </a:spcAft>
              <a:buSzPts val="3200"/>
              <a:buNone/>
            </a:pPr>
            <a:r>
              <a:rPr lang="en-US"/>
              <a:t>-Can be non-releasable</a:t>
            </a:r>
            <a:endParaRPr/>
          </a:p>
          <a:p>
            <a:pPr marL="0" lvl="0" indent="0" algn="l" rtl="0">
              <a:lnSpc>
                <a:spcPct val="90000"/>
              </a:lnSpc>
              <a:spcBef>
                <a:spcPts val="640"/>
              </a:spcBef>
              <a:spcAft>
                <a:spcPts val="0"/>
              </a:spcAft>
              <a:buSzPts val="3200"/>
              <a:buNone/>
            </a:pPr>
            <a:r>
              <a:rPr lang="en-US"/>
              <a:t>-Serves after goal scored</a:t>
            </a:r>
            <a:endParaRPr/>
          </a:p>
        </p:txBody>
      </p:sp>
      <p:sp>
        <p:nvSpPr>
          <p:cNvPr id="327" name="Google Shape;327;p33"/>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Flag Down/Slow Whistle</a:t>
            </a:r>
            <a:endParaRPr/>
          </a:p>
        </p:txBody>
      </p:sp>
      <p:sp>
        <p:nvSpPr>
          <p:cNvPr id="334" name="Google Shape;334;p3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When a penalty is recognized official shall yell “Flag Down” and throw their flag in the air.</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the ball is loose or foul is committed by offensive team when penalty occurs it is an immediate whistle.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foul is committed against the team in possession then it shall be a slow whistle.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Slow Whistle: When to End</a:t>
            </a:r>
            <a:endParaRPr/>
          </a:p>
        </p:txBody>
      </p:sp>
      <p:sp>
        <p:nvSpPr>
          <p:cNvPr id="341" name="Google Shape;341;p3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60"/>
              </a:spcBef>
              <a:spcAft>
                <a:spcPts val="0"/>
              </a:spcAft>
              <a:buSzPts val="3200"/>
              <a:buNone/>
            </a:pPr>
            <a:r>
              <a:rPr lang="en-US" sz="3300" b="1" u="sng">
                <a:solidFill>
                  <a:srgbClr val="000000"/>
                </a:solidFill>
              </a:rPr>
              <a:t>GOODIES</a:t>
            </a:r>
            <a:endParaRPr sz="3300" b="1" u="sng">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G</a:t>
            </a:r>
            <a:r>
              <a:rPr lang="en-US" sz="2900">
                <a:solidFill>
                  <a:srgbClr val="000000"/>
                </a:solidFill>
              </a:rPr>
              <a:t>oal</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ut of Bounds</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ffense Commits Penalty</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D</a:t>
            </a:r>
            <a:r>
              <a:rPr lang="en-US" sz="2900">
                <a:solidFill>
                  <a:srgbClr val="000000"/>
                </a:solidFill>
              </a:rPr>
              <a:t>efense gains possession</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I</a:t>
            </a:r>
            <a:r>
              <a:rPr lang="en-US" sz="2900">
                <a:solidFill>
                  <a:srgbClr val="000000"/>
                </a:solidFill>
              </a:rPr>
              <a:t>njury in Scrimmage Area</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E</a:t>
            </a:r>
            <a:r>
              <a:rPr lang="en-US" sz="2900">
                <a:solidFill>
                  <a:srgbClr val="000000"/>
                </a:solidFill>
              </a:rPr>
              <a:t>nd of Period/Game</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S</a:t>
            </a:r>
            <a:r>
              <a:rPr lang="en-US" sz="2900">
                <a:solidFill>
                  <a:srgbClr val="000000"/>
                </a:solidFill>
              </a:rPr>
              <a:t>econd Defensive Foul*</a:t>
            </a:r>
            <a:endParaRPr sz="2900">
              <a:solidFill>
                <a:srgbClr val="000000"/>
              </a:solidFill>
            </a:endParaRPr>
          </a:p>
          <a:p>
            <a:pPr marL="0" lvl="0" indent="0" algn="l" rtl="0">
              <a:lnSpc>
                <a:spcPct val="90000"/>
              </a:lnSpc>
              <a:spcBef>
                <a:spcPts val="640"/>
              </a:spcBef>
              <a:spcAft>
                <a:spcPts val="0"/>
              </a:spcAft>
              <a:buSzPts val="3200"/>
              <a:buNone/>
            </a:pPr>
            <a:endParaRPr/>
          </a:p>
        </p:txBody>
      </p:sp>
      <p:pic>
        <p:nvPicPr>
          <p:cNvPr id="342" name="Google Shape;342;p35">
            <a:hlinkClick r:id="rId3"/>
          </p:cNvPr>
          <p:cNvPicPr preferRelativeResize="0"/>
          <p:nvPr/>
        </p:nvPicPr>
        <p:blipFill rotWithShape="1">
          <a:blip r:embed="rId4">
            <a:alphaModFix/>
          </a:blip>
          <a:srcRect/>
          <a:stretch/>
        </p:blipFill>
        <p:spPr>
          <a:xfrm>
            <a:off x="5307112" y="1412875"/>
            <a:ext cx="3314888" cy="22110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Play-ON!</a:t>
            </a:r>
            <a:endParaRPr/>
          </a:p>
        </p:txBody>
      </p:sp>
      <p:sp>
        <p:nvSpPr>
          <p:cNvPr id="349" name="Google Shape;349;p3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19100" algn="l" rtl="0">
              <a:lnSpc>
                <a:spcPct val="90000"/>
              </a:lnSpc>
              <a:spcBef>
                <a:spcPts val="640"/>
              </a:spcBef>
              <a:spcAft>
                <a:spcPts val="0"/>
              </a:spcAft>
              <a:buSzPts val="3000"/>
              <a:buChar char="❏"/>
            </a:pPr>
            <a:r>
              <a:rPr lang="en-US" sz="3000"/>
              <a:t>Used during loose ball technical fouls</a:t>
            </a:r>
            <a:endParaRPr sz="3000"/>
          </a:p>
          <a:p>
            <a:pPr marL="914400" lvl="0" indent="0" algn="l" rtl="0">
              <a:lnSpc>
                <a:spcPct val="90000"/>
              </a:lnSpc>
              <a:spcBef>
                <a:spcPts val="640"/>
              </a:spcBef>
              <a:spcAft>
                <a:spcPts val="0"/>
              </a:spcAft>
              <a:buSzPts val="3200"/>
              <a:buNone/>
            </a:pPr>
            <a:endParaRPr sz="2000"/>
          </a:p>
          <a:p>
            <a:pPr marL="457200" lvl="0" indent="-419100" algn="l" rtl="0">
              <a:lnSpc>
                <a:spcPct val="90000"/>
              </a:lnSpc>
              <a:spcBef>
                <a:spcPts val="640"/>
              </a:spcBef>
              <a:spcAft>
                <a:spcPts val="0"/>
              </a:spcAft>
              <a:buSzPts val="3000"/>
              <a:buChar char="❏"/>
            </a:pPr>
            <a:r>
              <a:rPr lang="en-US" sz="3000"/>
              <a:t>If team commit a technical foul while ball is loose the official yells Play-ON!</a:t>
            </a:r>
            <a:endParaRPr sz="3000"/>
          </a:p>
          <a:p>
            <a:pPr marL="914400" lvl="0" indent="0" algn="l" rtl="0">
              <a:lnSpc>
                <a:spcPct val="90000"/>
              </a:lnSpc>
              <a:spcBef>
                <a:spcPts val="640"/>
              </a:spcBef>
              <a:spcAft>
                <a:spcPts val="0"/>
              </a:spcAft>
              <a:buSzPts val="3200"/>
              <a:buNone/>
            </a:pPr>
            <a:endParaRPr sz="1600"/>
          </a:p>
          <a:p>
            <a:pPr marL="457200" lvl="0" indent="-419100" algn="l" rtl="0">
              <a:lnSpc>
                <a:spcPct val="90000"/>
              </a:lnSpc>
              <a:spcBef>
                <a:spcPts val="640"/>
              </a:spcBef>
              <a:spcAft>
                <a:spcPts val="0"/>
              </a:spcAft>
              <a:buSzPts val="3000"/>
              <a:buChar char="❏"/>
            </a:pPr>
            <a:r>
              <a:rPr lang="en-US" sz="3000"/>
              <a:t>If offended team gets the ball play-on is over</a:t>
            </a:r>
            <a:endParaRPr sz="2600"/>
          </a:p>
          <a:p>
            <a:pPr marL="914400" lvl="0" indent="0" algn="l" rtl="0">
              <a:lnSpc>
                <a:spcPct val="90000"/>
              </a:lnSpc>
              <a:spcBef>
                <a:spcPts val="640"/>
              </a:spcBef>
              <a:spcAft>
                <a:spcPts val="0"/>
              </a:spcAft>
              <a:buSzPts val="3200"/>
              <a:buNone/>
            </a:pPr>
            <a:endParaRPr sz="2700"/>
          </a:p>
          <a:p>
            <a:pPr marL="457200" lvl="0" indent="-419100" algn="l" rtl="0">
              <a:lnSpc>
                <a:spcPct val="90000"/>
              </a:lnSpc>
              <a:spcBef>
                <a:spcPts val="640"/>
              </a:spcBef>
              <a:spcAft>
                <a:spcPts val="0"/>
              </a:spcAft>
              <a:buSzPts val="3000"/>
              <a:buChar char="❏"/>
            </a:pPr>
            <a:r>
              <a:rPr lang="en-US" sz="3000"/>
              <a:t>If there is no advantage or team that commits the foul gets the ball, blow your whistle and award the ball</a:t>
            </a:r>
            <a:endParaRPr sz="3000"/>
          </a:p>
          <a:p>
            <a:pPr marL="0" lvl="0" indent="0" algn="l" rtl="0">
              <a:lnSpc>
                <a:spcPct val="90000"/>
              </a:lnSpc>
              <a:spcBef>
                <a:spcPts val="640"/>
              </a:spcBef>
              <a:spcAft>
                <a:spcPts val="0"/>
              </a:spcAft>
              <a:buSzPts val="3200"/>
              <a:buNone/>
            </a:pPr>
            <a:endParaRPr/>
          </a:p>
        </p:txBody>
      </p:sp>
      <p:pic>
        <p:nvPicPr>
          <p:cNvPr id="350" name="Google Shape;350;p36"/>
          <p:cNvPicPr preferRelativeResize="0"/>
          <p:nvPr/>
        </p:nvPicPr>
        <p:blipFill rotWithShape="1">
          <a:blip r:embed="rId3">
            <a:alphaModFix/>
          </a:blip>
          <a:srcRect/>
          <a:stretch/>
        </p:blipFill>
        <p:spPr>
          <a:xfrm>
            <a:off x="7202800" y="131050"/>
            <a:ext cx="1828326" cy="2211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No Flag - restart at the approximate spot of where the ball was when the foul occurred.</a:t>
            </a:r>
            <a:endParaRPr/>
          </a:p>
          <a:p>
            <a:pPr marL="0" lvl="0" indent="0" algn="l" rtl="0">
              <a:lnSpc>
                <a:spcPct val="90000"/>
              </a:lnSpc>
              <a:spcBef>
                <a:spcPts val="640"/>
              </a:spcBef>
              <a:spcAft>
                <a:spcPts val="0"/>
              </a:spcAft>
              <a:buSzPts val="3200"/>
              <a:buNone/>
            </a:pPr>
            <a:endParaRPr sz="2600"/>
          </a:p>
          <a:p>
            <a:pPr marL="0" lvl="0" indent="0" algn="l" rtl="0">
              <a:lnSpc>
                <a:spcPct val="90000"/>
              </a:lnSpc>
              <a:spcBef>
                <a:spcPts val="640"/>
              </a:spcBef>
              <a:spcAft>
                <a:spcPts val="0"/>
              </a:spcAft>
              <a:buSzPts val="3200"/>
              <a:buNone/>
            </a:pPr>
            <a:r>
              <a:rPr lang="en-US"/>
              <a:t>Flag - Occurred in defensive end. Free clear at the midfield. </a:t>
            </a:r>
            <a:r>
              <a:rPr lang="en-US" i="1"/>
              <a:t>Except Simultaneous</a:t>
            </a:r>
            <a:endParaRPr i="1"/>
          </a:p>
          <a:p>
            <a:pPr marL="0" lvl="0" indent="0" algn="l" rtl="0">
              <a:lnSpc>
                <a:spcPct val="90000"/>
              </a:lnSpc>
              <a:spcBef>
                <a:spcPts val="640"/>
              </a:spcBef>
              <a:spcAft>
                <a:spcPts val="0"/>
              </a:spcAft>
              <a:buSzPts val="3200"/>
              <a:buNone/>
            </a:pPr>
            <a:endParaRPr sz="1900"/>
          </a:p>
          <a:p>
            <a:pPr marL="0" lvl="0" indent="0" algn="l" rtl="0">
              <a:lnSpc>
                <a:spcPct val="90000"/>
              </a:lnSpc>
              <a:spcBef>
                <a:spcPts val="640"/>
              </a:spcBef>
              <a:spcAft>
                <a:spcPts val="0"/>
              </a:spcAft>
              <a:buSzPts val="3200"/>
              <a:buNone/>
            </a:pPr>
            <a:r>
              <a:rPr lang="en-US"/>
              <a:t>Flag - Occurred offensive half.  Outside box</a:t>
            </a:r>
            <a:endParaRPr/>
          </a:p>
          <a:p>
            <a:pPr marL="0" lvl="0" indent="0" algn="l" rtl="0">
              <a:lnSpc>
                <a:spcPct val="90000"/>
              </a:lnSpc>
              <a:spcBef>
                <a:spcPts val="640"/>
              </a:spcBef>
              <a:spcAft>
                <a:spcPts val="0"/>
              </a:spcAft>
              <a:buSzPts val="3200"/>
              <a:buNone/>
            </a:pPr>
            <a:endParaRPr sz="2500"/>
          </a:p>
          <a:p>
            <a:pPr marL="0" lvl="0" indent="0" algn="l" rtl="0">
              <a:lnSpc>
                <a:spcPct val="90000"/>
              </a:lnSpc>
              <a:spcBef>
                <a:spcPts val="640"/>
              </a:spcBef>
              <a:spcAft>
                <a:spcPts val="0"/>
              </a:spcAft>
              <a:buSzPts val="3200"/>
              <a:buNone/>
            </a:pPr>
            <a:r>
              <a:rPr lang="en-US" sz="2800" b="1" i="1"/>
              <a:t>Offensive team can never restart in the box unless OOB.</a:t>
            </a:r>
            <a:endParaRPr sz="2800" b="1" i="1"/>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
        <p:nvSpPr>
          <p:cNvPr id="357" name="Google Shape;357;p3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Restarts after Penalty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Common Penalty Time</a:t>
            </a:r>
            <a:endParaRPr/>
          </a:p>
        </p:txBody>
      </p:sp>
      <p:sp>
        <p:nvSpPr>
          <p:cNvPr id="364" name="Google Shape;364;p3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When two players of opposing teams commit time serving penalties from the time the flag is dropped until play resumes common penalty time is non-releasable.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800"/>
              <a:buNone/>
            </a:pPr>
            <a:r>
              <a:rPr lang="en-US"/>
              <a:t>Personal vs Technical Fouls</a:t>
            </a:r>
            <a:endParaRPr/>
          </a:p>
        </p:txBody>
      </p:sp>
      <p:sp>
        <p:nvSpPr>
          <p:cNvPr id="84" name="Google Shape;84;p4"/>
          <p:cNvSpPr txBox="1">
            <a:spLocks noGrp="1"/>
          </p:cNvSpPr>
          <p:nvPr>
            <p:ph type="body" idx="1"/>
          </p:nvPr>
        </p:nvSpPr>
        <p:spPr>
          <a:xfrm>
            <a:off x="381000" y="1411553"/>
            <a:ext cx="41148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Personal Fouls</a:t>
            </a:r>
            <a:endParaRPr sz="2900"/>
          </a:p>
        </p:txBody>
      </p:sp>
      <p:sp>
        <p:nvSpPr>
          <p:cNvPr id="85" name="Google Shape;85;p4"/>
          <p:cNvSpPr txBox="1">
            <a:spLocks noGrp="1"/>
          </p:cNvSpPr>
          <p:nvPr>
            <p:ph type="body" idx="2"/>
          </p:nvPr>
        </p:nvSpPr>
        <p:spPr>
          <a:xfrm>
            <a:off x="380999" y="2174875"/>
            <a:ext cx="41148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a:t>More serious in Nature</a:t>
            </a:r>
            <a:endParaRPr sz="2700"/>
          </a:p>
          <a:p>
            <a:pPr marL="457200" lvl="0" indent="-400050" algn="l" rtl="0">
              <a:lnSpc>
                <a:spcPct val="90000"/>
              </a:lnSpc>
              <a:spcBef>
                <a:spcPts val="0"/>
              </a:spcBef>
              <a:spcAft>
                <a:spcPts val="0"/>
              </a:spcAft>
              <a:buSzPts val="2700"/>
              <a:buChar char="❏"/>
            </a:pPr>
            <a:r>
              <a:rPr lang="en-US" sz="2700"/>
              <a:t>Always serve penalty time</a:t>
            </a:r>
            <a:endParaRPr sz="2700"/>
          </a:p>
          <a:p>
            <a:pPr marL="457200" lvl="0" indent="-400050" algn="l" rtl="0">
              <a:lnSpc>
                <a:spcPct val="90000"/>
              </a:lnSpc>
              <a:spcBef>
                <a:spcPts val="0"/>
              </a:spcBef>
              <a:spcAft>
                <a:spcPts val="0"/>
              </a:spcAft>
              <a:buSzPts val="2700"/>
              <a:buChar char="❏"/>
            </a:pPr>
            <a:r>
              <a:rPr lang="en-US" sz="2700"/>
              <a:t>Can be 1-3 minutes</a:t>
            </a:r>
            <a:endParaRPr sz="2700"/>
          </a:p>
          <a:p>
            <a:pPr marL="457200" lvl="0" indent="-400050" algn="l" rtl="0">
              <a:lnSpc>
                <a:spcPct val="90000"/>
              </a:lnSpc>
              <a:spcBef>
                <a:spcPts val="0"/>
              </a:spcBef>
              <a:spcAft>
                <a:spcPts val="0"/>
              </a:spcAft>
              <a:buSzPts val="2700"/>
              <a:buChar char="❏"/>
            </a:pPr>
            <a:r>
              <a:rPr lang="en-US" sz="2700"/>
              <a:t>Can be locked in or releasable</a:t>
            </a:r>
            <a:endParaRPr sz="2700"/>
          </a:p>
          <a:p>
            <a:pPr marL="457200" lvl="0" indent="-400050" algn="l" rtl="0">
              <a:lnSpc>
                <a:spcPct val="90000"/>
              </a:lnSpc>
              <a:spcBef>
                <a:spcPts val="0"/>
              </a:spcBef>
              <a:spcAft>
                <a:spcPts val="0"/>
              </a:spcAft>
              <a:buSzPts val="2700"/>
              <a:buChar char="❏"/>
            </a:pPr>
            <a:r>
              <a:rPr lang="en-US" sz="2700"/>
              <a:t>Flag is thrown</a:t>
            </a:r>
            <a:endParaRPr sz="2700"/>
          </a:p>
          <a:p>
            <a:pPr marL="457200" lvl="0" indent="-400050" algn="l" rtl="0">
              <a:lnSpc>
                <a:spcPct val="90000"/>
              </a:lnSpc>
              <a:spcBef>
                <a:spcPts val="0"/>
              </a:spcBef>
              <a:spcAft>
                <a:spcPts val="0"/>
              </a:spcAft>
              <a:buSzPts val="2700"/>
              <a:buChar char="❏"/>
            </a:pPr>
            <a:r>
              <a:rPr lang="en-US" sz="2700"/>
              <a:t>5 minutes of Personal Fouls is a foul out</a:t>
            </a:r>
            <a:endParaRPr sz="2700"/>
          </a:p>
        </p:txBody>
      </p:sp>
      <p:sp>
        <p:nvSpPr>
          <p:cNvPr id="86" name="Google Shape;86;p4"/>
          <p:cNvSpPr txBox="1">
            <a:spLocks noGrp="1"/>
          </p:cNvSpPr>
          <p:nvPr>
            <p:ph type="body" idx="3"/>
          </p:nvPr>
        </p:nvSpPr>
        <p:spPr>
          <a:xfrm>
            <a:off x="4645981" y="1411553"/>
            <a:ext cx="41169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Technical Fouls</a:t>
            </a:r>
            <a:endParaRPr sz="2900"/>
          </a:p>
        </p:txBody>
      </p:sp>
      <p:sp>
        <p:nvSpPr>
          <p:cNvPr id="87" name="Google Shape;87;p4"/>
          <p:cNvSpPr txBox="1">
            <a:spLocks noGrp="1"/>
          </p:cNvSpPr>
          <p:nvPr>
            <p:ph type="body" idx="4"/>
          </p:nvPr>
        </p:nvSpPr>
        <p:spPr>
          <a:xfrm>
            <a:off x="4645026" y="2174875"/>
            <a:ext cx="41181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a:t>Less Severe</a:t>
            </a:r>
            <a:endParaRPr sz="2700"/>
          </a:p>
          <a:p>
            <a:pPr marL="457200" lvl="0" indent="-400050" algn="l" rtl="0">
              <a:lnSpc>
                <a:spcPct val="90000"/>
              </a:lnSpc>
              <a:spcBef>
                <a:spcPts val="0"/>
              </a:spcBef>
              <a:spcAft>
                <a:spcPts val="0"/>
              </a:spcAft>
              <a:buSzPts val="2700"/>
              <a:buChar char="❏"/>
            </a:pPr>
            <a:r>
              <a:rPr lang="en-US" sz="2700"/>
              <a:t>Advantage/Disadvantage</a:t>
            </a:r>
            <a:endParaRPr sz="2700"/>
          </a:p>
          <a:p>
            <a:pPr marL="457200" lvl="0" indent="-400050" algn="l" rtl="0">
              <a:lnSpc>
                <a:spcPct val="90000"/>
              </a:lnSpc>
              <a:spcBef>
                <a:spcPts val="0"/>
              </a:spcBef>
              <a:spcAft>
                <a:spcPts val="0"/>
              </a:spcAft>
              <a:buSzPts val="2700"/>
              <a:buChar char="❏"/>
            </a:pPr>
            <a:r>
              <a:rPr lang="en-US" sz="2700"/>
              <a:t>30 seconds penalty time or change of possession</a:t>
            </a:r>
            <a:endParaRPr sz="2700"/>
          </a:p>
          <a:p>
            <a:pPr marL="457200" lvl="0" indent="-400050" algn="l" rtl="0">
              <a:lnSpc>
                <a:spcPct val="90000"/>
              </a:lnSpc>
              <a:spcBef>
                <a:spcPts val="0"/>
              </a:spcBef>
              <a:spcAft>
                <a:spcPts val="0"/>
              </a:spcAft>
              <a:buSzPts val="2700"/>
              <a:buChar char="❏"/>
            </a:pPr>
            <a:r>
              <a:rPr lang="en-US" sz="2700"/>
              <a:t>Releasable</a:t>
            </a:r>
            <a:endParaRPr sz="2700"/>
          </a:p>
          <a:p>
            <a:pPr marL="457200" lvl="0" indent="-400050" algn="l" rtl="0">
              <a:lnSpc>
                <a:spcPct val="90000"/>
              </a:lnSpc>
              <a:spcBef>
                <a:spcPts val="0"/>
              </a:spcBef>
              <a:spcAft>
                <a:spcPts val="0"/>
              </a:spcAft>
              <a:buSzPts val="2700"/>
              <a:buChar char="❏"/>
            </a:pPr>
            <a:r>
              <a:rPr lang="en-US" sz="2700"/>
              <a:t>Flag or Play-ON</a:t>
            </a:r>
            <a:endParaRPr sz="27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Simultaneous Fouls</a:t>
            </a:r>
            <a:endParaRPr/>
          </a:p>
        </p:txBody>
      </p:sp>
      <p:sp>
        <p:nvSpPr>
          <p:cNvPr id="371" name="Google Shape;371;p3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Fouls called on opposing teams during a live ball or dead ball and sequence can not be determined.</a:t>
            </a:r>
            <a:endParaRPr/>
          </a:p>
          <a:p>
            <a:pPr marL="0" lvl="0" indent="0" algn="l" rtl="0">
              <a:lnSpc>
                <a:spcPct val="90000"/>
              </a:lnSpc>
              <a:spcBef>
                <a:spcPts val="640"/>
              </a:spcBef>
              <a:spcAft>
                <a:spcPts val="0"/>
              </a:spcAft>
              <a:buSzPts val="3200"/>
              <a:buNone/>
            </a:pPr>
            <a:endParaRPr sz="1800"/>
          </a:p>
          <a:p>
            <a:pPr marL="0" lvl="0" indent="0" algn="l" rtl="0">
              <a:lnSpc>
                <a:spcPct val="90000"/>
              </a:lnSpc>
              <a:spcBef>
                <a:spcPts val="640"/>
              </a:spcBef>
              <a:spcAft>
                <a:spcPts val="0"/>
              </a:spcAft>
              <a:buSzPts val="3200"/>
              <a:buNone/>
            </a:pPr>
            <a:r>
              <a:rPr lang="en-US"/>
              <a:t>All Technical Fouls - no penalty time</a:t>
            </a:r>
            <a:endParaRPr/>
          </a:p>
          <a:p>
            <a:pPr marL="0" lvl="0" indent="0" algn="l" rtl="0">
              <a:lnSpc>
                <a:spcPct val="90000"/>
              </a:lnSpc>
              <a:spcBef>
                <a:spcPts val="640"/>
              </a:spcBef>
              <a:spcAft>
                <a:spcPts val="0"/>
              </a:spcAft>
              <a:buSzPts val="3200"/>
              <a:buNone/>
            </a:pPr>
            <a:endParaRPr sz="1900"/>
          </a:p>
          <a:p>
            <a:pPr marL="0" lvl="0" indent="0" algn="l" rtl="0">
              <a:lnSpc>
                <a:spcPct val="90000"/>
              </a:lnSpc>
              <a:spcBef>
                <a:spcPts val="640"/>
              </a:spcBef>
              <a:spcAft>
                <a:spcPts val="0"/>
              </a:spcAft>
              <a:buSzPts val="3200"/>
              <a:buNone/>
            </a:pPr>
            <a:r>
              <a:rPr lang="en-US"/>
              <a:t>Award the ball to team with lesser penalty time.</a:t>
            </a:r>
            <a:endParaRPr/>
          </a:p>
          <a:p>
            <a:pPr marL="0" lvl="0" indent="0" algn="l" rtl="0">
              <a:lnSpc>
                <a:spcPct val="90000"/>
              </a:lnSpc>
              <a:spcBef>
                <a:spcPts val="640"/>
              </a:spcBef>
              <a:spcAft>
                <a:spcPts val="0"/>
              </a:spcAft>
              <a:buSzPts val="3200"/>
              <a:buNone/>
            </a:pPr>
            <a:r>
              <a:rPr lang="en-US"/>
              <a:t>If time is equal award the ball to team in possession.</a:t>
            </a:r>
            <a:endParaRPr/>
          </a:p>
          <a:p>
            <a:pPr marL="0" lvl="0" indent="0" algn="l" rtl="0">
              <a:lnSpc>
                <a:spcPct val="90000"/>
              </a:lnSpc>
              <a:spcBef>
                <a:spcPts val="640"/>
              </a:spcBef>
              <a:spcAft>
                <a:spcPts val="0"/>
              </a:spcAft>
              <a:buSzPts val="3200"/>
              <a:buNone/>
            </a:pPr>
            <a:r>
              <a:rPr lang="en-US"/>
              <a:t>If no possession or equal time award by AP</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0"/>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Penalty Reporting C-NOTE</a:t>
            </a:r>
            <a:endParaRPr/>
          </a:p>
        </p:txBody>
      </p:sp>
      <p:grpSp>
        <p:nvGrpSpPr>
          <p:cNvPr id="378" name="Google Shape;378;p40"/>
          <p:cNvGrpSpPr/>
          <p:nvPr/>
        </p:nvGrpSpPr>
        <p:grpSpPr>
          <a:xfrm>
            <a:off x="77420" y="1788604"/>
            <a:ext cx="9293865" cy="3280718"/>
            <a:chOff x="77420" y="1341485"/>
            <a:chExt cx="9293865" cy="2460600"/>
          </a:xfrm>
        </p:grpSpPr>
        <p:sp>
          <p:nvSpPr>
            <p:cNvPr id="379" name="Google Shape;379;p40"/>
            <p:cNvSpPr/>
            <p:nvPr/>
          </p:nvSpPr>
          <p:spPr>
            <a:xfrm>
              <a:off x="7631286" y="1701731"/>
              <a:ext cx="1740000" cy="17403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0"/>
            <p:cNvSpPr/>
            <p:nvPr/>
          </p:nvSpPr>
          <p:spPr>
            <a:xfrm>
              <a:off x="7688701" y="1759753"/>
              <a:ext cx="1624200" cy="1624200"/>
            </a:xfrm>
            <a:prstGeom prst="ellipse">
              <a:avLst/>
            </a:prstGeom>
            <a:solidFill>
              <a:schemeClr val="lt1">
                <a:alpha val="89019"/>
              </a:scheme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0"/>
            <p:cNvSpPr txBox="1"/>
            <p:nvPr/>
          </p:nvSpPr>
          <p:spPr>
            <a:xfrm>
              <a:off x="7921141"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382" name="Google Shape;382;p40"/>
            <p:cNvSpPr/>
            <p:nvPr/>
          </p:nvSpPr>
          <p:spPr>
            <a:xfrm rot="2700000">
              <a:off x="5832036" y="1701832"/>
              <a:ext cx="1739907" cy="1739907"/>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0"/>
            <p:cNvSpPr/>
            <p:nvPr/>
          </p:nvSpPr>
          <p:spPr>
            <a:xfrm>
              <a:off x="5891229" y="1759753"/>
              <a:ext cx="1624200" cy="1624200"/>
            </a:xfrm>
            <a:prstGeom prst="ellipse">
              <a:avLst/>
            </a:prstGeom>
            <a:solidFill>
              <a:schemeClr val="lt1">
                <a:alpha val="89019"/>
              </a:scheme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0"/>
            <p:cNvSpPr txBox="1"/>
            <p:nvPr/>
          </p:nvSpPr>
          <p:spPr>
            <a:xfrm>
              <a:off x="6122742"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385" name="Google Shape;385;p40"/>
            <p:cNvSpPr/>
            <p:nvPr/>
          </p:nvSpPr>
          <p:spPr>
            <a:xfrm rot="2700000">
              <a:off x="4034564" y="1701832"/>
              <a:ext cx="1739907" cy="1739907"/>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0"/>
            <p:cNvSpPr/>
            <p:nvPr/>
          </p:nvSpPr>
          <p:spPr>
            <a:xfrm>
              <a:off x="4092830" y="1759753"/>
              <a:ext cx="1624200" cy="1624200"/>
            </a:xfrm>
            <a:prstGeom prst="ellipse">
              <a:avLst/>
            </a:prstGeom>
            <a:solidFill>
              <a:schemeClr val="lt1">
                <a:alpha val="89019"/>
              </a:scheme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0"/>
            <p:cNvSpPr txBox="1"/>
            <p:nvPr/>
          </p:nvSpPr>
          <p:spPr>
            <a:xfrm>
              <a:off x="4324344"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388" name="Google Shape;388;p40"/>
            <p:cNvSpPr/>
            <p:nvPr/>
          </p:nvSpPr>
          <p:spPr>
            <a:xfrm rot="2700000">
              <a:off x="2236164" y="1701832"/>
              <a:ext cx="1739907" cy="1739907"/>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0"/>
            <p:cNvSpPr/>
            <p:nvPr/>
          </p:nvSpPr>
          <p:spPr>
            <a:xfrm>
              <a:off x="2294431" y="1759753"/>
              <a:ext cx="1624200" cy="1624200"/>
            </a:xfrm>
            <a:prstGeom prst="ellipse">
              <a:avLst/>
            </a:prstGeom>
            <a:solidFill>
              <a:schemeClr val="lt1">
                <a:alpha val="89019"/>
              </a:scheme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0"/>
            <p:cNvSpPr txBox="1"/>
            <p:nvPr/>
          </p:nvSpPr>
          <p:spPr>
            <a:xfrm>
              <a:off x="2526871"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391" name="Google Shape;391;p40"/>
            <p:cNvSpPr/>
            <p:nvPr/>
          </p:nvSpPr>
          <p:spPr>
            <a:xfrm rot="2700000">
              <a:off x="437767" y="1701832"/>
              <a:ext cx="1739907" cy="1739907"/>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0"/>
            <p:cNvSpPr/>
            <p:nvPr/>
          </p:nvSpPr>
          <p:spPr>
            <a:xfrm>
              <a:off x="496033" y="1759753"/>
              <a:ext cx="1624200" cy="1624200"/>
            </a:xfrm>
            <a:prstGeom prst="ellipse">
              <a:avLst/>
            </a:prstGeom>
            <a:solidFill>
              <a:schemeClr val="lt1">
                <a:alpha val="89019"/>
              </a:scheme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40"/>
            <p:cNvSpPr txBox="1"/>
            <p:nvPr/>
          </p:nvSpPr>
          <p:spPr>
            <a:xfrm>
              <a:off x="728472"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394" name="Google Shape;394;p40"/>
          <p:cNvSpPr txBox="1"/>
          <p:nvPr/>
        </p:nvSpPr>
        <p:spPr>
          <a:xfrm>
            <a:off x="685800" y="1498600"/>
            <a:ext cx="9150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Blue</a:t>
            </a:r>
            <a:endParaRPr sz="1400" b="1" i="0" u="none" strike="noStrike" cap="none">
              <a:solidFill>
                <a:srgbClr val="000000"/>
              </a:solidFill>
              <a:latin typeface="Arial"/>
              <a:ea typeface="Arial"/>
              <a:cs typeface="Arial"/>
              <a:sym typeface="Arial"/>
            </a:endParaRPr>
          </a:p>
        </p:txBody>
      </p:sp>
      <p:sp>
        <p:nvSpPr>
          <p:cNvPr id="395" name="Google Shape;395;p40"/>
          <p:cNvSpPr txBox="1"/>
          <p:nvPr/>
        </p:nvSpPr>
        <p:spPr>
          <a:xfrm>
            <a:off x="2682293" y="1498600"/>
            <a:ext cx="5997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a:t>
            </a:r>
            <a:endParaRPr sz="1400" b="1" i="0" u="none" strike="noStrike" cap="none">
              <a:solidFill>
                <a:srgbClr val="000000"/>
              </a:solidFill>
              <a:latin typeface="Arial"/>
              <a:ea typeface="Arial"/>
              <a:cs typeface="Arial"/>
              <a:sym typeface="Arial"/>
            </a:endParaRPr>
          </a:p>
        </p:txBody>
      </p:sp>
      <p:sp>
        <p:nvSpPr>
          <p:cNvPr id="396" name="Google Shape;396;p40"/>
          <p:cNvSpPr txBox="1"/>
          <p:nvPr/>
        </p:nvSpPr>
        <p:spPr>
          <a:xfrm>
            <a:off x="4178546" y="1494475"/>
            <a:ext cx="1245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Offside</a:t>
            </a:r>
            <a:endParaRPr sz="1400" b="1" i="0" u="none" strike="noStrike" cap="none">
              <a:solidFill>
                <a:srgbClr val="000000"/>
              </a:solidFill>
              <a:latin typeface="Arial"/>
              <a:ea typeface="Arial"/>
              <a:cs typeface="Arial"/>
              <a:sym typeface="Arial"/>
            </a:endParaRPr>
          </a:p>
        </p:txBody>
      </p:sp>
      <p:sp>
        <p:nvSpPr>
          <p:cNvPr id="397" name="Google Shape;397;p40"/>
          <p:cNvSpPr txBox="1"/>
          <p:nvPr/>
        </p:nvSpPr>
        <p:spPr>
          <a:xfrm>
            <a:off x="5867400" y="1498600"/>
            <a:ext cx="1245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30-seconds</a:t>
            </a:r>
            <a:endParaRPr sz="1400" b="1" i="0" u="none" strike="noStrike" cap="none">
              <a:solidFill>
                <a:srgbClr val="000000"/>
              </a:solidFill>
              <a:latin typeface="Arial"/>
              <a:ea typeface="Arial"/>
              <a:cs typeface="Arial"/>
              <a:sym typeface="Arial"/>
            </a:endParaRPr>
          </a:p>
        </p:txBody>
      </p:sp>
      <p:sp>
        <p:nvSpPr>
          <p:cNvPr id="398" name="Google Shape;398;p40"/>
          <p:cNvSpPr txBox="1"/>
          <p:nvPr/>
        </p:nvSpPr>
        <p:spPr>
          <a:xfrm>
            <a:off x="7696200" y="4648200"/>
            <a:ext cx="1077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If needed</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a:t>
            </a:r>
            <a:endParaRPr/>
          </a:p>
        </p:txBody>
      </p:sp>
      <p:pic>
        <p:nvPicPr>
          <p:cNvPr id="404" name="Google Shape;404;p41"/>
          <p:cNvPicPr preferRelativeResize="0">
            <a:picLocks noGrp="1"/>
          </p:cNvPicPr>
          <p:nvPr>
            <p:ph type="body" idx="1"/>
          </p:nvPr>
        </p:nvPicPr>
        <p:blipFill rotWithShape="1">
          <a:blip r:embed="rId3">
            <a:alphaModFix/>
          </a:blip>
          <a:srcRect/>
          <a:stretch/>
        </p:blipFill>
        <p:spPr>
          <a:xfrm>
            <a:off x="2297400" y="1143000"/>
            <a:ext cx="4923600" cy="4300800"/>
          </a:xfrm>
          <a:prstGeom prst="rect">
            <a:avLst/>
          </a:prstGeom>
          <a:noFill/>
          <a:ln>
            <a:noFill/>
          </a:ln>
        </p:spPr>
      </p:pic>
      <p:grpSp>
        <p:nvGrpSpPr>
          <p:cNvPr id="405" name="Google Shape;405;p41"/>
          <p:cNvGrpSpPr/>
          <p:nvPr/>
        </p:nvGrpSpPr>
        <p:grpSpPr>
          <a:xfrm>
            <a:off x="1098405" y="233360"/>
            <a:ext cx="5944411" cy="1935619"/>
            <a:chOff x="1274843" y="220193"/>
            <a:chExt cx="6899270" cy="1826400"/>
          </a:xfrm>
        </p:grpSpPr>
        <p:sp>
          <p:nvSpPr>
            <p:cNvPr id="406" name="Google Shape;406;p41"/>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1"/>
            <p:cNvSpPr/>
            <p:nvPr/>
          </p:nvSpPr>
          <p:spPr>
            <a:xfrm>
              <a:off x="6924935" y="530692"/>
              <a:ext cx="1205700" cy="1205700"/>
            </a:xfrm>
            <a:prstGeom prst="ellipse">
              <a:avLst/>
            </a:prstGeom>
            <a:solidFill>
              <a:srgbClr val="7F7F7F">
                <a:alpha val="89019"/>
              </a:srgb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1"/>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09" name="Google Shape;409;p41"/>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1"/>
            <p:cNvSpPr/>
            <p:nvPr/>
          </p:nvSpPr>
          <p:spPr>
            <a:xfrm>
              <a:off x="5590590"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41"/>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12" name="Google Shape;412;p41"/>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1"/>
            <p:cNvSpPr/>
            <p:nvPr/>
          </p:nvSpPr>
          <p:spPr>
            <a:xfrm>
              <a:off x="4255557"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1"/>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15" name="Google Shape;415;p41"/>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1"/>
            <p:cNvSpPr/>
            <p:nvPr/>
          </p:nvSpPr>
          <p:spPr>
            <a:xfrm>
              <a:off x="2920524"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1"/>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18" name="Google Shape;418;p41"/>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1"/>
            <p:cNvSpPr/>
            <p:nvPr/>
          </p:nvSpPr>
          <p:spPr>
            <a:xfrm>
              <a:off x="1585491" y="530692"/>
              <a:ext cx="1205700" cy="1205700"/>
            </a:xfrm>
            <a:prstGeom prst="ellipse">
              <a:avLst/>
            </a:prstGeom>
            <a:solidFill>
              <a:schemeClr val="lt1">
                <a:alpha val="89019"/>
              </a:scheme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41"/>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21" name="Google Shape;421;p41"/>
          <p:cNvSpPr/>
          <p:nvPr/>
        </p:nvSpPr>
        <p:spPr>
          <a:xfrm>
            <a:off x="2819400" y="685800"/>
            <a:ext cx="2133600" cy="969600"/>
          </a:xfrm>
          <a:prstGeom prst="wedgeEllipseCallout">
            <a:avLst>
              <a:gd name="adj1" fmla="val 19089"/>
              <a:gd name="adj2" fmla="val 6162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Blue.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2"/>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a:t>
            </a:r>
            <a:endParaRPr/>
          </a:p>
        </p:txBody>
      </p:sp>
      <p:pic>
        <p:nvPicPr>
          <p:cNvPr id="427" name="Google Shape;427;p42"/>
          <p:cNvPicPr preferRelativeResize="0">
            <a:picLocks noGrp="1"/>
          </p:cNvPicPr>
          <p:nvPr>
            <p:ph type="body" idx="1"/>
          </p:nvPr>
        </p:nvPicPr>
        <p:blipFill rotWithShape="1">
          <a:blip r:embed="rId3">
            <a:alphaModFix/>
          </a:blip>
          <a:srcRect/>
          <a:stretch/>
        </p:blipFill>
        <p:spPr>
          <a:xfrm>
            <a:off x="2512105" y="1175283"/>
            <a:ext cx="4495500" cy="3847800"/>
          </a:xfrm>
          <a:prstGeom prst="rect">
            <a:avLst/>
          </a:prstGeom>
          <a:noFill/>
          <a:ln>
            <a:noFill/>
          </a:ln>
        </p:spPr>
      </p:pic>
      <p:grpSp>
        <p:nvGrpSpPr>
          <p:cNvPr id="428" name="Google Shape;428;p42"/>
          <p:cNvGrpSpPr/>
          <p:nvPr/>
        </p:nvGrpSpPr>
        <p:grpSpPr>
          <a:xfrm>
            <a:off x="1152585" y="230168"/>
            <a:ext cx="6237630" cy="1909136"/>
            <a:chOff x="1274843" y="220193"/>
            <a:chExt cx="6899270" cy="1826400"/>
          </a:xfrm>
        </p:grpSpPr>
        <p:sp>
          <p:nvSpPr>
            <p:cNvPr id="429" name="Google Shape;429;p42"/>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2"/>
            <p:cNvSpPr/>
            <p:nvPr/>
          </p:nvSpPr>
          <p:spPr>
            <a:xfrm>
              <a:off x="6924935" y="530692"/>
              <a:ext cx="1205700" cy="1205700"/>
            </a:xfrm>
            <a:prstGeom prst="ellipse">
              <a:avLst/>
            </a:prstGeom>
            <a:solidFill>
              <a:srgbClr val="7F7F7F">
                <a:alpha val="89019"/>
              </a:srgb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2"/>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32" name="Google Shape;432;p42"/>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2"/>
            <p:cNvSpPr/>
            <p:nvPr/>
          </p:nvSpPr>
          <p:spPr>
            <a:xfrm>
              <a:off x="5590590"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2"/>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35" name="Google Shape;435;p42"/>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2"/>
            <p:cNvSpPr/>
            <p:nvPr/>
          </p:nvSpPr>
          <p:spPr>
            <a:xfrm>
              <a:off x="4255557"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2"/>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38" name="Google Shape;438;p42"/>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2"/>
            <p:cNvSpPr/>
            <p:nvPr/>
          </p:nvSpPr>
          <p:spPr>
            <a:xfrm>
              <a:off x="2920524" y="530692"/>
              <a:ext cx="1205700" cy="1205700"/>
            </a:xfrm>
            <a:prstGeom prst="ellipse">
              <a:avLst/>
            </a:prstGeom>
            <a:solidFill>
              <a:schemeClr val="lt1">
                <a:alpha val="89019"/>
              </a:scheme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2"/>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41" name="Google Shape;441;p42"/>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2"/>
            <p:cNvSpPr/>
            <p:nvPr/>
          </p:nvSpPr>
          <p:spPr>
            <a:xfrm>
              <a:off x="1585491"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2"/>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44" name="Google Shape;444;p42"/>
          <p:cNvSpPr/>
          <p:nvPr/>
        </p:nvSpPr>
        <p:spPr>
          <a:xfrm>
            <a:off x="4622179" y="657449"/>
            <a:ext cx="1929000" cy="760200"/>
          </a:xfrm>
          <a:prstGeom prst="wedgeEllipseCallout">
            <a:avLst>
              <a:gd name="adj1" fmla="val -32738"/>
              <a:gd name="adj2" fmla="val 10257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3"/>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a:t>
            </a:r>
            <a:endParaRPr/>
          </a:p>
        </p:txBody>
      </p:sp>
      <p:pic>
        <p:nvPicPr>
          <p:cNvPr id="450" name="Google Shape;450;p43"/>
          <p:cNvPicPr preferRelativeResize="0">
            <a:picLocks noGrp="1"/>
          </p:cNvPicPr>
          <p:nvPr>
            <p:ph type="body" idx="1"/>
          </p:nvPr>
        </p:nvPicPr>
        <p:blipFill rotWithShape="1">
          <a:blip r:embed="rId3">
            <a:alphaModFix/>
          </a:blip>
          <a:srcRect/>
          <a:stretch/>
        </p:blipFill>
        <p:spPr>
          <a:xfrm>
            <a:off x="2424654" y="1002005"/>
            <a:ext cx="4573800" cy="4251300"/>
          </a:xfrm>
          <a:prstGeom prst="rect">
            <a:avLst/>
          </a:prstGeom>
          <a:noFill/>
          <a:ln>
            <a:noFill/>
          </a:ln>
        </p:spPr>
      </p:pic>
      <p:grpSp>
        <p:nvGrpSpPr>
          <p:cNvPr id="451" name="Google Shape;451;p43"/>
          <p:cNvGrpSpPr/>
          <p:nvPr/>
        </p:nvGrpSpPr>
        <p:grpSpPr>
          <a:xfrm>
            <a:off x="1135503" y="230652"/>
            <a:ext cx="6145180" cy="1913154"/>
            <a:chOff x="1274843" y="220193"/>
            <a:chExt cx="6899270" cy="1826400"/>
          </a:xfrm>
        </p:grpSpPr>
        <p:sp>
          <p:nvSpPr>
            <p:cNvPr id="452" name="Google Shape;452;p43"/>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3"/>
            <p:cNvSpPr/>
            <p:nvPr/>
          </p:nvSpPr>
          <p:spPr>
            <a:xfrm>
              <a:off x="6924935" y="530692"/>
              <a:ext cx="1205700" cy="1205700"/>
            </a:xfrm>
            <a:prstGeom prst="ellipse">
              <a:avLst/>
            </a:prstGeom>
            <a:solidFill>
              <a:srgbClr val="7F7F7F">
                <a:alpha val="89019"/>
              </a:srgb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3"/>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55" name="Google Shape;455;p43"/>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3"/>
            <p:cNvSpPr/>
            <p:nvPr/>
          </p:nvSpPr>
          <p:spPr>
            <a:xfrm>
              <a:off x="5590590"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3"/>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58" name="Google Shape;458;p43"/>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3"/>
            <p:cNvSpPr/>
            <p:nvPr/>
          </p:nvSpPr>
          <p:spPr>
            <a:xfrm>
              <a:off x="4255557" y="530692"/>
              <a:ext cx="1205700" cy="1205700"/>
            </a:xfrm>
            <a:prstGeom prst="ellipse">
              <a:avLst/>
            </a:prstGeom>
            <a:solidFill>
              <a:schemeClr val="lt1">
                <a:alpha val="89019"/>
              </a:scheme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3"/>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61" name="Google Shape;461;p43"/>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3"/>
            <p:cNvSpPr/>
            <p:nvPr/>
          </p:nvSpPr>
          <p:spPr>
            <a:xfrm>
              <a:off x="2920524"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3"/>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64" name="Google Shape;464;p43"/>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43"/>
            <p:cNvSpPr/>
            <p:nvPr/>
          </p:nvSpPr>
          <p:spPr>
            <a:xfrm>
              <a:off x="1585491"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43"/>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67" name="Google Shape;467;p43"/>
          <p:cNvSpPr/>
          <p:nvPr/>
        </p:nvSpPr>
        <p:spPr>
          <a:xfrm>
            <a:off x="3082671" y="485050"/>
            <a:ext cx="1900200" cy="762000"/>
          </a:xfrm>
          <a:prstGeom prst="wedgeEllipseCallout">
            <a:avLst>
              <a:gd name="adj1" fmla="val 19089"/>
              <a:gd name="adj2" fmla="val 6162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Offside.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4"/>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C-NOT</a:t>
            </a:r>
            <a:endParaRPr/>
          </a:p>
        </p:txBody>
      </p:sp>
      <p:pic>
        <p:nvPicPr>
          <p:cNvPr id="473" name="Google Shape;473;p44"/>
          <p:cNvPicPr preferRelativeResize="0">
            <a:picLocks noGrp="1"/>
          </p:cNvPicPr>
          <p:nvPr>
            <p:ph type="body" idx="1"/>
          </p:nvPr>
        </p:nvPicPr>
        <p:blipFill rotWithShape="1">
          <a:blip r:embed="rId3">
            <a:alphaModFix/>
          </a:blip>
          <a:srcRect/>
          <a:stretch/>
        </p:blipFill>
        <p:spPr>
          <a:xfrm>
            <a:off x="2424145" y="1098178"/>
            <a:ext cx="4101300" cy="4455600"/>
          </a:xfrm>
          <a:prstGeom prst="rect">
            <a:avLst/>
          </a:prstGeom>
          <a:noFill/>
          <a:ln>
            <a:noFill/>
          </a:ln>
        </p:spPr>
      </p:pic>
      <p:grpSp>
        <p:nvGrpSpPr>
          <p:cNvPr id="474" name="Google Shape;474;p44"/>
          <p:cNvGrpSpPr/>
          <p:nvPr/>
        </p:nvGrpSpPr>
        <p:grpSpPr>
          <a:xfrm>
            <a:off x="1132571" y="241772"/>
            <a:ext cx="6129312" cy="2005387"/>
            <a:chOff x="1274843" y="220193"/>
            <a:chExt cx="6899270" cy="1826400"/>
          </a:xfrm>
        </p:grpSpPr>
        <p:sp>
          <p:nvSpPr>
            <p:cNvPr id="475" name="Google Shape;475;p44"/>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4"/>
            <p:cNvSpPr/>
            <p:nvPr/>
          </p:nvSpPr>
          <p:spPr>
            <a:xfrm>
              <a:off x="6924935" y="530692"/>
              <a:ext cx="1205700" cy="1205700"/>
            </a:xfrm>
            <a:prstGeom prst="ellipse">
              <a:avLst/>
            </a:prstGeom>
            <a:solidFill>
              <a:srgbClr val="7F7F7F">
                <a:alpha val="89019"/>
              </a:srgb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44"/>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78" name="Google Shape;478;p44"/>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44"/>
            <p:cNvSpPr/>
            <p:nvPr/>
          </p:nvSpPr>
          <p:spPr>
            <a:xfrm>
              <a:off x="5590590" y="530692"/>
              <a:ext cx="1205700" cy="1205700"/>
            </a:xfrm>
            <a:prstGeom prst="ellipse">
              <a:avLst/>
            </a:prstGeom>
            <a:solidFill>
              <a:schemeClr val="lt1">
                <a:alpha val="89019"/>
              </a:scheme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44"/>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81" name="Google Shape;481;p44"/>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4"/>
            <p:cNvSpPr/>
            <p:nvPr/>
          </p:nvSpPr>
          <p:spPr>
            <a:xfrm>
              <a:off x="4255557"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4"/>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84" name="Google Shape;484;p44"/>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44"/>
            <p:cNvSpPr/>
            <p:nvPr/>
          </p:nvSpPr>
          <p:spPr>
            <a:xfrm>
              <a:off x="2920524"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44"/>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87" name="Google Shape;487;p44"/>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4"/>
            <p:cNvSpPr/>
            <p:nvPr/>
          </p:nvSpPr>
          <p:spPr>
            <a:xfrm>
              <a:off x="1585491"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4"/>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90" name="Google Shape;490;p44"/>
          <p:cNvSpPr/>
          <p:nvPr/>
        </p:nvSpPr>
        <p:spPr>
          <a:xfrm>
            <a:off x="4880893" y="889000"/>
            <a:ext cx="1895400" cy="798300"/>
          </a:xfrm>
          <a:prstGeom prst="wedgeEllipseCallout">
            <a:avLst>
              <a:gd name="adj1" fmla="val -49682"/>
              <a:gd name="adj2" fmla="val 7771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30-seconds.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C-NOTE</a:t>
            </a:r>
            <a:endParaRPr/>
          </a:p>
        </p:txBody>
      </p:sp>
      <p:pic>
        <p:nvPicPr>
          <p:cNvPr id="496" name="Google Shape;496;p45"/>
          <p:cNvPicPr preferRelativeResize="0">
            <a:picLocks noGrp="1"/>
          </p:cNvPicPr>
          <p:nvPr>
            <p:ph type="body" idx="1"/>
          </p:nvPr>
        </p:nvPicPr>
        <p:blipFill rotWithShape="1">
          <a:blip r:embed="rId3">
            <a:alphaModFix/>
          </a:blip>
          <a:srcRect/>
          <a:stretch/>
        </p:blipFill>
        <p:spPr>
          <a:xfrm>
            <a:off x="2706410" y="1143000"/>
            <a:ext cx="4127400" cy="4273200"/>
          </a:xfrm>
          <a:prstGeom prst="rect">
            <a:avLst/>
          </a:prstGeom>
          <a:noFill/>
          <a:ln>
            <a:noFill/>
          </a:ln>
        </p:spPr>
      </p:pic>
      <p:grpSp>
        <p:nvGrpSpPr>
          <p:cNvPr id="497" name="Google Shape;497;p45"/>
          <p:cNvGrpSpPr/>
          <p:nvPr/>
        </p:nvGrpSpPr>
        <p:grpSpPr>
          <a:xfrm>
            <a:off x="1156155" y="231863"/>
            <a:ext cx="6256948" cy="1923199"/>
            <a:chOff x="1274843" y="220193"/>
            <a:chExt cx="6899270" cy="1826400"/>
          </a:xfrm>
        </p:grpSpPr>
        <p:sp>
          <p:nvSpPr>
            <p:cNvPr id="498" name="Google Shape;498;p45"/>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5"/>
            <p:cNvSpPr/>
            <p:nvPr/>
          </p:nvSpPr>
          <p:spPr>
            <a:xfrm>
              <a:off x="6924935" y="530692"/>
              <a:ext cx="1205700" cy="1205700"/>
            </a:xfrm>
            <a:prstGeom prst="ellipse">
              <a:avLst/>
            </a:prstGeom>
            <a:solidFill>
              <a:schemeClr val="lt1">
                <a:alpha val="89019"/>
              </a:scheme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45"/>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501" name="Google Shape;501;p45"/>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45"/>
            <p:cNvSpPr/>
            <p:nvPr/>
          </p:nvSpPr>
          <p:spPr>
            <a:xfrm>
              <a:off x="5590590"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5"/>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504" name="Google Shape;504;p45"/>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5"/>
            <p:cNvSpPr/>
            <p:nvPr/>
          </p:nvSpPr>
          <p:spPr>
            <a:xfrm>
              <a:off x="4255557"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5"/>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507" name="Google Shape;507;p45"/>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5"/>
            <p:cNvSpPr/>
            <p:nvPr/>
          </p:nvSpPr>
          <p:spPr>
            <a:xfrm>
              <a:off x="2920524"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5"/>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510" name="Google Shape;510;p45"/>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5"/>
            <p:cNvSpPr/>
            <p:nvPr/>
          </p:nvSpPr>
          <p:spPr>
            <a:xfrm>
              <a:off x="1585491"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5"/>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pic>
        <p:nvPicPr>
          <p:cNvPr id="513" name="Google Shape;513;p45"/>
          <p:cNvPicPr preferRelativeResize="0"/>
          <p:nvPr/>
        </p:nvPicPr>
        <p:blipFill rotWithShape="1">
          <a:blip r:embed="rId4">
            <a:alphaModFix/>
          </a:blip>
          <a:srcRect/>
          <a:stretch/>
        </p:blipFill>
        <p:spPr>
          <a:xfrm>
            <a:off x="7134082" y="1644514"/>
            <a:ext cx="1209342" cy="157976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How to Access US Lacrosse Test</a:t>
            </a:r>
            <a:endParaRPr/>
          </a:p>
        </p:txBody>
      </p:sp>
      <p:sp>
        <p:nvSpPr>
          <p:cNvPr id="520" name="Google Shape;520;p4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u="sng">
                <a:solidFill>
                  <a:schemeClr val="hlink"/>
                </a:solidFill>
                <a:hlinkClick r:id="rId3"/>
              </a:rPr>
              <a:t>learning.uslacrosse.org</a:t>
            </a:r>
            <a:endParaRPr/>
          </a:p>
          <a:p>
            <a:pPr marL="457200" lvl="0" indent="-431800" algn="l" rtl="0">
              <a:lnSpc>
                <a:spcPct val="90000"/>
              </a:lnSpc>
              <a:spcBef>
                <a:spcPts val="0"/>
              </a:spcBef>
              <a:spcAft>
                <a:spcPts val="0"/>
              </a:spcAft>
              <a:buSzPts val="3200"/>
              <a:buChar char="❏"/>
            </a:pPr>
            <a:r>
              <a:rPr lang="en-US"/>
              <a:t>In the top right click search (magnify glass) and type in “rules exam”</a:t>
            </a:r>
            <a:endParaRPr/>
          </a:p>
          <a:p>
            <a:pPr marL="457200" lvl="0" indent="-431800" algn="l" rtl="0">
              <a:lnSpc>
                <a:spcPct val="90000"/>
              </a:lnSpc>
              <a:spcBef>
                <a:spcPts val="0"/>
              </a:spcBef>
              <a:spcAft>
                <a:spcPts val="0"/>
              </a:spcAft>
              <a:buSzPts val="3200"/>
              <a:buChar char="❏"/>
            </a:pPr>
            <a:r>
              <a:rPr lang="en-US"/>
              <a:t>Select “2020 NFHS Boys Rules Exam”</a:t>
            </a:r>
            <a:endParaRPr/>
          </a:p>
          <a:p>
            <a:pPr marL="457200" lvl="0" indent="-431800" algn="l" rtl="0">
              <a:lnSpc>
                <a:spcPct val="90000"/>
              </a:lnSpc>
              <a:spcBef>
                <a:spcPts val="0"/>
              </a:spcBef>
              <a:spcAft>
                <a:spcPts val="0"/>
              </a:spcAft>
              <a:buSzPts val="3200"/>
              <a:buChar char="❏"/>
            </a:pPr>
            <a:r>
              <a:rPr lang="en-US"/>
              <a:t>Enroll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Complete test with a minimum of 85%.  You can take the exam multiple times and use your rule book!</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Next Week</a:t>
            </a:r>
            <a:endParaRPr/>
          </a:p>
        </p:txBody>
      </p:sp>
      <p:sp>
        <p:nvSpPr>
          <p:cNvPr id="527" name="Google Shape;527;p4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57200" algn="l" rtl="0">
              <a:lnSpc>
                <a:spcPct val="90000"/>
              </a:lnSpc>
              <a:spcBef>
                <a:spcPts val="640"/>
              </a:spcBef>
              <a:spcAft>
                <a:spcPts val="0"/>
              </a:spcAft>
              <a:buSzPts val="4100"/>
              <a:buChar char="❏"/>
            </a:pPr>
            <a:r>
              <a:rPr lang="en-US" sz="4100"/>
              <a:t>Mechanics/Positioning</a:t>
            </a:r>
            <a:endParaRPr sz="4100"/>
          </a:p>
          <a:p>
            <a:pPr marL="457200" lvl="0" indent="-457200" algn="l" rtl="0">
              <a:lnSpc>
                <a:spcPct val="90000"/>
              </a:lnSpc>
              <a:spcBef>
                <a:spcPts val="0"/>
              </a:spcBef>
              <a:spcAft>
                <a:spcPts val="0"/>
              </a:spcAft>
              <a:buSzPts val="4100"/>
              <a:buChar char="❏"/>
            </a:pPr>
            <a:r>
              <a:rPr lang="en-US" sz="4100"/>
              <a:t>Simultaneous &amp; Other Situations</a:t>
            </a:r>
            <a:endParaRPr sz="4100"/>
          </a:p>
          <a:p>
            <a:pPr marL="457200" lvl="0" indent="-457200" algn="l" rtl="0">
              <a:lnSpc>
                <a:spcPct val="90000"/>
              </a:lnSpc>
              <a:spcBef>
                <a:spcPts val="0"/>
              </a:spcBef>
              <a:spcAft>
                <a:spcPts val="0"/>
              </a:spcAft>
              <a:buSzPts val="4100"/>
              <a:buChar char="❏"/>
            </a:pPr>
            <a:r>
              <a:rPr lang="en-US" sz="4100"/>
              <a:t>Game Management &amp; Tips</a:t>
            </a:r>
            <a:endParaRPr sz="4100"/>
          </a:p>
          <a:p>
            <a:pPr marL="457200" lvl="0" indent="-457200" algn="l" rtl="0">
              <a:lnSpc>
                <a:spcPct val="90000"/>
              </a:lnSpc>
              <a:spcBef>
                <a:spcPts val="0"/>
              </a:spcBef>
              <a:spcAft>
                <a:spcPts val="0"/>
              </a:spcAft>
              <a:buSzPts val="4100"/>
              <a:buChar char="❏"/>
            </a:pPr>
            <a:r>
              <a:rPr lang="en-US" sz="4100"/>
              <a:t>Scrimmages &amp; Start of the Season!</a:t>
            </a:r>
            <a:endParaRPr sz="4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b03c03f54e_1_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94" name="Google Shape;94;gb03c03f54e_1_0"/>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a:t>Personal Fouls</a:t>
            </a:r>
            <a:endParaRPr b="1" u="sng"/>
          </a:p>
          <a:p>
            <a:pPr marL="0" lvl="0" indent="0" algn="l" rtl="0">
              <a:lnSpc>
                <a:spcPct val="90000"/>
              </a:lnSpc>
              <a:spcBef>
                <a:spcPts val="640"/>
              </a:spcBef>
              <a:spcAft>
                <a:spcPts val="0"/>
              </a:spcAft>
              <a:buSzPts val="3200"/>
              <a:buNone/>
            </a:pPr>
            <a:r>
              <a:rPr lang="en-US"/>
              <a:t>-Always a flag</a:t>
            </a:r>
            <a:endParaRPr/>
          </a:p>
          <a:p>
            <a:pPr marL="0" lvl="0" indent="0" algn="l" rtl="0">
              <a:lnSpc>
                <a:spcPct val="90000"/>
              </a:lnSpc>
              <a:spcBef>
                <a:spcPts val="640"/>
              </a:spcBef>
              <a:spcAft>
                <a:spcPts val="0"/>
              </a:spcAft>
              <a:buSzPts val="3200"/>
              <a:buNone/>
            </a:pPr>
            <a:r>
              <a:rPr lang="en-US"/>
              <a:t>-Can be 1-3 minutes</a:t>
            </a:r>
            <a:endParaRPr/>
          </a:p>
          <a:p>
            <a:pPr marL="0" lvl="0" indent="0" algn="l" rtl="0">
              <a:lnSpc>
                <a:spcPct val="90000"/>
              </a:lnSpc>
              <a:spcBef>
                <a:spcPts val="640"/>
              </a:spcBef>
              <a:spcAft>
                <a:spcPts val="0"/>
              </a:spcAft>
              <a:buSzPts val="3200"/>
              <a:buNone/>
            </a:pPr>
            <a:r>
              <a:rPr lang="en-US"/>
              <a:t>-Can be releasable</a:t>
            </a:r>
            <a:endParaRPr/>
          </a:p>
          <a:p>
            <a:pPr marL="0" lvl="0" indent="0" algn="l" rtl="0">
              <a:lnSpc>
                <a:spcPct val="90000"/>
              </a:lnSpc>
              <a:spcBef>
                <a:spcPts val="640"/>
              </a:spcBef>
              <a:spcAft>
                <a:spcPts val="0"/>
              </a:spcAft>
              <a:buSzPts val="3200"/>
              <a:buNone/>
            </a:pPr>
            <a:r>
              <a:rPr lang="en-US"/>
              <a:t>-Can be non-releasable</a:t>
            </a:r>
            <a:endParaRPr/>
          </a:p>
          <a:p>
            <a:pPr marL="0" lvl="0" indent="0" algn="l" rtl="0">
              <a:lnSpc>
                <a:spcPct val="90000"/>
              </a:lnSpc>
              <a:spcBef>
                <a:spcPts val="640"/>
              </a:spcBef>
              <a:spcAft>
                <a:spcPts val="0"/>
              </a:spcAft>
              <a:buSzPts val="3200"/>
              <a:buNone/>
            </a:pPr>
            <a:r>
              <a:rPr lang="en-US"/>
              <a:t>-Serves after goal scored</a:t>
            </a:r>
            <a:endParaRPr/>
          </a:p>
        </p:txBody>
      </p:sp>
      <p:sp>
        <p:nvSpPr>
          <p:cNvPr id="95" name="Google Shape;95;gb03c03f54e_1_0"/>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Personal Fouls</a:t>
            </a:r>
            <a:endParaRPr/>
          </a:p>
        </p:txBody>
      </p:sp>
      <p:sp>
        <p:nvSpPr>
          <p:cNvPr id="102" name="Google Shape;102;p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Cross Check</a:t>
            </a:r>
            <a:endParaRPr/>
          </a:p>
          <a:p>
            <a:pPr marL="457200" lvl="0" indent="-431800" algn="l" rtl="0">
              <a:lnSpc>
                <a:spcPct val="90000"/>
              </a:lnSpc>
              <a:spcBef>
                <a:spcPts val="0"/>
              </a:spcBef>
              <a:spcAft>
                <a:spcPts val="0"/>
              </a:spcAft>
              <a:buSzPts val="3200"/>
              <a:buChar char="❏"/>
            </a:pPr>
            <a:r>
              <a:rPr lang="en-US"/>
              <a:t>Illegal Body Check</a:t>
            </a:r>
            <a:endParaRPr/>
          </a:p>
          <a:p>
            <a:pPr marL="457200" lvl="0" indent="-431800" algn="l" rtl="0">
              <a:lnSpc>
                <a:spcPct val="90000"/>
              </a:lnSpc>
              <a:spcBef>
                <a:spcPts val="0"/>
              </a:spcBef>
              <a:spcAft>
                <a:spcPts val="0"/>
              </a:spcAft>
              <a:buSzPts val="3200"/>
              <a:buChar char="❏"/>
            </a:pPr>
            <a:r>
              <a:rPr lang="en-US"/>
              <a:t>Targeting Head/Neck</a:t>
            </a:r>
            <a:endParaRPr/>
          </a:p>
          <a:p>
            <a:pPr marL="457200" lvl="0" indent="-431800" algn="l" rtl="0">
              <a:lnSpc>
                <a:spcPct val="90000"/>
              </a:lnSpc>
              <a:spcBef>
                <a:spcPts val="0"/>
              </a:spcBef>
              <a:spcAft>
                <a:spcPts val="0"/>
              </a:spcAft>
              <a:buSzPts val="3200"/>
              <a:buChar char="❏"/>
            </a:pPr>
            <a:r>
              <a:rPr lang="en-US"/>
              <a:t>Slashing</a:t>
            </a:r>
            <a:endParaRPr/>
          </a:p>
          <a:p>
            <a:pPr marL="457200" lvl="0" indent="-431800" algn="l" rtl="0">
              <a:lnSpc>
                <a:spcPct val="90000"/>
              </a:lnSpc>
              <a:spcBef>
                <a:spcPts val="0"/>
              </a:spcBef>
              <a:spcAft>
                <a:spcPts val="0"/>
              </a:spcAft>
              <a:buSzPts val="3200"/>
              <a:buChar char="❏"/>
            </a:pPr>
            <a:r>
              <a:rPr lang="en-US"/>
              <a:t>Tripping</a:t>
            </a:r>
            <a:endParaRPr/>
          </a:p>
          <a:p>
            <a:pPr marL="457200" lvl="0" indent="-431800" algn="l" rtl="0">
              <a:lnSpc>
                <a:spcPct val="90000"/>
              </a:lnSpc>
              <a:spcBef>
                <a:spcPts val="0"/>
              </a:spcBef>
              <a:spcAft>
                <a:spcPts val="0"/>
              </a:spcAft>
              <a:buSzPts val="3200"/>
              <a:buChar char="❏"/>
            </a:pPr>
            <a:r>
              <a:rPr lang="en-US"/>
              <a:t>Unnecessary Roughness</a:t>
            </a:r>
            <a:endParaRPr/>
          </a:p>
          <a:p>
            <a:pPr marL="457200" lvl="0" indent="-431800" algn="l" rtl="0">
              <a:lnSpc>
                <a:spcPct val="90000"/>
              </a:lnSpc>
              <a:spcBef>
                <a:spcPts val="0"/>
              </a:spcBef>
              <a:spcAft>
                <a:spcPts val="0"/>
              </a:spcAft>
              <a:buSzPts val="3200"/>
              <a:buChar char="❏"/>
            </a:pPr>
            <a:r>
              <a:rPr lang="en-US"/>
              <a:t>Unsportsmanlike Conduct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Cross Check</a:t>
            </a:r>
            <a:endParaRPr/>
          </a:p>
        </p:txBody>
      </p:sp>
      <p:sp>
        <p:nvSpPr>
          <p:cNvPr id="109" name="Google Shape;109;p6"/>
          <p:cNvSpPr txBox="1">
            <a:spLocks noGrp="1"/>
          </p:cNvSpPr>
          <p:nvPr>
            <p:ph type="body" idx="1"/>
          </p:nvPr>
        </p:nvSpPr>
        <p:spPr>
          <a:xfrm>
            <a:off x="71563" y="4961050"/>
            <a:ext cx="6969300" cy="973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Hands apart, thrusting or arms extended</a:t>
            </a:r>
            <a:endParaRPr/>
          </a:p>
        </p:txBody>
      </p:sp>
      <p:pic>
        <p:nvPicPr>
          <p:cNvPr id="110" name="Google Shape;110;p6">
            <a:hlinkClick r:id="rId3"/>
          </p:cNvPr>
          <p:cNvPicPr preferRelativeResize="0"/>
          <p:nvPr/>
        </p:nvPicPr>
        <p:blipFill rotWithShape="1">
          <a:blip r:embed="rId4">
            <a:alphaModFix/>
          </a:blip>
          <a:srcRect/>
          <a:stretch/>
        </p:blipFill>
        <p:spPr>
          <a:xfrm>
            <a:off x="1018288" y="929063"/>
            <a:ext cx="7107427" cy="3997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117" name="Google Shape;117;p7"/>
          <p:cNvSpPr txBox="1">
            <a:spLocks noGrp="1"/>
          </p:cNvSpPr>
          <p:nvPr>
            <p:ph type="body" idx="1"/>
          </p:nvPr>
        </p:nvSpPr>
        <p:spPr>
          <a:xfrm>
            <a:off x="209125" y="1258175"/>
            <a:ext cx="8382000" cy="30561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Body-checking player w/out ball or not within 5 yards of loose ball</a:t>
            </a:r>
            <a:endParaRPr/>
          </a:p>
          <a:p>
            <a:pPr marL="457200" lvl="0" indent="-431800" algn="l" rtl="0">
              <a:lnSpc>
                <a:spcPct val="90000"/>
              </a:lnSpc>
              <a:spcBef>
                <a:spcPts val="0"/>
              </a:spcBef>
              <a:spcAft>
                <a:spcPts val="0"/>
              </a:spcAft>
              <a:buSzPts val="3200"/>
              <a:buChar char="❏"/>
            </a:pPr>
            <a:r>
              <a:rPr lang="en-US"/>
              <a:t>From the rear or below the waste</a:t>
            </a:r>
            <a:endParaRPr/>
          </a:p>
          <a:p>
            <a:pPr marL="457200" lvl="0" indent="-431800" algn="l" rtl="0">
              <a:lnSpc>
                <a:spcPct val="90000"/>
              </a:lnSpc>
              <a:spcBef>
                <a:spcPts val="0"/>
              </a:spcBef>
              <a:spcAft>
                <a:spcPts val="0"/>
              </a:spcAft>
              <a:buSzPts val="3200"/>
              <a:buChar char="❏"/>
            </a:pPr>
            <a:r>
              <a:rPr lang="en-US"/>
              <a:t>Player is on ground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a:t>Defenseless or Head/Neck - automatic 2-3 mins locked...possible ejection!</a:t>
            </a:r>
            <a:endParaRPr b="1"/>
          </a:p>
          <a:p>
            <a:pPr marL="457200" lvl="0" indent="-431800" algn="l" rtl="0">
              <a:lnSpc>
                <a:spcPct val="90000"/>
              </a:lnSpc>
              <a:spcBef>
                <a:spcPts val="640"/>
              </a:spcBef>
              <a:spcAft>
                <a:spcPts val="0"/>
              </a:spcAft>
              <a:buSzPts val="3200"/>
              <a:buChar char="❏"/>
            </a:pPr>
            <a:r>
              <a:rPr lang="en-US"/>
              <a:t>Blindsided, head turned away</a:t>
            </a:r>
            <a:endParaRPr/>
          </a:p>
          <a:p>
            <a:pPr marL="457200" lvl="0" indent="-431800" algn="l" rtl="0">
              <a:lnSpc>
                <a:spcPct val="90000"/>
              </a:lnSpc>
              <a:spcBef>
                <a:spcPts val="0"/>
              </a:spcBef>
              <a:spcAft>
                <a:spcPts val="0"/>
              </a:spcAft>
              <a:buSzPts val="3200"/>
              <a:buChar char="❏"/>
            </a:pPr>
            <a:r>
              <a:rPr lang="en-US"/>
              <a:t>Blows to head or neck even on follow through</a:t>
            </a:r>
            <a:endParaRPr/>
          </a:p>
          <a:p>
            <a:pPr marL="0" lvl="0" indent="0" algn="l" rtl="0">
              <a:lnSpc>
                <a:spcPct val="90000"/>
              </a:lnSpc>
              <a:spcBef>
                <a:spcPts val="640"/>
              </a:spcBef>
              <a:spcAft>
                <a:spcPts val="0"/>
              </a:spcAft>
              <a:buSzPts val="3200"/>
              <a:buNone/>
            </a:pPr>
            <a:endParaRPr/>
          </a:p>
        </p:txBody>
      </p:sp>
      <p:pic>
        <p:nvPicPr>
          <p:cNvPr id="118" name="Google Shape;118;p7"/>
          <p:cNvPicPr preferRelativeResize="0"/>
          <p:nvPr/>
        </p:nvPicPr>
        <p:blipFill rotWithShape="1">
          <a:blip r:embed="rId3">
            <a:alphaModFix/>
          </a:blip>
          <a:srcRect/>
          <a:stretch/>
        </p:blipFill>
        <p:spPr>
          <a:xfrm>
            <a:off x="6941151" y="1807526"/>
            <a:ext cx="1537600" cy="179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125" name="Google Shape;125;p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26" name="Google Shape;126;p8">
            <a:hlinkClick r:id="rId3"/>
          </p:cNvPr>
          <p:cNvPicPr preferRelativeResize="0"/>
          <p:nvPr/>
        </p:nvPicPr>
        <p:blipFill rotWithShape="1">
          <a:blip r:embed="rId4">
            <a:alphaModFix/>
          </a:blip>
          <a:srcRect/>
          <a:stretch/>
        </p:blipFill>
        <p:spPr>
          <a:xfrm>
            <a:off x="554250" y="1177725"/>
            <a:ext cx="8018250" cy="4510274"/>
          </a:xfrm>
          <a:prstGeom prst="rect">
            <a:avLst/>
          </a:prstGeom>
          <a:noFill/>
          <a:ln>
            <a:noFill/>
          </a:ln>
        </p:spPr>
      </p:pic>
    </p:spTree>
  </p:cSld>
  <p:clrMapOvr>
    <a:masterClrMapping/>
  </p:clrMapOvr>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1346</Words>
  <Application>Microsoft Office PowerPoint</Application>
  <PresentationFormat>On-screen Show (4:3)</PresentationFormat>
  <Paragraphs>314</Paragraphs>
  <Slides>48</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Noto Sans Symbols</vt:lpstr>
      <vt:lpstr>1_White with Blue Bar Segoe Template</vt:lpstr>
      <vt:lpstr>Week 2 Personal &amp; Technical Fouls</vt:lpstr>
      <vt:lpstr>Course Outline</vt:lpstr>
      <vt:lpstr>Questions </vt:lpstr>
      <vt:lpstr>Personal vs Technical Fouls</vt:lpstr>
      <vt:lpstr>Penalty Enforcement</vt:lpstr>
      <vt:lpstr>Personal Fouls</vt:lpstr>
      <vt:lpstr>Cross Check</vt:lpstr>
      <vt:lpstr>Illegal Body Check</vt:lpstr>
      <vt:lpstr>Illegal Body Check</vt:lpstr>
      <vt:lpstr>Illegal Body Check</vt:lpstr>
      <vt:lpstr>Illegal Cross - 2 minutes locked</vt:lpstr>
      <vt:lpstr>Slashing </vt:lpstr>
      <vt:lpstr>Slash: 1-3 minutes</vt:lpstr>
      <vt:lpstr>Tripping: 1-3 minutes </vt:lpstr>
      <vt:lpstr>Unnecessary Roughness</vt:lpstr>
      <vt:lpstr>Unnecessary Roughness</vt:lpstr>
      <vt:lpstr>Unsportsmanlike Conduct</vt:lpstr>
      <vt:lpstr>Unsportsmanlike Conduct</vt:lpstr>
      <vt:lpstr>Ejection</vt:lpstr>
      <vt:lpstr>Technical Fouls</vt:lpstr>
      <vt:lpstr>Crease/Goalkeeper Interference</vt:lpstr>
      <vt:lpstr>Holding</vt:lpstr>
      <vt:lpstr>Illegal Offensive Screen</vt:lpstr>
      <vt:lpstr>Illegal Offensive Screen </vt:lpstr>
      <vt:lpstr>Illegal Procedure</vt:lpstr>
      <vt:lpstr>Conduct Foul</vt:lpstr>
      <vt:lpstr>Interference</vt:lpstr>
      <vt:lpstr>Interference</vt:lpstr>
      <vt:lpstr>Offsides</vt:lpstr>
      <vt:lpstr>Pushing</vt:lpstr>
      <vt:lpstr>Stalling</vt:lpstr>
      <vt:lpstr>Warding</vt:lpstr>
      <vt:lpstr>Withholding</vt:lpstr>
      <vt:lpstr>Penalty Enforcement</vt:lpstr>
      <vt:lpstr>Flag Down/Slow Whistle</vt:lpstr>
      <vt:lpstr>Slow Whistle: When to End</vt:lpstr>
      <vt:lpstr>Play-ON!</vt:lpstr>
      <vt:lpstr>Restarts after Penalty</vt:lpstr>
      <vt:lpstr>Common Penalty Time</vt:lpstr>
      <vt:lpstr>Simultaneous Fouls</vt:lpstr>
      <vt:lpstr>Penalty Reporting C-NOTE</vt:lpstr>
      <vt:lpstr>C</vt:lpstr>
      <vt:lpstr>C-N</vt:lpstr>
      <vt:lpstr>C-NO</vt:lpstr>
      <vt:lpstr>C-NOT</vt:lpstr>
      <vt:lpstr>C-NOTE</vt:lpstr>
      <vt:lpstr>How to Access US Lacrosse Test</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Personal &amp; Technical Fouls</dc:title>
  <dc:creator>Rick Catalano</dc:creator>
  <cp:lastModifiedBy>doug davenport</cp:lastModifiedBy>
  <cp:revision>1</cp:revision>
  <dcterms:created xsi:type="dcterms:W3CDTF">2017-01-13T20:06:46Z</dcterms:created>
  <dcterms:modified xsi:type="dcterms:W3CDTF">2022-03-08T00:51:20Z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