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3YbCFcG/pCgDyzXWhlJKwP4bc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24" name="Google Shape;224;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226" name="Google Shape;226;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227" name="Google Shape;227;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2" name="Google Shape;3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9" name="Google Shape;3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2" name="Google Shape;3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8" name="Google Shape;41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25" name="Google Shape;42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6" name="Google Shape;4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47" name="Google Shape;44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57" name="Google Shape;4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5" name="Google Shape;46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3" name="Google Shape;2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7" name="Google Shape;49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1" name="Google Shape;5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27" name="Google Shape;5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44" name="Google Shape;5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8" name="Google Shape;5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568" name="Google Shape;56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Ejection Rule 5:12 </a:t>
            </a:r>
            <a:endParaRPr/>
          </a:p>
          <a:p>
            <a:pPr marL="0" lvl="0" indent="0" algn="l" rtl="0">
              <a:lnSpc>
                <a:spcPct val="100000"/>
              </a:lnSpc>
              <a:spcBef>
                <a:spcPts val="0"/>
              </a:spcBef>
              <a:spcAft>
                <a:spcPts val="0"/>
              </a:spcAft>
              <a:buSzPts val="1400"/>
              <a:buNone/>
            </a:pPr>
            <a:r>
              <a:rPr lang="en-US"/>
              <a:t>3 minute NR USC in addition to ejection: must leave premises unless no school personnel can supervise in which case player is confined to bench area. Ejection can occur after the game has ended!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USC Rule 5:10</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Conduct Rule 6:6 </a:t>
            </a:r>
            <a:endParaRPr/>
          </a:p>
          <a:p>
            <a:pPr marL="0" lvl="0" indent="0" algn="l" rtl="0">
              <a:lnSpc>
                <a:spcPct val="100000"/>
              </a:lnSpc>
              <a:spcBef>
                <a:spcPts val="0"/>
              </a:spcBef>
              <a:spcAft>
                <a:spcPts val="0"/>
              </a:spcAft>
              <a:buSzPts val="1400"/>
              <a:buNone/>
            </a:pPr>
            <a:endParaRPr/>
          </a:p>
        </p:txBody>
      </p:sp>
      <p:sp>
        <p:nvSpPr>
          <p:cNvPr id="601" name="Google Shape;60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29</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30" name="Google Shape;63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47" name="Google Shape;64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0" name="Google Shape;2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6" name="Google Shape;2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0" name="Google Shape;2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7" name="Google Shape;2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51"/>
        <p:cNvGrpSpPr/>
        <p:nvPr/>
      </p:nvGrpSpPr>
      <p:grpSpPr>
        <a:xfrm>
          <a:off x="0" y="0"/>
          <a:ext cx="0" cy="0"/>
          <a:chOff x="0" y="0"/>
          <a:chExt cx="0" cy="0"/>
        </a:xfrm>
      </p:grpSpPr>
      <p:sp>
        <p:nvSpPr>
          <p:cNvPr id="52" name="Google Shape;52;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4" name="Google Shape;54;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55"/>
        <p:cNvGrpSpPr/>
        <p:nvPr/>
      </p:nvGrpSpPr>
      <p:grpSpPr>
        <a:xfrm>
          <a:off x="0" y="0"/>
          <a:ext cx="0" cy="0"/>
          <a:chOff x="0" y="0"/>
          <a:chExt cx="0" cy="0"/>
        </a:xfrm>
      </p:grpSpPr>
      <p:grpSp>
        <p:nvGrpSpPr>
          <p:cNvPr id="56" name="Google Shape;56;p50"/>
          <p:cNvGrpSpPr/>
          <p:nvPr/>
        </p:nvGrpSpPr>
        <p:grpSpPr>
          <a:xfrm>
            <a:off x="113006" y="832528"/>
            <a:ext cx="8917995" cy="5542872"/>
            <a:chOff x="76200" y="624396"/>
            <a:chExt cx="8917995" cy="4157154"/>
          </a:xfrm>
        </p:grpSpPr>
        <p:sp>
          <p:nvSpPr>
            <p:cNvPr id="57" name="Google Shape;57;p50"/>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8" name="Google Shape;58;p50"/>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9" name="Google Shape;59;p50"/>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0" name="Google Shape;60;p50"/>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1" name="Google Shape;61;p50"/>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 name="Google Shape;62;p50"/>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3" name="Google Shape;63;p50"/>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4" name="Google Shape;64;p50"/>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5" name="Google Shape;65;p50"/>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6" name="Google Shape;66;p50"/>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7" name="Google Shape;67;p50"/>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8" name="Google Shape;68;p50"/>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9" name="Google Shape;69;p50"/>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70" name="Google Shape;70;p50"/>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71" name="Google Shape;71;p50"/>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2" name="Google Shape;72;p50"/>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3" name="Google Shape;73;p50"/>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4" name="Google Shape;74;p50"/>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5" name="Google Shape;75;p50"/>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6" name="Google Shape;76;p50"/>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7" name="Google Shape;77;p50"/>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78" name="Google Shape;78;p50"/>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9" name="Google Shape;79;p50"/>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80" name="Google Shape;80;p50"/>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81" name="Google Shape;81;p50"/>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82" name="Google Shape;82;p50"/>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83" name="Google Shape;83;p50"/>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84" name="Google Shape;84;p50"/>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85" name="Google Shape;85;p50"/>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6" name="Google Shape;86;p50"/>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87" name="Google Shape;87;p50"/>
          <p:cNvSpPr txBox="1">
            <a:spLocks noGrp="1"/>
          </p:cNvSpPr>
          <p:nvPr>
            <p:ph type="title"/>
          </p:nvPr>
        </p:nvSpPr>
        <p:spPr>
          <a:xfrm>
            <a:off x="457202" y="231133"/>
            <a:ext cx="6705599" cy="221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1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50"/>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89" name="Google Shape;89;p50"/>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96"/>
        <p:cNvGrpSpPr/>
        <p:nvPr/>
      </p:nvGrpSpPr>
      <p:grpSpPr>
        <a:xfrm>
          <a:off x="0" y="0"/>
          <a:ext cx="0" cy="0"/>
          <a:chOff x="0" y="0"/>
          <a:chExt cx="0" cy="0"/>
        </a:xfrm>
      </p:grpSpPr>
      <p:grpSp>
        <p:nvGrpSpPr>
          <p:cNvPr id="97" name="Google Shape;97;p47"/>
          <p:cNvGrpSpPr/>
          <p:nvPr/>
        </p:nvGrpSpPr>
        <p:grpSpPr>
          <a:xfrm>
            <a:off x="113006" y="832528"/>
            <a:ext cx="8917995" cy="5542872"/>
            <a:chOff x="76200" y="624396"/>
            <a:chExt cx="8917995" cy="4157154"/>
          </a:xfrm>
        </p:grpSpPr>
        <p:sp>
          <p:nvSpPr>
            <p:cNvPr id="98" name="Google Shape;98;p47"/>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9" name="Google Shape;99;p47"/>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7"/>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1" name="Google Shape;101;p47"/>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2" name="Google Shape;102;p47"/>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47"/>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4" name="Google Shape;104;p47"/>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5" name="Google Shape;105;p47"/>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6" name="Google Shape;106;p47"/>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7" name="Google Shape;107;p47"/>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7"/>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9" name="Google Shape;109;p47"/>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0" name="Google Shape;110;p47"/>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1" name="Google Shape;111;p47"/>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12" name="Google Shape;112;p47"/>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3" name="Google Shape;113;p47"/>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7"/>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5" name="Google Shape;115;p47"/>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47"/>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 name="Google Shape;117;p47"/>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8" name="Google Shape;118;p47"/>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9" name="Google Shape;119;p47"/>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20" name="Google Shape;120;p47"/>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21" name="Google Shape;121;p47"/>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7"/>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23" name="Google Shape;123;p47"/>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4" name="Google Shape;124;p47"/>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5" name="Google Shape;125;p47"/>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6" name="Google Shape;126;p47"/>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7" name="Google Shape;127;p47"/>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8" name="Google Shape;128;p47"/>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47"/>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30" name="Google Shape;130;p47"/>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31"/>
        <p:cNvGrpSpPr/>
        <p:nvPr/>
      </p:nvGrpSpPr>
      <p:grpSpPr>
        <a:xfrm>
          <a:off x="0" y="0"/>
          <a:ext cx="0" cy="0"/>
          <a:chOff x="0" y="0"/>
          <a:chExt cx="0" cy="0"/>
        </a:xfrm>
      </p:grpSpPr>
      <p:sp>
        <p:nvSpPr>
          <p:cNvPr id="132" name="Google Shape;132;p4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33" name="Google Shape;133;p48"/>
          <p:cNvGrpSpPr/>
          <p:nvPr/>
        </p:nvGrpSpPr>
        <p:grpSpPr>
          <a:xfrm flipH="1">
            <a:off x="4495803" y="832528"/>
            <a:ext cx="4482219" cy="5542872"/>
            <a:chOff x="76200" y="624396"/>
            <a:chExt cx="4482219" cy="4157154"/>
          </a:xfrm>
        </p:grpSpPr>
        <p:sp>
          <p:nvSpPr>
            <p:cNvPr id="134" name="Google Shape;13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5" name="Google Shape;13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7" name="Google Shape;13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8" name="Google Shape;13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40" name="Google Shape;14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41" name="Google Shape;14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2" name="Google Shape;14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43" name="Google Shape;14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5" name="Google Shape;14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6" name="Google Shape;14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7" name="Google Shape;14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8" name="Google Shape;148;p48"/>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9" name="Google Shape;149;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50" name="Google Shape;150;p4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1" name="Google Shape;151;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
        <p:cNvGrpSpPr/>
        <p:nvPr/>
      </p:nvGrpSpPr>
      <p:grpSpPr>
        <a:xfrm>
          <a:off x="0" y="0"/>
          <a:ext cx="0" cy="0"/>
          <a:chOff x="0" y="0"/>
          <a:chExt cx="0" cy="0"/>
        </a:xfrm>
      </p:grpSpPr>
      <p:sp>
        <p:nvSpPr>
          <p:cNvPr id="153" name="Google Shape;153;p5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5" name="Google Shape;155;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5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67" name="Google Shape;167;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3" name="Google Shape;173;p5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5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5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0" name="Google Shape;180;p5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1" name="Google Shape;181;p5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2" name="Google Shape;182;p5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5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5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98" name="Google Shape;198;p5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99" name="Google Shape;199;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Google Shape;203;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05" name="Google Shape;205;p5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6" name="Google Shape;206;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Google Shape;210;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6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6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6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8" name="Google Shape;218;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3"/>
        <p:cNvGrpSpPr/>
        <p:nvPr/>
      </p:nvGrpSpPr>
      <p:grpSpPr>
        <a:xfrm>
          <a:off x="0" y="0"/>
          <a:ext cx="0" cy="0"/>
          <a:chOff x="0" y="0"/>
          <a:chExt cx="0" cy="0"/>
        </a:xfrm>
      </p:grpSpPr>
      <p:sp>
        <p:nvSpPr>
          <p:cNvPr id="34" name="Google Shape;34;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6" name="Google Shape;36;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3"/>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5" name="Google Shape;9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3</a:t>
            </a:r>
            <a:br>
              <a:rPr lang="en-US"/>
            </a:br>
            <a:r>
              <a:rPr lang="en-US"/>
              <a:t>EMLOA</a:t>
            </a:r>
            <a:br>
              <a:rPr lang="en-US"/>
            </a:br>
            <a:r>
              <a:rPr lang="en-US"/>
              <a:t>New Candidates Class</a:t>
            </a:r>
            <a:endParaRPr/>
          </a:p>
        </p:txBody>
      </p:sp>
      <p:sp>
        <p:nvSpPr>
          <p:cNvPr id="230" name="Google Shape;230;p1"/>
          <p:cNvSpPr txBox="1">
            <a:spLocks noGrp="1"/>
          </p:cNvSpPr>
          <p:nvPr>
            <p:ph type="subTitle" idx="1"/>
          </p:nvPr>
        </p:nvSpPr>
        <p:spPr>
          <a:xfrm>
            <a:off x="762000" y="4495800"/>
            <a:ext cx="7681913" cy="10652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314327" y="211450"/>
            <a:ext cx="5372098"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sz="4000" b="1"/>
          </a:p>
        </p:txBody>
      </p:sp>
      <p:sp>
        <p:nvSpPr>
          <p:cNvPr id="315" name="Google Shape;315;p10"/>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316" name="Google Shape;316;p10"/>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317" name="Google Shape;317;p10"/>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18" name="Google Shape;318;p10"/>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319" name="Google Shape;319;p10"/>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20" name="Google Shape;320;p10"/>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21" name="Google Shape;321;p10"/>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322" name="Google Shape;322;p10"/>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23" name="Google Shape;323;p1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24" name="Google Shape;324;p1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25" name="Google Shape;325;p10"/>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26" name="Google Shape;326;p10"/>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327" name="Google Shape;327;p10"/>
          <p:cNvGrpSpPr/>
          <p:nvPr/>
        </p:nvGrpSpPr>
        <p:grpSpPr>
          <a:xfrm>
            <a:off x="4181475" y="3122148"/>
            <a:ext cx="876300" cy="484286"/>
            <a:chOff x="4181475" y="3122148"/>
            <a:chExt cx="876300" cy="484286"/>
          </a:xfrm>
        </p:grpSpPr>
        <p:sp>
          <p:nvSpPr>
            <p:cNvPr id="328" name="Google Shape;328;p1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29" name="Google Shape;329;p1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31" name="Google Shape;331;p10"/>
          <p:cNvSpPr/>
          <p:nvPr/>
        </p:nvSpPr>
        <p:spPr>
          <a:xfrm>
            <a:off x="3190875" y="3447501"/>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Wing Official holds arms up and points toward goal when the field is ready</a:t>
            </a:r>
            <a:endParaRPr sz="1200" b="0" i="0" u="none" strike="noStrike" cap="none">
              <a:solidFill>
                <a:schemeClr val="lt1"/>
              </a:solidFill>
              <a:latin typeface="Arial"/>
              <a:ea typeface="Arial"/>
              <a:cs typeface="Arial"/>
              <a:sym typeface="Arial"/>
            </a:endParaRPr>
          </a:p>
        </p:txBody>
      </p:sp>
      <p:sp>
        <p:nvSpPr>
          <p:cNvPr id="332" name="Google Shape;332;p10"/>
          <p:cNvSpPr/>
          <p:nvPr/>
        </p:nvSpPr>
        <p:spPr>
          <a:xfrm>
            <a:off x="5248275" y="41624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333" name="Google Shape;333;p10"/>
          <p:cNvSpPr/>
          <p:nvPr/>
        </p:nvSpPr>
        <p:spPr>
          <a:xfrm>
            <a:off x="7458076" y="22451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334" name="Google Shape;334;p10"/>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335" name="Google Shape;335;p10"/>
          <p:cNvSpPr txBox="1"/>
          <p:nvPr/>
        </p:nvSpPr>
        <p:spPr>
          <a:xfrm>
            <a:off x="7505702" y="319837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336" name="Google Shape;336;p10" descr="http://emloa.org/s/misc/logo.jpg?t=1579122088"/>
          <p:cNvPicPr preferRelativeResize="0"/>
          <p:nvPr/>
        </p:nvPicPr>
        <p:blipFill rotWithShape="1">
          <a:blip r:embed="rId3">
            <a:alphaModFix/>
          </a:blip>
          <a:srcRect/>
          <a:stretch/>
        </p:blipFill>
        <p:spPr>
          <a:xfrm>
            <a:off x="6768356" y="634365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31"/>
                                        </p:tgtEl>
                                        <p:attrNameLst>
                                          <p:attrName>style.visibility</p:attrName>
                                        </p:attrNameLst>
                                      </p:cBhvr>
                                      <p:to>
                                        <p:strVal val="hidden"/>
                                      </p:to>
                                    </p:set>
                                  </p:childTnLst>
                                </p:cTn>
                              </p:par>
                            </p:childTnLst>
                          </p:cTn>
                        </p:par>
                        <p:par>
                          <p:cTn id="11" fill="hold">
                            <p:stCondLst>
                              <p:cond delay="1"/>
                            </p:stCondLst>
                            <p:childTnLst>
                              <p:par>
                                <p:cTn id="12" presetID="1" presetClass="exit" presetSubtype="0" fill="hold" nodeType="afterEffect">
                                  <p:stCondLst>
                                    <p:cond delay="0"/>
                                  </p:stCondLst>
                                  <p:childTnLst>
                                    <p:set>
                                      <p:cBhvr>
                                        <p:cTn id="13" dur="1" fill="hold">
                                          <p:stCondLst>
                                            <p:cond delay="1"/>
                                          </p:stCondLst>
                                        </p:cTn>
                                        <p:tgtEl>
                                          <p:spTgt spid="316"/>
                                        </p:tgtEl>
                                        <p:attrNameLst>
                                          <p:attrName>style.visibility</p:attrName>
                                        </p:attrNameLst>
                                      </p:cBhvr>
                                      <p:to>
                                        <p:strVal val="hidden"/>
                                      </p:to>
                                    </p:set>
                                  </p:childTnLst>
                                </p:cTn>
                              </p:par>
                            </p:childTnLst>
                          </p:cTn>
                        </p:par>
                        <p:par>
                          <p:cTn id="14" fill="hold">
                            <p:stCondLst>
                              <p:cond delay="2"/>
                            </p:stCondLst>
                            <p:childTnLst>
                              <p:par>
                                <p:cTn id="15" presetID="1" presetClass="exit" presetSubtype="0" fill="hold" nodeType="afterEffect">
                                  <p:stCondLst>
                                    <p:cond delay="0"/>
                                  </p:stCondLst>
                                  <p:childTnLst>
                                    <p:set>
                                      <p:cBhvr>
                                        <p:cTn id="16" dur="1" fill="hold">
                                          <p:stCondLst>
                                            <p:cond delay="1"/>
                                          </p:stCondLst>
                                        </p:cTn>
                                        <p:tgtEl>
                                          <p:spTgt spid="315"/>
                                        </p:tgtEl>
                                        <p:attrNameLst>
                                          <p:attrName>style.visibility</p:attrName>
                                        </p:attrNameLst>
                                      </p:cBhvr>
                                      <p:to>
                                        <p:strVal val="hidden"/>
                                      </p:to>
                                    </p:set>
                                  </p:childTnLst>
                                </p:cTn>
                              </p:par>
                            </p:childTnLst>
                          </p:cTn>
                        </p:par>
                        <p:par>
                          <p:cTn id="17" fill="hold">
                            <p:stCondLst>
                              <p:cond delay="3"/>
                            </p:stCondLst>
                            <p:childTnLst>
                              <p:par>
                                <p:cTn id="18" presetID="1" presetClass="entr" presetSubtype="0" fill="hold" nodeType="afterEffect">
                                  <p:stCondLst>
                                    <p:cond delay="1000"/>
                                  </p:stCondLst>
                                  <p:childTnLst>
                                    <p:set>
                                      <p:cBhvr>
                                        <p:cTn id="19" dur="1" fill="hold">
                                          <p:stCondLst>
                                            <p:cond delay="0"/>
                                          </p:stCondLst>
                                        </p:cTn>
                                        <p:tgtEl>
                                          <p:spTgt spid="332"/>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40"/>
        <p:cNvGrpSpPr/>
        <p:nvPr/>
      </p:nvGrpSpPr>
      <p:grpSpPr>
        <a:xfrm>
          <a:off x="0" y="0"/>
          <a:ext cx="0" cy="0"/>
          <a:chOff x="0" y="0"/>
          <a:chExt cx="0" cy="0"/>
        </a:xfrm>
      </p:grpSpPr>
      <p:sp>
        <p:nvSpPr>
          <p:cNvPr id="341" name="Google Shape;341;p1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sz="4000" b="1"/>
          </a:p>
        </p:txBody>
      </p:sp>
      <p:sp>
        <p:nvSpPr>
          <p:cNvPr id="342" name="Google Shape;342;p11"/>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343" name="Google Shape;343;p11"/>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344" name="Google Shape;344;p11"/>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45" name="Google Shape;345;p11"/>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346" name="Google Shape;346;p11"/>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47" name="Google Shape;347;p11"/>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349" name="Google Shape;349;p11"/>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51" name="Google Shape;351;p11"/>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52" name="Google Shape;352;p11"/>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53" name="Google Shape;353;p11"/>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354" name="Google Shape;354;p11"/>
          <p:cNvGrpSpPr/>
          <p:nvPr/>
        </p:nvGrpSpPr>
        <p:grpSpPr>
          <a:xfrm>
            <a:off x="4181475" y="3122148"/>
            <a:ext cx="876300" cy="484286"/>
            <a:chOff x="4181475" y="3122148"/>
            <a:chExt cx="876300" cy="484286"/>
          </a:xfrm>
        </p:grpSpPr>
        <p:sp>
          <p:nvSpPr>
            <p:cNvPr id="355" name="Google Shape;355;p11"/>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56" name="Google Shape;356;p11"/>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57" name="Google Shape;357;p1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58" name="Google Shape;358;p11"/>
          <p:cNvSpPr/>
          <p:nvPr/>
        </p:nvSpPr>
        <p:spPr>
          <a:xfrm>
            <a:off x="1000127" y="37287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359" name="Google Shape;359;p11"/>
          <p:cNvSpPr/>
          <p:nvPr/>
        </p:nvSpPr>
        <p:spPr>
          <a:xfrm>
            <a:off x="2971802" y="1774627"/>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360" name="Google Shape;360;p11"/>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361" name="Google Shape;361;p11"/>
          <p:cNvSpPr txBox="1"/>
          <p:nvPr/>
        </p:nvSpPr>
        <p:spPr>
          <a:xfrm>
            <a:off x="7620000" y="3199655"/>
            <a:ext cx="4476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362" name="Google Shape;362;p11"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1"/>
                                          </p:stCondLst>
                                        </p:cTn>
                                        <p:tgtEl>
                                          <p:spTgt spid="343"/>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342"/>
                                        </p:tgtEl>
                                        <p:attrNameLst>
                                          <p:attrName>style.visibility</p:attrName>
                                        </p:attrNameLst>
                                      </p:cBhvr>
                                      <p:to>
                                        <p:strVal val="hidden"/>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3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66"/>
        <p:cNvGrpSpPr/>
        <p:nvPr/>
      </p:nvGrpSpPr>
      <p:grpSpPr>
        <a:xfrm>
          <a:off x="0" y="0"/>
          <a:ext cx="0" cy="0"/>
          <a:chOff x="0" y="0"/>
          <a:chExt cx="0" cy="0"/>
        </a:xfrm>
      </p:grpSpPr>
      <p:sp>
        <p:nvSpPr>
          <p:cNvPr id="367" name="Google Shape;367;p2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sz="4000" b="1"/>
          </a:p>
        </p:txBody>
      </p:sp>
      <p:sp>
        <p:nvSpPr>
          <p:cNvPr id="368" name="Google Shape;368;p25"/>
          <p:cNvSpPr/>
          <p:nvPr/>
        </p:nvSpPr>
        <p:spPr>
          <a:xfrm>
            <a:off x="3838575" y="34299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369" name="Google Shape;369;p25"/>
          <p:cNvSpPr/>
          <p:nvPr/>
        </p:nvSpPr>
        <p:spPr>
          <a:xfrm>
            <a:off x="5495925" y="170368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370" name="Google Shape;370;p25"/>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71" name="Google Shape;371;p25"/>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372" name="Google Shape;372;p25"/>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73" name="Google Shape;373;p25"/>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74" name="Google Shape;374;p25"/>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375" name="Google Shape;375;p25"/>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76" name="Google Shape;376;p25"/>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77" name="Google Shape;377;p25"/>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78" name="Google Shape;378;p25"/>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79" name="Google Shape;379;p25"/>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380" name="Google Shape;380;p25"/>
          <p:cNvGrpSpPr/>
          <p:nvPr/>
        </p:nvGrpSpPr>
        <p:grpSpPr>
          <a:xfrm>
            <a:off x="4181475" y="3122148"/>
            <a:ext cx="876300" cy="484286"/>
            <a:chOff x="4181475" y="3122148"/>
            <a:chExt cx="876300" cy="484286"/>
          </a:xfrm>
        </p:grpSpPr>
        <p:sp>
          <p:nvSpPr>
            <p:cNvPr id="381" name="Google Shape;381;p25"/>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82" name="Google Shape;382;p25"/>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83" name="Google Shape;383;p25"/>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84" name="Google Shape;384;p25"/>
          <p:cNvSpPr/>
          <p:nvPr/>
        </p:nvSpPr>
        <p:spPr>
          <a:xfrm>
            <a:off x="5572125" y="608884"/>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Wing Official holds arms up and points toward goal when the field is ready</a:t>
            </a:r>
            <a:endParaRPr sz="1200" b="0" i="0" u="none" strike="noStrike" cap="none">
              <a:solidFill>
                <a:schemeClr val="lt1"/>
              </a:solidFill>
              <a:latin typeface="Arial"/>
              <a:ea typeface="Arial"/>
              <a:cs typeface="Arial"/>
              <a:sym typeface="Arial"/>
            </a:endParaRPr>
          </a:p>
        </p:txBody>
      </p:sp>
      <p:sp>
        <p:nvSpPr>
          <p:cNvPr id="385" name="Google Shape;385;p25"/>
          <p:cNvSpPr/>
          <p:nvPr/>
        </p:nvSpPr>
        <p:spPr>
          <a:xfrm>
            <a:off x="7905751" y="19022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386" name="Google Shape;386;p25"/>
          <p:cNvSpPr/>
          <p:nvPr/>
        </p:nvSpPr>
        <p:spPr>
          <a:xfrm>
            <a:off x="5534026" y="40716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387" name="Google Shape;387;p25"/>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388" name="Google Shape;388;p25"/>
          <p:cNvSpPr txBox="1"/>
          <p:nvPr/>
        </p:nvSpPr>
        <p:spPr>
          <a:xfrm>
            <a:off x="7515226" y="317531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389" name="Google Shape;389;p25" descr="http://emloa.org/s/misc/logo.jpg?t=1579122088"/>
          <p:cNvPicPr preferRelativeResize="0"/>
          <p:nvPr/>
        </p:nvPicPr>
        <p:blipFill rotWithShape="1">
          <a:blip r:embed="rId3">
            <a:alphaModFix/>
          </a:blip>
          <a:srcRect/>
          <a:stretch/>
        </p:blipFill>
        <p:spPr>
          <a:xfrm>
            <a:off x="6768356" y="634365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84"/>
                                        </p:tgtEl>
                                        <p:attrNameLst>
                                          <p:attrName>style.visibility</p:attrName>
                                        </p:attrNameLst>
                                      </p:cBhvr>
                                      <p:to>
                                        <p:strVal val="hidden"/>
                                      </p:to>
                                    </p:set>
                                  </p:childTnLst>
                                </p:cTn>
                              </p:par>
                            </p:childTnLst>
                          </p:cTn>
                        </p:par>
                        <p:par>
                          <p:cTn id="11" fill="hold">
                            <p:stCondLst>
                              <p:cond delay="1"/>
                            </p:stCondLst>
                            <p:childTnLst>
                              <p:par>
                                <p:cTn id="12" presetID="1" presetClass="exit" presetSubtype="0" fill="hold" nodeType="afterEffect">
                                  <p:stCondLst>
                                    <p:cond delay="0"/>
                                  </p:stCondLst>
                                  <p:childTnLst>
                                    <p:set>
                                      <p:cBhvr>
                                        <p:cTn id="13" dur="1" fill="hold">
                                          <p:stCondLst>
                                            <p:cond delay="1"/>
                                          </p:stCondLst>
                                        </p:cTn>
                                        <p:tgtEl>
                                          <p:spTgt spid="369"/>
                                        </p:tgtEl>
                                        <p:attrNameLst>
                                          <p:attrName>style.visibility</p:attrName>
                                        </p:attrNameLst>
                                      </p:cBhvr>
                                      <p:to>
                                        <p:strVal val="hidden"/>
                                      </p:to>
                                    </p:set>
                                  </p:childTnLst>
                                </p:cTn>
                              </p:par>
                            </p:childTnLst>
                          </p:cTn>
                        </p:par>
                        <p:par>
                          <p:cTn id="14" fill="hold">
                            <p:stCondLst>
                              <p:cond delay="2"/>
                            </p:stCondLst>
                            <p:childTnLst>
                              <p:par>
                                <p:cTn id="15" presetID="1" presetClass="exit" presetSubtype="0" fill="hold" nodeType="afterEffect">
                                  <p:stCondLst>
                                    <p:cond delay="0"/>
                                  </p:stCondLst>
                                  <p:childTnLst>
                                    <p:set>
                                      <p:cBhvr>
                                        <p:cTn id="16" dur="1" fill="hold">
                                          <p:stCondLst>
                                            <p:cond delay="1"/>
                                          </p:stCondLst>
                                        </p:cTn>
                                        <p:tgtEl>
                                          <p:spTgt spid="36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93"/>
        <p:cNvGrpSpPr/>
        <p:nvPr/>
      </p:nvGrpSpPr>
      <p:grpSpPr>
        <a:xfrm>
          <a:off x="0" y="0"/>
          <a:ext cx="0" cy="0"/>
          <a:chOff x="0" y="0"/>
          <a:chExt cx="0" cy="0"/>
        </a:xfrm>
      </p:grpSpPr>
      <p:sp>
        <p:nvSpPr>
          <p:cNvPr id="394" name="Google Shape;394;p26"/>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sz="4000" b="1"/>
          </a:p>
        </p:txBody>
      </p:sp>
      <p:sp>
        <p:nvSpPr>
          <p:cNvPr id="395" name="Google Shape;395;p26"/>
          <p:cNvSpPr/>
          <p:nvPr/>
        </p:nvSpPr>
        <p:spPr>
          <a:xfrm>
            <a:off x="3838575" y="34299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396" name="Google Shape;396;p26"/>
          <p:cNvSpPr/>
          <p:nvPr/>
        </p:nvSpPr>
        <p:spPr>
          <a:xfrm>
            <a:off x="5534025" y="15593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397" name="Google Shape;397;p26"/>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98" name="Google Shape;398;p26"/>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399" name="Google Shape;399;p26"/>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00" name="Google Shape;400;p26"/>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01" name="Google Shape;401;p26"/>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402" name="Google Shape;402;p26"/>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03" name="Google Shape;403;p26"/>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04" name="Google Shape;404;p26"/>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05" name="Google Shape;405;p26"/>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06" name="Google Shape;406;p26"/>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407" name="Google Shape;407;p26"/>
          <p:cNvGrpSpPr/>
          <p:nvPr/>
        </p:nvGrpSpPr>
        <p:grpSpPr>
          <a:xfrm>
            <a:off x="4181475" y="3122148"/>
            <a:ext cx="876300" cy="484286"/>
            <a:chOff x="4181475" y="3122148"/>
            <a:chExt cx="876300" cy="484286"/>
          </a:xfrm>
        </p:grpSpPr>
        <p:sp>
          <p:nvSpPr>
            <p:cNvPr id="408" name="Google Shape;408;p26"/>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09" name="Google Shape;409;p26"/>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10" name="Google Shape;410;p26"/>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11" name="Google Shape;411;p26"/>
          <p:cNvSpPr/>
          <p:nvPr/>
        </p:nvSpPr>
        <p:spPr>
          <a:xfrm>
            <a:off x="981075" y="37287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412" name="Google Shape;412;p26"/>
          <p:cNvSpPr/>
          <p:nvPr/>
        </p:nvSpPr>
        <p:spPr>
          <a:xfrm>
            <a:off x="3043239" y="146685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413" name="Google Shape;413;p26"/>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414" name="Google Shape;414;p26"/>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415" name="Google Shape;415;p2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1"/>
                                          </p:stCondLst>
                                        </p:cTn>
                                        <p:tgtEl>
                                          <p:spTgt spid="395"/>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39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421" name="Google Shape;421;p27"/>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The official closest to the ball is typically the ON official and will be responsible for fouls on the player in possession. </a:t>
            </a:r>
            <a:r>
              <a:rPr lang="en-US" b="1"/>
              <a:t>Narrow Focus</a:t>
            </a:r>
            <a:endParaRPr/>
          </a:p>
          <a:p>
            <a:pPr marL="25400" lvl="0" indent="0" algn="l" rtl="0">
              <a:lnSpc>
                <a:spcPct val="90000"/>
              </a:lnSpc>
              <a:spcBef>
                <a:spcPts val="640"/>
              </a:spcBef>
              <a:spcAft>
                <a:spcPts val="0"/>
              </a:spcAft>
              <a:buSzPts val="3200"/>
              <a:buNone/>
            </a:pPr>
            <a:endParaRPr/>
          </a:p>
          <a:p>
            <a:pPr marL="25400" lvl="0" indent="0" algn="l" rtl="0">
              <a:lnSpc>
                <a:spcPct val="90000"/>
              </a:lnSpc>
              <a:spcBef>
                <a:spcPts val="640"/>
              </a:spcBef>
              <a:spcAft>
                <a:spcPts val="0"/>
              </a:spcAft>
              <a:buSzPts val="3200"/>
              <a:buNone/>
            </a:pPr>
            <a:r>
              <a:rPr lang="en-US"/>
              <a:t>The OFF official will watch the big picture fouls and for off ball fouls.  </a:t>
            </a:r>
            <a:r>
              <a:rPr lang="en-US" b="1"/>
              <a:t>Wide Focus</a:t>
            </a:r>
            <a:endParaRPr/>
          </a:p>
          <a:p>
            <a:pPr marL="25400" lvl="0" indent="0" algn="l" rtl="0">
              <a:lnSpc>
                <a:spcPct val="90000"/>
              </a:lnSpc>
              <a:spcBef>
                <a:spcPts val="640"/>
              </a:spcBef>
              <a:spcAft>
                <a:spcPts val="0"/>
              </a:spcAft>
              <a:buSzPts val="3200"/>
              <a:buNone/>
            </a:pPr>
            <a:endParaRPr b="1"/>
          </a:p>
          <a:p>
            <a:pPr marL="25400" lvl="0" indent="0" algn="l" rtl="0">
              <a:lnSpc>
                <a:spcPct val="90000"/>
              </a:lnSpc>
              <a:spcBef>
                <a:spcPts val="640"/>
              </a:spcBef>
              <a:spcAft>
                <a:spcPts val="0"/>
              </a:spcAft>
              <a:buSzPts val="3200"/>
              <a:buNone/>
            </a:pPr>
            <a:r>
              <a:rPr lang="en-US"/>
              <a:t>Must work together in communicate on overlap.</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Settled Situations On/Off</a:t>
            </a:r>
            <a:endParaRPr sz="3600"/>
          </a:p>
        </p:txBody>
      </p:sp>
      <p:sp>
        <p:nvSpPr>
          <p:cNvPr id="428" name="Google Shape;428;p28"/>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cxnSp>
        <p:nvCxnSpPr>
          <p:cNvPr id="429" name="Google Shape;429;p28"/>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430" name="Google Shape;430;p28"/>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431" name="Google Shape;431;p28"/>
          <p:cNvSpPr txBox="1">
            <a:spLocks noGrp="1"/>
          </p:cNvSpPr>
          <p:nvPr>
            <p:ph type="body" idx="1"/>
          </p:nvPr>
        </p:nvSpPr>
        <p:spPr>
          <a:xfrm>
            <a:off x="265801" y="3617987"/>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a:t>Off Official: </a:t>
            </a:r>
            <a:endParaRPr/>
          </a:p>
          <a:p>
            <a:pPr marL="0" lvl="0" indent="0" algn="l" rtl="0">
              <a:lnSpc>
                <a:spcPct val="90000"/>
              </a:lnSpc>
              <a:spcBef>
                <a:spcPts val="750"/>
              </a:spcBef>
              <a:spcAft>
                <a:spcPts val="0"/>
              </a:spcAft>
              <a:buClr>
                <a:schemeClr val="lt1"/>
              </a:buClr>
              <a:buSzPts val="2200"/>
              <a:buNone/>
            </a:pPr>
            <a:r>
              <a:rPr lang="en-US" sz="2200"/>
              <a:t>Has a wider view of the play because off ball involves more players in a larger area. Watches for fouls like interference, illegal offensive screens, crease violations (cutters running through the crease), and late hits after passes.</a:t>
            </a:r>
            <a:endParaRPr sz="2200"/>
          </a:p>
        </p:txBody>
      </p:sp>
      <p:pic>
        <p:nvPicPr>
          <p:cNvPr id="432" name="Google Shape;432;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33" name="Google Shape;433;p28"/>
          <p:cNvSpPr txBox="1"/>
          <p:nvPr/>
        </p:nvSpPr>
        <p:spPr>
          <a:xfrm>
            <a:off x="261488" y="828970"/>
            <a:ext cx="4038600" cy="26458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Arial"/>
              <a:buNone/>
            </a:pPr>
            <a:r>
              <a:rPr lang="en-US" sz="2200" b="1" i="0" u="none" strike="noStrike" cap="none">
                <a:solidFill>
                  <a:schemeClr val="lt1"/>
                </a:solidFill>
                <a:latin typeface="Calibri"/>
                <a:ea typeface="Calibri"/>
                <a:cs typeface="Calibri"/>
                <a:sym typeface="Calibri"/>
              </a:rPr>
              <a:t>On Official: </a:t>
            </a:r>
            <a:endParaRPr/>
          </a:p>
          <a:p>
            <a:pPr marL="0" marR="0" lvl="0" indent="0" algn="l" rtl="0">
              <a:lnSpc>
                <a:spcPct val="90000"/>
              </a:lnSpc>
              <a:spcBef>
                <a:spcPts val="75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Has a narrow focus that is on the player in possession and surrounding 5 yards. Watches for fouls like pushing, holding, tripping, illegal body checks, unnecessary roughness, slashing, and warding.</a:t>
            </a:r>
            <a:endParaRPr/>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37"/>
        <p:cNvGrpSpPr/>
        <p:nvPr/>
      </p:nvGrpSpPr>
      <p:grpSpPr>
        <a:xfrm>
          <a:off x="0" y="0"/>
          <a:ext cx="0" cy="0"/>
          <a:chOff x="0" y="0"/>
          <a:chExt cx="0" cy="0"/>
        </a:xfrm>
      </p:grpSpPr>
      <p:sp>
        <p:nvSpPr>
          <p:cNvPr id="438" name="Google Shape;438;p29"/>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439" name="Google Shape;439;p29"/>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440" name="Google Shape;440;p29"/>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441" name="Google Shape;441;p29"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42" name="Google Shape;442;p29"/>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sng" strike="noStrike" cap="none">
                <a:solidFill>
                  <a:schemeClr val="lt1"/>
                </a:solidFill>
                <a:latin typeface="Arial"/>
                <a:ea typeface="Arial"/>
                <a:cs typeface="Arial"/>
                <a:sym typeface="Arial"/>
              </a:rPr>
              <a:t>Trail</a:t>
            </a:r>
            <a:endParaRPr/>
          </a:p>
          <a:p>
            <a:pPr marL="0" marR="0" lvl="0" indent="0" algn="ctr" rtl="0">
              <a:lnSpc>
                <a:spcPct val="100000"/>
              </a:lnSpc>
              <a:spcBef>
                <a:spcPts val="0"/>
              </a:spcBef>
              <a:spcAft>
                <a:spcPts val="0"/>
              </a:spcAft>
              <a:buNone/>
            </a:pPr>
            <a:r>
              <a:rPr lang="en-US" sz="2000" b="1" i="0" u="none" strike="noStrike" cap="none">
                <a:solidFill>
                  <a:srgbClr val="FF0000"/>
                </a:solidFill>
                <a:latin typeface="Arial"/>
                <a:ea typeface="Arial"/>
                <a:cs typeface="Arial"/>
                <a:sym typeface="Arial"/>
              </a:rPr>
              <a:t>Shooter</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Far Goal</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Over and Back</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43" name="Google Shape;443;p29"/>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sng" strike="noStrike" cap="none">
                <a:solidFill>
                  <a:schemeClr val="lt1"/>
                </a:solidFill>
                <a:latin typeface="Arial"/>
                <a:ea typeface="Arial"/>
                <a:cs typeface="Arial"/>
                <a:sym typeface="Arial"/>
              </a:rPr>
              <a:t>Lead</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 Goal</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End Line</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48"/>
        <p:cNvGrpSpPr/>
        <p:nvPr/>
      </p:nvGrpSpPr>
      <p:grpSpPr>
        <a:xfrm>
          <a:off x="0" y="0"/>
          <a:ext cx="0" cy="0"/>
          <a:chOff x="0" y="0"/>
          <a:chExt cx="0" cy="0"/>
        </a:xfrm>
      </p:grpSpPr>
      <p:sp>
        <p:nvSpPr>
          <p:cNvPr id="449" name="Google Shape;449;p30"/>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450" name="Google Shape;450;p30"/>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451" name="Google Shape;451;p30"/>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pic>
        <p:nvPicPr>
          <p:cNvPr id="452" name="Google Shape;452;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53" name="Google Shape;453;p30"/>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454" name="Google Shape;454;p30"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Transition</a:t>
            </a:r>
            <a:endParaRPr/>
          </a:p>
        </p:txBody>
      </p:sp>
      <p:sp>
        <p:nvSpPr>
          <p:cNvPr id="460" name="Google Shape;460;p31"/>
          <p:cNvSpPr txBox="1">
            <a:spLocks noGrp="1"/>
          </p:cNvSpPr>
          <p:nvPr>
            <p:ph type="body"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SzPts val="2800"/>
              <a:buNone/>
            </a:pPr>
            <a:r>
              <a:rPr lang="en-US" u="sng"/>
              <a:t>New Lead</a:t>
            </a:r>
            <a:endParaRPr/>
          </a:p>
          <a:p>
            <a:pPr marL="482600" lvl="0" indent="-457200" algn="l" rtl="0">
              <a:lnSpc>
                <a:spcPct val="90000"/>
              </a:lnSpc>
              <a:spcBef>
                <a:spcPts val="560"/>
              </a:spcBef>
              <a:spcAft>
                <a:spcPts val="0"/>
              </a:spcAft>
              <a:buSzPts val="2800"/>
              <a:buFont typeface="Noto Sans Symbols"/>
              <a:buChar char="❑"/>
            </a:pPr>
            <a:r>
              <a:rPr lang="en-US"/>
              <a:t>Stays 1 zone ahead of ball</a:t>
            </a:r>
            <a:endParaRPr/>
          </a:p>
          <a:p>
            <a:pPr marL="482600" lvl="0" indent="-457200" algn="l" rtl="0">
              <a:lnSpc>
                <a:spcPct val="90000"/>
              </a:lnSpc>
              <a:spcBef>
                <a:spcPts val="560"/>
              </a:spcBef>
              <a:spcAft>
                <a:spcPts val="0"/>
              </a:spcAft>
              <a:buSzPts val="2800"/>
              <a:buFont typeface="Noto Sans Symbols"/>
              <a:buChar char="❑"/>
            </a:pPr>
            <a:r>
              <a:rPr lang="en-US"/>
              <a:t>Responsible for goal</a:t>
            </a:r>
            <a:endParaRPr/>
          </a:p>
          <a:p>
            <a:pPr marL="482600" lvl="0" indent="-457200" algn="l" rtl="0">
              <a:lnSpc>
                <a:spcPct val="90000"/>
              </a:lnSpc>
              <a:spcBef>
                <a:spcPts val="560"/>
              </a:spcBef>
              <a:spcAft>
                <a:spcPts val="0"/>
              </a:spcAft>
              <a:buSzPts val="2800"/>
              <a:buFont typeface="Noto Sans Symbols"/>
              <a:buChar char="❑"/>
            </a:pPr>
            <a:r>
              <a:rPr lang="en-US"/>
              <a:t>Anticipate</a:t>
            </a:r>
            <a:endParaRPr/>
          </a:p>
          <a:p>
            <a:pPr marL="482600" lvl="0" indent="-457200" algn="l" rtl="0">
              <a:lnSpc>
                <a:spcPct val="90000"/>
              </a:lnSpc>
              <a:spcBef>
                <a:spcPts val="560"/>
              </a:spcBef>
              <a:spcAft>
                <a:spcPts val="0"/>
              </a:spcAft>
              <a:buSzPts val="2800"/>
              <a:buFont typeface="Noto Sans Symbols"/>
              <a:buChar char="❑"/>
            </a:pPr>
            <a:r>
              <a:rPr lang="en-US"/>
              <a:t>10 seconds count once possessed over midline</a:t>
            </a:r>
            <a:endParaRPr/>
          </a:p>
        </p:txBody>
      </p:sp>
      <p:sp>
        <p:nvSpPr>
          <p:cNvPr id="461" name="Google Shape;461;p31"/>
          <p:cNvSpPr txBox="1">
            <a:spLocks noGrp="1"/>
          </p:cNvSpPr>
          <p:nvPr>
            <p:ph type="body"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u="sng"/>
              <a:t>New Trail</a:t>
            </a:r>
            <a:endParaRPr/>
          </a:p>
          <a:p>
            <a:pPr marL="457200" lvl="0" indent="-406400" algn="l" rtl="0">
              <a:lnSpc>
                <a:spcPct val="90000"/>
              </a:lnSpc>
              <a:spcBef>
                <a:spcPts val="560"/>
              </a:spcBef>
              <a:spcAft>
                <a:spcPts val="0"/>
              </a:spcAft>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SzPts val="2800"/>
              <a:buFont typeface="Noto Sans Symbols"/>
              <a:buChar char="❑"/>
            </a:pPr>
            <a:r>
              <a:rPr lang="en-US"/>
              <a:t>Trails the play</a:t>
            </a:r>
            <a:endParaRPr/>
          </a:p>
          <a:p>
            <a:pPr marL="457200" lvl="0" indent="-406400" algn="l" rtl="0">
              <a:lnSpc>
                <a:spcPct val="90000"/>
              </a:lnSpc>
              <a:spcBef>
                <a:spcPts val="560"/>
              </a:spcBef>
              <a:spcAft>
                <a:spcPts val="0"/>
              </a:spcAft>
              <a:buSzPts val="2800"/>
              <a:buFont typeface="Noto Sans Symbols"/>
              <a:buChar char="❑"/>
            </a:pPr>
            <a:r>
              <a:rPr lang="en-US"/>
              <a:t>Offside/Subs</a:t>
            </a:r>
            <a:endParaRPr/>
          </a:p>
          <a:p>
            <a:pPr marL="457200" lvl="0" indent="-406400" algn="l" rtl="0">
              <a:lnSpc>
                <a:spcPct val="90000"/>
              </a:lnSpc>
              <a:spcBef>
                <a:spcPts val="560"/>
              </a:spcBef>
              <a:spcAft>
                <a:spcPts val="0"/>
              </a:spcAft>
              <a:buSzPts val="2800"/>
              <a:buFont typeface="Noto Sans Symbols"/>
              <a:buChar char="❑"/>
            </a:pPr>
            <a:r>
              <a:rPr lang="en-US"/>
              <a:t>Late hits</a:t>
            </a:r>
            <a:endParaRPr/>
          </a:p>
        </p:txBody>
      </p:sp>
      <p:sp>
        <p:nvSpPr>
          <p:cNvPr id="462" name="Google Shape;462;p31"/>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66"/>
        <p:cNvGrpSpPr/>
        <p:nvPr/>
      </p:nvGrpSpPr>
      <p:grpSpPr>
        <a:xfrm>
          <a:off x="0" y="0"/>
          <a:ext cx="0" cy="0"/>
          <a:chOff x="0" y="0"/>
          <a:chExt cx="0" cy="0"/>
        </a:xfrm>
      </p:grpSpPr>
      <p:sp>
        <p:nvSpPr>
          <p:cNvPr id="467" name="Google Shape;467;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468" name="Google Shape;468;p32"/>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69" name="Google Shape;469;p32"/>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470" name="Google Shape;470;p32"/>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71" name="Google Shape;471;p32"/>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72" name="Google Shape;472;p32"/>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473" name="Google Shape;473;p32"/>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grpSp>
        <p:nvGrpSpPr>
          <p:cNvPr id="474" name="Google Shape;474;p32"/>
          <p:cNvGrpSpPr/>
          <p:nvPr/>
        </p:nvGrpSpPr>
        <p:grpSpPr>
          <a:xfrm>
            <a:off x="6115050" y="1881468"/>
            <a:ext cx="781050" cy="307777"/>
            <a:chOff x="3743325" y="1409700"/>
            <a:chExt cx="781050" cy="307777"/>
          </a:xfrm>
        </p:grpSpPr>
        <p:sp>
          <p:nvSpPr>
            <p:cNvPr id="475" name="Google Shape;475;p32"/>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76" name="Google Shape;476;p32"/>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477" name="Google Shape;477;p32"/>
          <p:cNvGrpSpPr/>
          <p:nvPr/>
        </p:nvGrpSpPr>
        <p:grpSpPr>
          <a:xfrm>
            <a:off x="6276554" y="4017586"/>
            <a:ext cx="858513" cy="411771"/>
            <a:chOff x="4104011" y="5368922"/>
            <a:chExt cx="858513" cy="411771"/>
          </a:xfrm>
        </p:grpSpPr>
        <p:sp>
          <p:nvSpPr>
            <p:cNvPr id="478" name="Google Shape;478;p32"/>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79" name="Google Shape;479;p32"/>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480" name="Google Shape;480;p32"/>
          <p:cNvGrpSpPr/>
          <p:nvPr/>
        </p:nvGrpSpPr>
        <p:grpSpPr>
          <a:xfrm>
            <a:off x="5963493" y="2976192"/>
            <a:ext cx="876300" cy="484286"/>
            <a:chOff x="4181475" y="3122148"/>
            <a:chExt cx="876300" cy="484286"/>
          </a:xfrm>
        </p:grpSpPr>
        <p:sp>
          <p:nvSpPr>
            <p:cNvPr id="481" name="Google Shape;481;p32"/>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82" name="Google Shape;482;p32"/>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483" name="Google Shape;483;p32"/>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4" name="Google Shape;484;p32"/>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485" name="Google Shape;485;p32"/>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486" name="Google Shape;486;p32"/>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487" name="Google Shape;487;p32"/>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488" name="Google Shape;488;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89" name="Google Shape;489;p32"/>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490" name="Google Shape;490;p32"/>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491" name="Google Shape;491;p32"/>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492" name="Google Shape;492;p32"/>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493" name="Google Shape;493;p32"/>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sp>
        <p:nvSpPr>
          <p:cNvPr id="494" name="Google Shape;494;p32"/>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48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8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92"/>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49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48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49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490"/>
                                        </p:tgtEl>
                                        <p:attrNameLst>
                                          <p:attrName>style.visibility</p:attrName>
                                        </p:attrNameLst>
                                      </p:cBhvr>
                                      <p:to>
                                        <p:strVal val="hidden"/>
                                      </p:to>
                                    </p:set>
                                  </p:childTnLst>
                                </p:cTn>
                              </p:par>
                            </p:childTnLst>
                          </p:cTn>
                        </p:par>
                        <p:par>
                          <p:cTn id="34" fill="hold">
                            <p:stCondLst>
                              <p:cond delay="1"/>
                            </p:stCondLst>
                            <p:childTnLst>
                              <p:par>
                                <p:cTn id="35" presetID="1" presetClass="entr" presetSubtype="0" fill="hold" nodeType="afterEffect">
                                  <p:stCondLst>
                                    <p:cond delay="0"/>
                                  </p:stCondLst>
                                  <p:childTnLst>
                                    <p:set>
                                      <p:cBhvr>
                                        <p:cTn id="36"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Course Outline</a:t>
            </a:r>
            <a:endParaRPr/>
          </a:p>
        </p:txBody>
      </p:sp>
      <p:sp>
        <p:nvSpPr>
          <p:cNvPr id="236" name="Google Shape;236;p2"/>
          <p:cNvSpPr txBox="1">
            <a:spLocks noGrp="1"/>
          </p:cNvSpPr>
          <p:nvPr>
            <p:ph type="body" idx="1"/>
          </p:nvPr>
        </p:nvSpPr>
        <p:spPr>
          <a:xfrm>
            <a:off x="381000" y="1411552"/>
            <a:ext cx="8382000" cy="4373505"/>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SzPts val="3200"/>
              <a:buFont typeface="Noto Sans Symbols"/>
              <a:buChar char="❑"/>
            </a:pPr>
            <a:r>
              <a:rPr lang="en-US"/>
              <a:t>Week 1: Organization, Lax 101, Common Terms &amp; Rules 1, 3, &amp; 4</a:t>
            </a:r>
            <a:endParaRPr/>
          </a:p>
          <a:p>
            <a:pPr marL="457200" lvl="0" indent="-431800" algn="l" rtl="0">
              <a:lnSpc>
                <a:spcPct val="90000"/>
              </a:lnSpc>
              <a:spcBef>
                <a:spcPts val="640"/>
              </a:spcBef>
              <a:spcAft>
                <a:spcPts val="0"/>
              </a:spcAft>
              <a:buSzPts val="3200"/>
              <a:buFont typeface="Noto Sans Symbols"/>
              <a:buChar char="❑"/>
            </a:pPr>
            <a:r>
              <a:rPr lang="en-US"/>
              <a:t>Week 1A: Annual Meeting</a:t>
            </a:r>
            <a:endParaRPr/>
          </a:p>
          <a:p>
            <a:pPr marL="457200" lvl="0" indent="-431800" algn="l" rtl="0">
              <a:lnSpc>
                <a:spcPct val="90000"/>
              </a:lnSpc>
              <a:spcBef>
                <a:spcPts val="640"/>
              </a:spcBef>
              <a:spcAft>
                <a:spcPts val="0"/>
              </a:spcAft>
              <a:buSzPts val="3200"/>
              <a:buFont typeface="Noto Sans Symbols"/>
              <a:buChar char="❑"/>
            </a:pPr>
            <a:r>
              <a:rPr lang="en-US"/>
              <a:t>Week 2: Fouls - Personal &amp; Technical</a:t>
            </a:r>
            <a:endParaRPr/>
          </a:p>
          <a:p>
            <a:pPr marL="457200" lvl="0" indent="-431800" algn="l" rtl="0">
              <a:lnSpc>
                <a:spcPct val="90000"/>
              </a:lnSpc>
              <a:spcBef>
                <a:spcPts val="640"/>
              </a:spcBef>
              <a:spcAft>
                <a:spcPts val="0"/>
              </a:spcAft>
              <a:buSzPts val="3200"/>
              <a:buFont typeface="Noto Sans Symbols"/>
              <a:buChar char="❑"/>
            </a:pPr>
            <a:r>
              <a:rPr lang="en-US"/>
              <a:t>Week 3 - Mechanics, Positioning &amp; Game Management</a:t>
            </a:r>
            <a:endParaRPr/>
          </a:p>
          <a:p>
            <a:pPr marL="25400" lvl="0" indent="0" algn="l" rtl="0">
              <a:lnSpc>
                <a:spcPct val="90000"/>
              </a:lnSpc>
              <a:spcBef>
                <a:spcPts val="640"/>
              </a:spcBef>
              <a:spcAft>
                <a:spcPts val="0"/>
              </a:spcAft>
              <a:buSzPts val="3200"/>
              <a:buNone/>
            </a:pPr>
            <a:br>
              <a:rPr lang="en-US"/>
            </a:br>
            <a:r>
              <a:rPr lang="en-US"/>
              <a:t>Test to be completed on-line thru US Lacrosse</a:t>
            </a:r>
            <a:br>
              <a:rPr lang="en-US"/>
            </a:b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98"/>
        <p:cNvGrpSpPr/>
        <p:nvPr/>
      </p:nvGrpSpPr>
      <p:grpSpPr>
        <a:xfrm>
          <a:off x="0" y="0"/>
          <a:ext cx="0" cy="0"/>
          <a:chOff x="0" y="0"/>
          <a:chExt cx="0" cy="0"/>
        </a:xfrm>
      </p:grpSpPr>
      <p:sp>
        <p:nvSpPr>
          <p:cNvPr id="499" name="Google Shape;499;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500" name="Google Shape;500;p33"/>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1" name="Google Shape;501;p33"/>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02" name="Google Shape;502;p33"/>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503" name="Google Shape;503;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04" name="Google Shape;504;p33"/>
          <p:cNvSpPr/>
          <p:nvPr/>
        </p:nvSpPr>
        <p:spPr>
          <a:xfrm>
            <a:off x="180975" y="930462"/>
            <a:ext cx="8801100" cy="457200"/>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33"/>
          <p:cNvSpPr/>
          <p:nvPr/>
        </p:nvSpPr>
        <p:spPr>
          <a:xfrm>
            <a:off x="180975" y="5244736"/>
            <a:ext cx="8801100" cy="457200"/>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6" name="Google Shape;506;p33"/>
          <p:cNvSpPr/>
          <p:nvPr/>
        </p:nvSpPr>
        <p:spPr>
          <a:xfrm>
            <a:off x="8601075" y="938944"/>
            <a:ext cx="400050" cy="4762992"/>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7" name="Google Shape;507;p33"/>
          <p:cNvSpPr/>
          <p:nvPr/>
        </p:nvSpPr>
        <p:spPr>
          <a:xfrm>
            <a:off x="114300" y="938944"/>
            <a:ext cx="400050" cy="4762992"/>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p33"/>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a:p>
          <a:p>
            <a:pPr marL="1106420" marR="0" lvl="2" indent="-174697"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12"/>
        <p:cNvGrpSpPr/>
        <p:nvPr/>
      </p:nvGrpSpPr>
      <p:grpSpPr>
        <a:xfrm>
          <a:off x="0" y="0"/>
          <a:ext cx="0" cy="0"/>
          <a:chOff x="0" y="0"/>
          <a:chExt cx="0" cy="0"/>
        </a:xfrm>
      </p:grpSpPr>
      <p:sp>
        <p:nvSpPr>
          <p:cNvPr id="513" name="Google Shape;513;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514" name="Google Shape;514;p34"/>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5" name="Google Shape;515;p34"/>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16" name="Google Shape;516;p34"/>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517" name="Google Shape;517;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18" name="Google Shape;518;p34"/>
          <p:cNvSpPr/>
          <p:nvPr/>
        </p:nvSpPr>
        <p:spPr>
          <a:xfrm>
            <a:off x="180975" y="930462"/>
            <a:ext cx="8801100" cy="457200"/>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9" name="Google Shape;519;p34"/>
          <p:cNvSpPr/>
          <p:nvPr/>
        </p:nvSpPr>
        <p:spPr>
          <a:xfrm>
            <a:off x="180975" y="5244736"/>
            <a:ext cx="8801100" cy="457200"/>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0" name="Google Shape;520;p34"/>
          <p:cNvSpPr/>
          <p:nvPr/>
        </p:nvSpPr>
        <p:spPr>
          <a:xfrm>
            <a:off x="8601075" y="938944"/>
            <a:ext cx="400050" cy="4762992"/>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1" name="Google Shape;521;p34"/>
          <p:cNvSpPr/>
          <p:nvPr/>
        </p:nvSpPr>
        <p:spPr>
          <a:xfrm>
            <a:off x="114300" y="938944"/>
            <a:ext cx="400050" cy="4762992"/>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2" name="Google Shape;522;p34"/>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a:p>
          <a:p>
            <a:pPr marL="1106420" marR="0" lvl="2" indent="-174697"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523" name="Google Shape;523;p34"/>
          <p:cNvSpPr/>
          <p:nvPr/>
        </p:nvSpPr>
        <p:spPr>
          <a:xfrm>
            <a:off x="3464717" y="5244735"/>
            <a:ext cx="2262189" cy="457201"/>
          </a:xfrm>
          <a:prstGeom prst="rect">
            <a:avLst/>
          </a:prstGeom>
          <a:solidFill>
            <a:srgbClr val="FF0000">
              <a:alpha val="80784"/>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4" name="Google Shape;524;p34"/>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530" name="Google Shape;530;p35"/>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1" name="Google Shape;531;p35"/>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32" name="Google Shape;532;p35"/>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533" name="Google Shape;533;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34" name="Google Shape;534;p35"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535" name="Google Shape;535;p35"/>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Lead runs to crease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Signals goal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Gets ball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KEEP OFFICIATING</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36" name="Google Shape;536;p35"/>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FF0000"/>
                </a:solidFill>
                <a:latin typeface="Arial"/>
                <a:ea typeface="Arial"/>
                <a:cs typeface="Arial"/>
                <a:sym typeface="Arial"/>
              </a:rPr>
              <a:t>Trail watches shooter!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Watches big picture</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37" name="Google Shape;537;p35"/>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38" name="Google Shape;538;p35"/>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539" name="Google Shape;539;p35"/>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540" name="Google Shape;540;p35"/>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Trail Meets Lead and gets the ball.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Jogs to FO and conducts the next FO</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1" name="Google Shape;541;p35"/>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Lead gets the ball, jogs to restraining line and becomes wing official. </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Make’s sure field is ready</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536"/>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534"/>
                                        </p:tgtEl>
                                        <p:attrNameLst>
                                          <p:attrName>style.visibility</p:attrName>
                                        </p:attrNameLst>
                                      </p:cBhvr>
                                      <p:to>
                                        <p:strVal val="visible"/>
                                      </p:to>
                                    </p:set>
                                  </p:childTnLst>
                                </p:cTn>
                              </p:par>
                            </p:childTnLst>
                          </p:cTn>
                        </p:par>
                        <p:par>
                          <p:cTn id="13" fill="hold">
                            <p:stCondLst>
                              <p:cond delay="3"/>
                            </p:stCondLst>
                            <p:childTnLst>
                              <p:par>
                                <p:cTn id="14" presetID="1" presetClass="exit" presetSubtype="0" fill="hold" nodeType="afterEffect">
                                  <p:stCondLst>
                                    <p:cond delay="0"/>
                                  </p:stCondLst>
                                  <p:childTnLst>
                                    <p:set>
                                      <p:cBhvr>
                                        <p:cTn id="15" dur="1" fill="hold">
                                          <p:stCondLst>
                                            <p:cond delay="1"/>
                                          </p:stCondLst>
                                        </p:cTn>
                                        <p:tgtEl>
                                          <p:spTgt spid="53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
                                          </p:stCondLst>
                                        </p:cTn>
                                        <p:tgtEl>
                                          <p:spTgt spid="53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1"/>
                                          </p:stCondLst>
                                        </p:cTn>
                                        <p:tgtEl>
                                          <p:spTgt spid="53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
                                          </p:stCondLst>
                                        </p:cTn>
                                        <p:tgtEl>
                                          <p:spTgt spid="534"/>
                                        </p:tgtEl>
                                        <p:attrNameLst>
                                          <p:attrName>style.visibility</p:attrName>
                                        </p:attrNameLst>
                                      </p:cBhvr>
                                      <p:to>
                                        <p:strVal val="hidden"/>
                                      </p:to>
                                    </p:set>
                                  </p:childTnLst>
                                </p:cTn>
                              </p:par>
                            </p:childTnLst>
                          </p:cTn>
                        </p:par>
                        <p:par>
                          <p:cTn id="26" fill="hold">
                            <p:stCondLst>
                              <p:cond delay="1"/>
                            </p:stCondLst>
                            <p:childTnLst>
                              <p:par>
                                <p:cTn id="27" presetID="1" presetClass="exit" presetSubtype="0" fill="hold" nodeType="afterEffect">
                                  <p:stCondLst>
                                    <p:cond delay="0"/>
                                  </p:stCondLst>
                                  <p:childTnLst>
                                    <p:set>
                                      <p:cBhvr>
                                        <p:cTn id="28" dur="1" fill="hold">
                                          <p:stCondLst>
                                            <p:cond delay="1"/>
                                          </p:stCondLst>
                                        </p:cTn>
                                        <p:tgtEl>
                                          <p:spTgt spid="537"/>
                                        </p:tgtEl>
                                        <p:attrNameLst>
                                          <p:attrName>style.visibility</p:attrName>
                                        </p:attrNameLst>
                                      </p:cBhvr>
                                      <p:to>
                                        <p:strVal val="hidden"/>
                                      </p:to>
                                    </p:set>
                                  </p:childTnLst>
                                </p:cTn>
                              </p:par>
                            </p:childTnLst>
                          </p:cTn>
                        </p:par>
                        <p:par>
                          <p:cTn id="29" fill="hold">
                            <p:stCondLst>
                              <p:cond delay="2"/>
                            </p:stCondLst>
                            <p:childTnLst>
                              <p:par>
                                <p:cTn id="30" presetID="1" presetClass="exit" presetSubtype="0" fill="hold" nodeType="afterEffect">
                                  <p:stCondLst>
                                    <p:cond delay="0"/>
                                  </p:stCondLst>
                                  <p:childTnLst>
                                    <p:set>
                                      <p:cBhvr>
                                        <p:cTn id="31" dur="1" fill="hold">
                                          <p:stCondLst>
                                            <p:cond delay="1"/>
                                          </p:stCondLst>
                                        </p:cTn>
                                        <p:tgtEl>
                                          <p:spTgt spid="532"/>
                                        </p:tgtEl>
                                        <p:attrNameLst>
                                          <p:attrName>style.visibility</p:attrName>
                                        </p:attrNameLst>
                                      </p:cBhvr>
                                      <p:to>
                                        <p:strVal val="hidden"/>
                                      </p:to>
                                    </p:set>
                                  </p:childTnLst>
                                </p:cTn>
                              </p:par>
                            </p:childTnLst>
                          </p:cTn>
                        </p:par>
                        <p:par>
                          <p:cTn id="32" fill="hold">
                            <p:stCondLst>
                              <p:cond delay="3"/>
                            </p:stCondLst>
                            <p:childTnLst>
                              <p:par>
                                <p:cTn id="33" presetID="1" presetClass="entr" presetSubtype="0" fill="hold" nodeType="afterEffect">
                                  <p:stCondLst>
                                    <p:cond delay="0"/>
                                  </p:stCondLst>
                                  <p:childTnLst>
                                    <p:set>
                                      <p:cBhvr>
                                        <p:cTn id="34" dur="1" fill="hold">
                                          <p:stCondLst>
                                            <p:cond delay="0"/>
                                          </p:stCondLst>
                                        </p:cTn>
                                        <p:tgtEl>
                                          <p:spTgt spid="5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45"/>
        <p:cNvGrpSpPr/>
        <p:nvPr/>
      </p:nvGrpSpPr>
      <p:grpSpPr>
        <a:xfrm>
          <a:off x="0" y="0"/>
          <a:ext cx="0" cy="0"/>
          <a:chOff x="0" y="0"/>
          <a:chExt cx="0" cy="0"/>
        </a:xfrm>
      </p:grpSpPr>
      <p:sp>
        <p:nvSpPr>
          <p:cNvPr id="546" name="Google Shape;546;p36"/>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47" name="Google Shape;547;p36"/>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48" name="Google Shape;548;p36"/>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549" name="Google Shape;549;p3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50" name="Google Shape;550;p36"/>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551" name="Google Shape;551;p36"/>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Blue, 27, push.</a:t>
            </a:r>
            <a:endParaRPr/>
          </a:p>
        </p:txBody>
      </p:sp>
      <p:sp>
        <p:nvSpPr>
          <p:cNvPr id="552" name="Google Shape;552;p36"/>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Got it!</a:t>
            </a:r>
            <a:endParaRPr/>
          </a:p>
        </p:txBody>
      </p:sp>
      <p:sp>
        <p:nvSpPr>
          <p:cNvPr id="553" name="Google Shape;553;p36"/>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Get’s the Field Ready </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54" name="Google Shape;554;p36"/>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Trail always reports foul.</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Uses C-NOTE</a:t>
            </a:r>
            <a:endParaRPr/>
          </a:p>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55" name="Google Shape;555;p36"/>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C-Note</a:t>
            </a:r>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Color, Number, Offense, Time, Explanation</a:t>
            </a:r>
            <a:endParaRPr/>
          </a:p>
          <a:p>
            <a:pPr marL="0" marR="0" lvl="0" indent="0" algn="ct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Blue 27, Push, 30 Seconds</a:t>
            </a:r>
            <a:endParaRPr/>
          </a:p>
          <a:p>
            <a:pPr marL="0" marR="0" lvl="0" indent="0" algn="ct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5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5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5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61" name="Google Shape;561;p37"/>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a:t>
            </a:r>
            <a:endParaRPr/>
          </a:p>
        </p:txBody>
      </p:sp>
      <p:sp>
        <p:nvSpPr>
          <p:cNvPr id="562" name="Google Shape;562;p37"/>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a:t>
            </a:r>
            <a:endParaRPr/>
          </a:p>
        </p:txBody>
      </p:sp>
      <p:pic>
        <p:nvPicPr>
          <p:cNvPr id="563" name="Google Shape;563;p3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64" name="Google Shape;564;p37"/>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TRAIL still reports fouls from the far side.</a:t>
            </a:r>
            <a:endParaRPr/>
          </a:p>
          <a:p>
            <a:pPr marL="0" marR="0" lvl="0" indent="0" algn="ctr" rtl="0">
              <a:lnSpc>
                <a:spcPct val="100000"/>
              </a:lnSpc>
              <a:spcBef>
                <a:spcPts val="0"/>
              </a:spcBef>
              <a:spcAft>
                <a:spcPts val="0"/>
              </a:spcAft>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571" name="Google Shape;571;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572" name="Google Shape;572;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573" name="Google Shape;573;p38"/>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579" name="Google Shape;579;p39"/>
          <p:cNvSpPr txBox="1">
            <a:spLocks noGrp="1"/>
          </p:cNvSpPr>
          <p:nvPr>
            <p:ph type="body" idx="1"/>
          </p:nvPr>
        </p:nvSpPr>
        <p:spPr>
          <a:xfrm>
            <a:off x="15240" y="2667000"/>
            <a:ext cx="4724400" cy="2539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a:t>Loose Ball Technical Fouls </a:t>
            </a:r>
            <a:r>
              <a:rPr lang="en-US" sz="2800"/>
              <a:t>:</a:t>
            </a:r>
            <a:endParaRPr/>
          </a:p>
          <a:p>
            <a:pPr marL="0" lvl="0" indent="0" algn="l" rtl="0">
              <a:lnSpc>
                <a:spcPct val="90000"/>
              </a:lnSpc>
              <a:spcBef>
                <a:spcPts val="320"/>
              </a:spcBef>
              <a:spcAft>
                <a:spcPts val="0"/>
              </a:spcAft>
              <a:buClr>
                <a:schemeClr val="dk1"/>
              </a:buClr>
              <a:buSzPts val="1600"/>
              <a:buNone/>
            </a:pPr>
            <a:endParaRPr sz="1600"/>
          </a:p>
          <a:p>
            <a:pPr marL="581025" lvl="1" indent="-457200" algn="l" rtl="0">
              <a:lnSpc>
                <a:spcPct val="90000"/>
              </a:lnSpc>
              <a:spcBef>
                <a:spcPts val="560"/>
              </a:spcBef>
              <a:spcAft>
                <a:spcPts val="0"/>
              </a:spcAft>
              <a:buClr>
                <a:schemeClr val="dk1"/>
              </a:buClr>
              <a:buSzPts val="2800"/>
              <a:buFont typeface="Arial"/>
              <a:buChar char="•"/>
            </a:pPr>
            <a:r>
              <a:rPr lang="en-US"/>
              <a:t>Announce your presence.</a:t>
            </a:r>
            <a:endParaRPr/>
          </a:p>
          <a:p>
            <a:pPr marL="581025" lvl="1" indent="-457200" algn="l" rtl="0">
              <a:lnSpc>
                <a:spcPct val="90000"/>
              </a:lnSpc>
              <a:spcBef>
                <a:spcPts val="560"/>
              </a:spcBef>
              <a:spcAft>
                <a:spcPts val="0"/>
              </a:spcAft>
              <a:buClr>
                <a:schemeClr val="dk1"/>
              </a:buClr>
              <a:buSzPts val="2800"/>
              <a:buFont typeface="Arial"/>
              <a:buChar char="•"/>
            </a:pPr>
            <a:r>
              <a:rPr lang="en-US"/>
              <a:t>Get the ball off the ground.</a:t>
            </a:r>
            <a:endParaRPr/>
          </a:p>
          <a:p>
            <a:pPr marL="581025" lvl="1" indent="-457200" algn="l" rtl="0">
              <a:lnSpc>
                <a:spcPct val="90000"/>
              </a:lnSpc>
              <a:spcBef>
                <a:spcPts val="560"/>
              </a:spcBef>
              <a:spcAft>
                <a:spcPts val="0"/>
              </a:spcAft>
              <a:buClr>
                <a:schemeClr val="dk1"/>
              </a:buClr>
              <a:buSzPts val="2800"/>
              <a:buFont typeface="Arial"/>
              <a:buChar char="•"/>
            </a:pPr>
            <a:r>
              <a:rPr lang="en-US"/>
              <a:t>Push, Hold and Conduct.</a:t>
            </a:r>
            <a:endParaRPr/>
          </a:p>
          <a:p>
            <a:pPr marL="0" lvl="0" indent="0" algn="l" rtl="0">
              <a:lnSpc>
                <a:spcPct val="90000"/>
              </a:lnSpc>
              <a:spcBef>
                <a:spcPts val="560"/>
              </a:spcBef>
              <a:spcAft>
                <a:spcPts val="0"/>
              </a:spcAft>
              <a:buClr>
                <a:schemeClr val="dk1"/>
              </a:buClr>
              <a:buSzPts val="2800"/>
              <a:buNone/>
            </a:pPr>
            <a:endParaRPr sz="2800"/>
          </a:p>
        </p:txBody>
      </p:sp>
      <p:pic>
        <p:nvPicPr>
          <p:cNvPr id="580" name="Google Shape;580;p39"/>
          <p:cNvPicPr preferRelativeResize="0"/>
          <p:nvPr/>
        </p:nvPicPr>
        <p:blipFill rotWithShape="1">
          <a:blip r:embed="rId3">
            <a:alphaModFix/>
          </a:blip>
          <a:srcRect/>
          <a:stretch/>
        </p:blipFill>
        <p:spPr>
          <a:xfrm>
            <a:off x="4739640" y="2225038"/>
            <a:ext cx="4175760" cy="3438861"/>
          </a:xfrm>
          <a:prstGeom prst="rect">
            <a:avLst/>
          </a:prstGeom>
          <a:noFill/>
          <a:ln w="9525" cap="flat" cmpd="sng">
            <a:solidFill>
              <a:schemeClr val="dk1"/>
            </a:solidFill>
            <a:prstDash val="solid"/>
            <a:miter lim="800000"/>
            <a:headEnd type="none" w="sm" len="sm"/>
            <a:tailEnd type="none" w="sm" len="sm"/>
          </a:ln>
        </p:spPr>
      </p:pic>
      <p:sp>
        <p:nvSpPr>
          <p:cNvPr id="581" name="Google Shape;581;p39"/>
          <p:cNvSpPr/>
          <p:nvPr/>
        </p:nvSpPr>
        <p:spPr>
          <a:xfrm>
            <a:off x="228600" y="1066800"/>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need to assert control of a game before it escalates to a point where you are throwing a lot of these flags after the fact.</a:t>
            </a:r>
            <a:endParaRPr sz="1400" b="0" i="0" u="none" strike="noStrike" cap="none">
              <a:solidFill>
                <a:srgbClr val="000000"/>
              </a:solidFill>
              <a:latin typeface="Arial"/>
              <a:ea typeface="Arial"/>
              <a:cs typeface="Arial"/>
              <a:sym typeface="Arial"/>
            </a:endParaRPr>
          </a:p>
        </p:txBody>
      </p:sp>
      <p:pic>
        <p:nvPicPr>
          <p:cNvPr id="582" name="Google Shape;582;p39"/>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588" name="Google Shape;588;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First flag sets the bar.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Discuss this in your pregame.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Reassess throughout the game with your partner.</a:t>
            </a:r>
            <a:br>
              <a:rPr lang="en-US" sz="2800" b="0" i="0" u="none" strike="noStrike" cap="none">
                <a:solidFill>
                  <a:srgbClr val="000000"/>
                </a:solidFill>
                <a:latin typeface="Calibri"/>
                <a:ea typeface="Calibri"/>
                <a:cs typeface="Calibri"/>
                <a:sym typeface="Calibri"/>
              </a:rPr>
            </a:br>
            <a:br>
              <a:rPr lang="en-US" sz="2800" b="0" i="0" u="none" strike="noStrike" cap="none">
                <a:solidFill>
                  <a:srgbClr val="000000"/>
                </a:solidFill>
                <a:latin typeface="Calibri"/>
                <a:ea typeface="Calibri"/>
                <a:cs typeface="Calibri"/>
                <a:sym typeface="Calibri"/>
              </a:rPr>
            </a:br>
            <a:r>
              <a:rPr lang="en-US" sz="2800" b="0" i="0" u="none" strike="noStrike" cap="none">
                <a:solidFill>
                  <a:srgbClr val="000000"/>
                </a:solidFill>
                <a:latin typeface="Calibri"/>
                <a:ea typeface="Calibri"/>
                <a:cs typeface="Calibri"/>
                <a:sym typeface="Calibri"/>
              </a:rPr>
              <a:t>Be consistent as a crew.</a:t>
            </a:r>
            <a:endParaRPr sz="2800" b="0" i="0" u="none" strike="noStrike" cap="none">
              <a:solidFill>
                <a:srgbClr val="000000"/>
              </a:solidFill>
              <a:latin typeface="Calibri"/>
              <a:ea typeface="Calibri"/>
              <a:cs typeface="Calibri"/>
              <a:sym typeface="Calibri"/>
            </a:endParaRPr>
          </a:p>
        </p:txBody>
      </p:sp>
      <p:pic>
        <p:nvPicPr>
          <p:cNvPr id="589" name="Google Shape;589;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590" name="Google Shape;590;p40"/>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41" descr="Chat with coach (DA).jpg"/>
          <p:cNvPicPr preferRelativeResize="0">
            <a:picLocks noGrp="1"/>
          </p:cNvPicPr>
          <p:nvPr>
            <p:ph type="body" idx="1"/>
          </p:nvPr>
        </p:nvPicPr>
        <p:blipFill rotWithShape="1">
          <a:blip r:embed="rId3">
            <a:alphaModFix/>
          </a:blip>
          <a:srcRect/>
          <a:stretch/>
        </p:blipFill>
        <p:spPr>
          <a:xfrm>
            <a:off x="4800600" y="381000"/>
            <a:ext cx="4356754" cy="4285593"/>
          </a:xfrm>
          <a:prstGeom prst="rect">
            <a:avLst/>
          </a:prstGeom>
          <a:noFill/>
          <a:ln>
            <a:noFill/>
          </a:ln>
        </p:spPr>
      </p:pic>
      <p:sp>
        <p:nvSpPr>
          <p:cNvPr id="596" name="Google Shape;596;p41"/>
          <p:cNvSpPr txBox="1"/>
          <p:nvPr/>
        </p:nvSpPr>
        <p:spPr>
          <a:xfrm>
            <a:off x="533400" y="533400"/>
            <a:ext cx="4191000" cy="55399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Dealing with a difficult coach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Undivided attention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Be non judgmental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Focus on feelings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Allow for silence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Clarify message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Develop a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Use a team approach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Use positive self talk</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Recognize personal limits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Debrief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97" name="Google Shape;597;p41"/>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2"/>
          <p:cNvSpPr txBox="1"/>
          <p:nvPr/>
        </p:nvSpPr>
        <p:spPr>
          <a:xfrm>
            <a:off x="457200" y="274638"/>
            <a:ext cx="4114800" cy="7921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497D"/>
              </a:solidFill>
              <a:latin typeface="Arial"/>
              <a:ea typeface="Arial"/>
              <a:cs typeface="Arial"/>
              <a:sym typeface="Arial"/>
            </a:endParaRPr>
          </a:p>
        </p:txBody>
      </p:sp>
      <p:sp>
        <p:nvSpPr>
          <p:cNvPr id="604" name="Google Shape;604;p42"/>
          <p:cNvSpPr txBox="1">
            <a:spLocks noGrp="1"/>
          </p:cNvSpPr>
          <p:nvPr>
            <p:ph type="title" idx="4294967295"/>
          </p:nvPr>
        </p:nvSpPr>
        <p:spPr>
          <a:xfrm>
            <a:off x="213360" y="139780"/>
            <a:ext cx="4724400" cy="8016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The Ramp</a:t>
            </a:r>
            <a:endParaRPr>
              <a:latin typeface="Arial"/>
              <a:ea typeface="Arial"/>
              <a:cs typeface="Arial"/>
              <a:sym typeface="Arial"/>
            </a:endParaRPr>
          </a:p>
        </p:txBody>
      </p:sp>
      <p:sp>
        <p:nvSpPr>
          <p:cNvPr id="605" name="Google Shape;605;p42"/>
          <p:cNvSpPr txBox="1"/>
          <p:nvPr/>
        </p:nvSpPr>
        <p:spPr>
          <a:xfrm>
            <a:off x="228601" y="1610809"/>
            <a:ext cx="3352799" cy="39154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 poor behavior by Team A, options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Try to work through these steps in order.</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Sometimes you may need to skip steps, especially with taunting and racist behavior.</a:t>
            </a:r>
            <a:endParaRPr sz="2000" b="0" i="0" u="none" strike="noStrike" cap="none">
              <a:solidFill>
                <a:srgbClr val="000000"/>
              </a:solidFill>
              <a:latin typeface="Arial"/>
              <a:ea typeface="Arial"/>
              <a:cs typeface="Arial"/>
              <a:sym typeface="Arial"/>
            </a:endParaRPr>
          </a:p>
        </p:txBody>
      </p:sp>
      <p:sp>
        <p:nvSpPr>
          <p:cNvPr id="606" name="Google Shape;606;p42"/>
          <p:cNvSpPr/>
          <p:nvPr/>
        </p:nvSpPr>
        <p:spPr>
          <a:xfrm>
            <a:off x="4804289" y="5303520"/>
            <a:ext cx="2480092" cy="411480"/>
          </a:xfrm>
          <a:prstGeom prst="wedgeEllipseCallout">
            <a:avLst>
              <a:gd name="adj1" fmla="val -20833"/>
              <a:gd name="adj2" fmla="val 625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Verbal Warning</a:t>
            </a:r>
            <a:endParaRPr sz="1400" b="0" i="0" u="none" strike="noStrike" cap="none">
              <a:solidFill>
                <a:srgbClr val="000000"/>
              </a:solidFill>
              <a:latin typeface="Arial"/>
              <a:ea typeface="Arial"/>
              <a:cs typeface="Arial"/>
              <a:sym typeface="Arial"/>
            </a:endParaRPr>
          </a:p>
        </p:txBody>
      </p:sp>
      <p:sp>
        <p:nvSpPr>
          <p:cNvPr id="607" name="Google Shape;607;p42"/>
          <p:cNvSpPr/>
          <p:nvPr/>
        </p:nvSpPr>
        <p:spPr>
          <a:xfrm>
            <a:off x="4746863" y="4389120"/>
            <a:ext cx="2568337"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Loose Ball Conduct Foul</a:t>
            </a:r>
            <a:endParaRPr sz="1400" b="0" i="0" u="none" strike="noStrike" cap="none">
              <a:solidFill>
                <a:srgbClr val="000000"/>
              </a:solidFill>
              <a:latin typeface="Arial"/>
              <a:ea typeface="Arial"/>
              <a:cs typeface="Arial"/>
              <a:sym typeface="Arial"/>
            </a:endParaRPr>
          </a:p>
        </p:txBody>
      </p:sp>
      <p:sp>
        <p:nvSpPr>
          <p:cNvPr id="608" name="Google Shape;608;p42"/>
          <p:cNvSpPr/>
          <p:nvPr/>
        </p:nvSpPr>
        <p:spPr>
          <a:xfrm>
            <a:off x="4709756" y="2719897"/>
            <a:ext cx="2642549" cy="10743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With B in Possession</a:t>
            </a:r>
            <a:endParaRPr sz="1400" b="0" i="0" u="none" strike="noStrike" cap="none">
              <a:solidFill>
                <a:srgbClr val="000000"/>
              </a:solidFill>
              <a:latin typeface="Arial"/>
              <a:ea typeface="Arial"/>
              <a:cs typeface="Arial"/>
              <a:sym typeface="Arial"/>
            </a:endParaRPr>
          </a:p>
        </p:txBody>
      </p:sp>
      <p:sp>
        <p:nvSpPr>
          <p:cNvPr id="609" name="Google Shape;609;p42"/>
          <p:cNvSpPr/>
          <p:nvPr/>
        </p:nvSpPr>
        <p:spPr>
          <a:xfrm>
            <a:off x="7458762" y="2494177"/>
            <a:ext cx="126175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515151"/>
                </a:solidFill>
                <a:latin typeface="Calibri"/>
                <a:ea typeface="Calibri"/>
                <a:cs typeface="Calibri"/>
                <a:sym typeface="Calibri"/>
              </a:rPr>
              <a:t>30 </a:t>
            </a:r>
            <a:br>
              <a:rPr lang="en-US" sz="2800" b="1" i="0" u="none" strike="noStrike" cap="none">
                <a:solidFill>
                  <a:srgbClr val="515151"/>
                </a:solidFill>
                <a:latin typeface="Calibri"/>
                <a:ea typeface="Calibri"/>
                <a:cs typeface="Calibri"/>
                <a:sym typeface="Calibri"/>
              </a:rPr>
            </a:br>
            <a:r>
              <a:rPr lang="en-US" sz="2800" b="1" i="0" u="none" strike="noStrike" cap="none">
                <a:solidFill>
                  <a:srgbClr val="515151"/>
                </a:solidFill>
                <a:latin typeface="Calibri"/>
                <a:ea typeface="Calibri"/>
                <a:cs typeface="Calibri"/>
                <a:sym typeface="Calibri"/>
              </a:rPr>
              <a:t>Second</a:t>
            </a:r>
            <a:endParaRPr sz="2800" b="1" i="0" u="none" strike="noStrike" cap="none">
              <a:solidFill>
                <a:srgbClr val="515151"/>
              </a:solidFill>
              <a:latin typeface="Calibri"/>
              <a:ea typeface="Calibri"/>
              <a:cs typeface="Calibri"/>
              <a:sym typeface="Calibri"/>
            </a:endParaRPr>
          </a:p>
        </p:txBody>
      </p:sp>
      <p:sp>
        <p:nvSpPr>
          <p:cNvPr id="610" name="Google Shape;610;p42"/>
          <p:cNvSpPr/>
          <p:nvPr/>
        </p:nvSpPr>
        <p:spPr>
          <a:xfrm>
            <a:off x="7160063" y="3810000"/>
            <a:ext cx="185915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Award Ball to Opposing Team</a:t>
            </a:r>
            <a:endParaRPr sz="2400" b="1" i="0" u="none" strike="noStrike" cap="none">
              <a:solidFill>
                <a:srgbClr val="515151"/>
              </a:solidFill>
              <a:latin typeface="Calibri"/>
              <a:ea typeface="Calibri"/>
              <a:cs typeface="Calibri"/>
              <a:sym typeface="Calibri"/>
            </a:endParaRPr>
          </a:p>
        </p:txBody>
      </p:sp>
      <p:sp>
        <p:nvSpPr>
          <p:cNvPr id="611" name="Google Shape;611;p42"/>
          <p:cNvSpPr/>
          <p:nvPr/>
        </p:nvSpPr>
        <p:spPr>
          <a:xfrm>
            <a:off x="4572000" y="152400"/>
            <a:ext cx="2273838" cy="1045779"/>
          </a:xfrm>
          <a:prstGeom prst="irregularSeal1">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Ejection</a:t>
            </a:r>
            <a:endParaRPr sz="1400" b="0" i="0" u="none" strike="noStrike" cap="none">
              <a:solidFill>
                <a:srgbClr val="000000"/>
              </a:solidFill>
              <a:latin typeface="Arial"/>
              <a:ea typeface="Arial"/>
              <a:cs typeface="Arial"/>
              <a:sym typeface="Arial"/>
            </a:endParaRPr>
          </a:p>
        </p:txBody>
      </p:sp>
      <p:sp>
        <p:nvSpPr>
          <p:cNvPr id="612" name="Google Shape;612;p42"/>
          <p:cNvSpPr/>
          <p:nvPr/>
        </p:nvSpPr>
        <p:spPr>
          <a:xfrm>
            <a:off x="4820325" y="1436948"/>
            <a:ext cx="2418675" cy="849052"/>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Unsportsmanlike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a:t>
            </a:r>
            <a:endParaRPr sz="1400" b="0" i="0" u="none" strike="noStrike" cap="none">
              <a:solidFill>
                <a:srgbClr val="000000"/>
              </a:solidFill>
              <a:latin typeface="Arial"/>
              <a:ea typeface="Arial"/>
              <a:cs typeface="Arial"/>
              <a:sym typeface="Arial"/>
            </a:endParaRPr>
          </a:p>
        </p:txBody>
      </p:sp>
      <p:sp>
        <p:nvSpPr>
          <p:cNvPr id="613" name="Google Shape;613;p42"/>
          <p:cNvSpPr/>
          <p:nvPr/>
        </p:nvSpPr>
        <p:spPr>
          <a:xfrm>
            <a:off x="7284381" y="1186579"/>
            <a:ext cx="1517977"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to 3 Minutes</a:t>
            </a:r>
            <a:endParaRPr sz="1400" b="0" i="0" u="none" strike="noStrike" cap="none">
              <a:solidFill>
                <a:srgbClr val="000000"/>
              </a:solidFill>
              <a:latin typeface="Arial"/>
              <a:ea typeface="Arial"/>
              <a:cs typeface="Arial"/>
              <a:sym typeface="Arial"/>
            </a:endParaRPr>
          </a:p>
        </p:txBody>
      </p:sp>
      <p:sp>
        <p:nvSpPr>
          <p:cNvPr id="614" name="Google Shape;614;p42"/>
          <p:cNvSpPr/>
          <p:nvPr/>
        </p:nvSpPr>
        <p:spPr>
          <a:xfrm>
            <a:off x="7900000" y="528042"/>
            <a:ext cx="11192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5:12 </a:t>
            </a:r>
            <a:endParaRPr sz="1400" b="0" i="0" u="none" strike="noStrike" cap="none">
              <a:solidFill>
                <a:srgbClr val="000000"/>
              </a:solidFill>
              <a:latin typeface="Arial"/>
              <a:ea typeface="Arial"/>
              <a:cs typeface="Arial"/>
              <a:sym typeface="Arial"/>
            </a:endParaRPr>
          </a:p>
        </p:txBody>
      </p:sp>
      <p:sp>
        <p:nvSpPr>
          <p:cNvPr id="615" name="Google Shape;615;p42"/>
          <p:cNvSpPr/>
          <p:nvPr/>
        </p:nvSpPr>
        <p:spPr>
          <a:xfrm>
            <a:off x="5537584" y="2297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5:10</a:t>
            </a:r>
            <a:endParaRPr sz="1400" b="0" i="0" u="none" strike="noStrike" cap="none">
              <a:solidFill>
                <a:srgbClr val="000000"/>
              </a:solidFill>
              <a:latin typeface="Arial"/>
              <a:ea typeface="Arial"/>
              <a:cs typeface="Arial"/>
              <a:sym typeface="Arial"/>
            </a:endParaRPr>
          </a:p>
        </p:txBody>
      </p:sp>
      <p:sp>
        <p:nvSpPr>
          <p:cNvPr id="616" name="Google Shape;616;p42"/>
          <p:cNvSpPr/>
          <p:nvPr/>
        </p:nvSpPr>
        <p:spPr>
          <a:xfrm>
            <a:off x="5551003" y="3867388"/>
            <a:ext cx="100219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6:6 </a:t>
            </a:r>
            <a:endParaRPr sz="1400" b="0" i="0" u="none" strike="noStrike" cap="none">
              <a:solidFill>
                <a:srgbClr val="000000"/>
              </a:solidFill>
              <a:latin typeface="Arial"/>
              <a:ea typeface="Arial"/>
              <a:cs typeface="Arial"/>
              <a:sym typeface="Arial"/>
            </a:endParaRPr>
          </a:p>
        </p:txBody>
      </p:sp>
      <p:pic>
        <p:nvPicPr>
          <p:cNvPr id="617" name="Google Shape;617;p42"/>
          <p:cNvPicPr preferRelativeResize="0"/>
          <p:nvPr/>
        </p:nvPicPr>
        <p:blipFill rotWithShape="1">
          <a:blip r:embed="rId3">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Questions?</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623" name="Google Shape;623;p43"/>
          <p:cNvSpPr txBox="1">
            <a:spLocks noGrp="1"/>
          </p:cNvSpPr>
          <p:nvPr>
            <p:ph type="body"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None/>
            </a:pPr>
            <a:endParaRPr sz="2400"/>
          </a:p>
          <a:p>
            <a:pPr marL="857250" lvl="1" indent="-457200" algn="l" rtl="0">
              <a:lnSpc>
                <a:spcPct val="90000"/>
              </a:lnSpc>
              <a:spcBef>
                <a:spcPts val="480"/>
              </a:spcBef>
              <a:spcAft>
                <a:spcPts val="0"/>
              </a:spcAft>
              <a:buClr>
                <a:schemeClr val="dk1"/>
              </a:buClr>
              <a:buSzPts val="2400"/>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Char char="–"/>
            </a:pPr>
            <a:r>
              <a:rPr lang="en-US" sz="2400"/>
              <a:t>Blown call</a:t>
            </a:r>
            <a:endParaRPr/>
          </a:p>
          <a:p>
            <a:pPr marL="857250" lvl="1" indent="-457200" algn="l" rtl="0">
              <a:lnSpc>
                <a:spcPct val="90000"/>
              </a:lnSpc>
              <a:spcBef>
                <a:spcPts val="480"/>
              </a:spcBef>
              <a:spcAft>
                <a:spcPts val="0"/>
              </a:spcAft>
              <a:buClr>
                <a:schemeClr val="dk1"/>
              </a:buClr>
              <a:buSzPts val="2400"/>
              <a:buChar char="–"/>
            </a:pPr>
            <a:r>
              <a:rPr lang="en-US" sz="2400"/>
              <a:t>Misapplication of rule.</a:t>
            </a:r>
            <a:endParaRPr sz="2400"/>
          </a:p>
          <a:p>
            <a:pPr marL="0" lvl="0" indent="0" algn="l" rtl="0">
              <a:lnSpc>
                <a:spcPct val="90000"/>
              </a:lnSpc>
              <a:spcBef>
                <a:spcPts val="220"/>
              </a:spcBef>
              <a:spcAft>
                <a:spcPts val="0"/>
              </a:spcAft>
              <a:buClr>
                <a:schemeClr val="dk1"/>
              </a:buClr>
              <a:buSzPts val="1100"/>
              <a:buNone/>
            </a:pPr>
            <a:endParaRPr sz="1100"/>
          </a:p>
          <a:p>
            <a:pPr marL="0" lvl="0" indent="0" algn="l" rtl="0">
              <a:lnSpc>
                <a:spcPct val="90000"/>
              </a:lnSpc>
              <a:spcBef>
                <a:spcPts val="480"/>
              </a:spcBef>
              <a:spcAft>
                <a:spcPts val="0"/>
              </a:spcAft>
              <a:buClr>
                <a:schemeClr val="dk1"/>
              </a:buClr>
              <a:buSzPts val="2400"/>
              <a:buNone/>
            </a:pPr>
            <a:r>
              <a:rPr lang="en-US" sz="2400"/>
              <a:t>If a mistake is made – don’t make it worse with quick restarts. </a:t>
            </a:r>
            <a:endParaRPr sz="2400"/>
          </a:p>
        </p:txBody>
      </p:sp>
      <p:sp>
        <p:nvSpPr>
          <p:cNvPr id="624" name="Google Shape;624;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625" name="Google Shape;625;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626" name="Google Shape;626;p43"/>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632" name="Google Shape;632;p44"/>
          <p:cNvGrpSpPr/>
          <p:nvPr/>
        </p:nvGrpSpPr>
        <p:grpSpPr>
          <a:xfrm>
            <a:off x="5669280" y="2493011"/>
            <a:ext cx="994410" cy="858037"/>
            <a:chOff x="7768590" y="528935"/>
            <a:chExt cx="1146810" cy="1092047"/>
          </a:xfrm>
        </p:grpSpPr>
        <p:sp>
          <p:nvSpPr>
            <p:cNvPr id="633" name="Google Shape;633;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635" name="Google Shape;635;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636" name="Google Shape;636;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637" name="Google Shape;637;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638" name="Google Shape;638;p44"/>
          <p:cNvSpPr txBox="1">
            <a:spLocks noGrp="1"/>
          </p:cNvSpPr>
          <p:nvPr>
            <p:ph type="body"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None/>
            </a:pPr>
            <a:endParaRPr/>
          </a:p>
        </p:txBody>
      </p:sp>
      <p:sp>
        <p:nvSpPr>
          <p:cNvPr id="639" name="Google Shape;639;p44"/>
          <p:cNvSpPr/>
          <p:nvPr/>
        </p:nvSpPr>
        <p:spPr>
          <a:xfrm>
            <a:off x="108054" y="1219200"/>
            <a:ext cx="7543800" cy="3429001"/>
          </a:xfrm>
          <a:prstGeom prst="ellipse">
            <a:avLst/>
          </a:prstGeom>
          <a:solidFill>
            <a:srgbClr val="FFFF00">
              <a:alpha val="44313"/>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40" name="Google Shape;640;p44"/>
          <p:cNvSpPr/>
          <p:nvPr/>
        </p:nvSpPr>
        <p:spPr>
          <a:xfrm>
            <a:off x="-30480" y="4724400"/>
            <a:ext cx="5593080" cy="1108710"/>
          </a:xfrm>
          <a:prstGeom prst="ellipse">
            <a:avLst/>
          </a:prstGeom>
          <a:solidFill>
            <a:schemeClr val="accent1">
              <a:alpha val="44313"/>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41" name="Google Shape;641;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642" name="Google Shape;642;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643" name="Google Shape;643;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644" name="Google Shape;644;p44"/>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5"/>
          <p:cNvSpPr txBox="1">
            <a:spLocks noGrp="1"/>
          </p:cNvSpPr>
          <p:nvPr>
            <p:ph type="title"/>
          </p:nvPr>
        </p:nvSpPr>
        <p:spPr>
          <a:xfrm>
            <a:off x="314325" y="201613"/>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What is ahead?</a:t>
            </a:r>
            <a:endParaRPr/>
          </a:p>
        </p:txBody>
      </p:sp>
      <p:sp>
        <p:nvSpPr>
          <p:cNvPr id="650" name="Google Shape;650;p45"/>
          <p:cNvSpPr txBox="1">
            <a:spLocks noGrp="1"/>
          </p:cNvSpPr>
          <p:nvPr>
            <p:ph type="body" idx="1"/>
          </p:nvPr>
        </p:nvSpPr>
        <p:spPr>
          <a:xfrm>
            <a:off x="381000" y="1374775"/>
            <a:ext cx="8382000" cy="156042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Regular Season Meetings</a:t>
            </a:r>
            <a:endParaRPr/>
          </a:p>
          <a:p>
            <a:pPr marL="25400" lvl="0" indent="0" algn="l" rtl="0">
              <a:lnSpc>
                <a:spcPct val="90000"/>
              </a:lnSpc>
              <a:spcBef>
                <a:spcPts val="640"/>
              </a:spcBef>
              <a:spcAft>
                <a:spcPts val="0"/>
              </a:spcAft>
              <a:buSzPts val="3200"/>
              <a:buNone/>
            </a:pPr>
            <a:r>
              <a:rPr lang="en-US"/>
              <a:t>Scrimmages</a:t>
            </a:r>
            <a:endParaRPr/>
          </a:p>
          <a:p>
            <a:pPr marL="25400" lvl="0" indent="0" algn="l" rtl="0">
              <a:lnSpc>
                <a:spcPct val="90000"/>
              </a:lnSpc>
              <a:spcBef>
                <a:spcPts val="640"/>
              </a:spcBef>
              <a:spcAft>
                <a:spcPts val="0"/>
              </a:spcAft>
              <a:buSzPts val="3200"/>
              <a:buNone/>
            </a:pPr>
            <a:r>
              <a:rPr lang="en-US"/>
              <a:t>Mentors</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Common Terms - Positioning</a:t>
            </a:r>
            <a:endParaRPr/>
          </a:p>
        </p:txBody>
      </p:sp>
      <p:sp>
        <p:nvSpPr>
          <p:cNvPr id="247" name="Google Shape;247;p4"/>
          <p:cNvSpPr txBox="1">
            <a:spLocks noGrp="1"/>
          </p:cNvSpPr>
          <p:nvPr>
            <p:ph type="body" idx="1"/>
          </p:nvPr>
        </p:nvSpPr>
        <p:spPr>
          <a:xfrm>
            <a:off x="381000" y="1412875"/>
            <a:ext cx="8382000" cy="208057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a:t>Lead/Trail</a:t>
            </a:r>
            <a:endParaRPr/>
          </a:p>
          <a:p>
            <a:pPr marL="457200" lvl="0" indent="-431800" algn="l" rtl="0">
              <a:lnSpc>
                <a:spcPct val="90000"/>
              </a:lnSpc>
              <a:spcBef>
                <a:spcPts val="640"/>
              </a:spcBef>
              <a:spcAft>
                <a:spcPts val="0"/>
              </a:spcAft>
              <a:buClr>
                <a:schemeClr val="dk1"/>
              </a:buClr>
              <a:buSzPts val="3200"/>
              <a:buFont typeface="Calibri"/>
              <a:buChar char="•"/>
            </a:pPr>
            <a:r>
              <a:rPr lang="en-US"/>
              <a:t>FO/Wing Official</a:t>
            </a:r>
            <a:endParaRPr/>
          </a:p>
          <a:p>
            <a:pPr marL="457200" lvl="0" indent="-431800" algn="l" rtl="0">
              <a:lnSpc>
                <a:spcPct val="90000"/>
              </a:lnSpc>
              <a:spcBef>
                <a:spcPts val="640"/>
              </a:spcBef>
              <a:spcAft>
                <a:spcPts val="0"/>
              </a:spcAft>
              <a:buClr>
                <a:schemeClr val="dk1"/>
              </a:buClr>
              <a:buSzPts val="3200"/>
              <a:buFont typeface="Calibri"/>
              <a:buChar char="•"/>
            </a:pPr>
            <a:r>
              <a:rPr lang="en-US"/>
              <a:t>ON/OFF Official</a:t>
            </a:r>
            <a:endParaRPr/>
          </a:p>
          <a:p>
            <a:pPr marL="457200" lvl="0" indent="-431800" algn="l" rtl="0">
              <a:lnSpc>
                <a:spcPct val="90000"/>
              </a:lnSpc>
              <a:spcBef>
                <a:spcPts val="640"/>
              </a:spcBef>
              <a:spcAft>
                <a:spcPts val="0"/>
              </a:spcAft>
              <a:buClr>
                <a:schemeClr val="dk1"/>
              </a:buClr>
              <a:buSzPts val="3200"/>
              <a:buFont typeface="Calibri"/>
              <a:buChar char="•"/>
            </a:pPr>
            <a:r>
              <a:rPr lang="en-US"/>
              <a:t>GLE</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Field of Play</a:t>
            </a:r>
            <a:endParaRPr/>
          </a:p>
        </p:txBody>
      </p:sp>
      <p:pic>
        <p:nvPicPr>
          <p:cNvPr id="253" name="Google Shape;253;p5" descr="https://lh4.googleusercontent.com/KHWOyHC6BzZ0kYGMZNDcQkbZeQFYe5puE0f7YXbTw8bn6QWsImVPG1Nj2e-zAmjeAzWhXCpEo4VIm0nov__eLMQj_jYYW5MIubBUzwmBEXOeLDAndM2YuMnag0SRbmJD"/>
          <p:cNvPicPr preferRelativeResize="0"/>
          <p:nvPr/>
        </p:nvPicPr>
        <p:blipFill rotWithShape="1">
          <a:blip r:embed="rId3">
            <a:alphaModFix/>
          </a:blip>
          <a:srcRect/>
          <a:stretch/>
        </p:blipFill>
        <p:spPr>
          <a:xfrm>
            <a:off x="0" y="894984"/>
            <a:ext cx="9144000" cy="4858115"/>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257"/>
        <p:cNvGrpSpPr/>
        <p:nvPr/>
      </p:nvGrpSpPr>
      <p:grpSpPr>
        <a:xfrm>
          <a:off x="0" y="0"/>
          <a:ext cx="0" cy="0"/>
          <a:chOff x="0" y="0"/>
          <a:chExt cx="0" cy="0"/>
        </a:xfrm>
      </p:grpSpPr>
      <p:sp>
        <p:nvSpPr>
          <p:cNvPr id="258" name="Google Shape;258;p6"/>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Coin Toss</a:t>
            </a:r>
            <a:endParaRPr sz="4000" b="1"/>
          </a:p>
        </p:txBody>
      </p:sp>
      <p:sp>
        <p:nvSpPr>
          <p:cNvPr id="259" name="Google Shape;259;p6"/>
          <p:cNvSpPr/>
          <p:nvPr/>
        </p:nvSpPr>
        <p:spPr>
          <a:xfrm>
            <a:off x="30003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260" name="Google Shape;260;p6"/>
          <p:cNvSpPr/>
          <p:nvPr/>
        </p:nvSpPr>
        <p:spPr>
          <a:xfrm>
            <a:off x="55149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261" name="Google Shape;261;p6"/>
          <p:cNvSpPr txBox="1"/>
          <p:nvPr/>
        </p:nvSpPr>
        <p:spPr>
          <a:xfrm>
            <a:off x="1895475" y="4419600"/>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a:t>
            </a:r>
            <a:endParaRPr sz="1600" b="1" i="0" u="none" strike="noStrike" cap="none">
              <a:solidFill>
                <a:srgbClr val="000000"/>
              </a:solidFill>
              <a:latin typeface="Arial"/>
              <a:ea typeface="Arial"/>
              <a:cs typeface="Arial"/>
              <a:sym typeface="Arial"/>
            </a:endParaRPr>
          </a:p>
        </p:txBody>
      </p:sp>
      <p:sp>
        <p:nvSpPr>
          <p:cNvPr id="262" name="Google Shape;262;p6"/>
          <p:cNvSpPr txBox="1"/>
          <p:nvPr/>
        </p:nvSpPr>
        <p:spPr>
          <a:xfrm>
            <a:off x="6381750" y="4460708"/>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 H H</a:t>
            </a:r>
            <a:endParaRPr sz="1600" b="1" i="0" u="none" strike="noStrike" cap="none">
              <a:solidFill>
                <a:srgbClr val="000000"/>
              </a:solidFill>
              <a:latin typeface="Arial"/>
              <a:ea typeface="Arial"/>
              <a:cs typeface="Arial"/>
              <a:sym typeface="Arial"/>
            </a:endParaRPr>
          </a:p>
        </p:txBody>
      </p:sp>
      <p:sp>
        <p:nvSpPr>
          <p:cNvPr id="263" name="Google Shape;263;p6"/>
          <p:cNvSpPr txBox="1"/>
          <p:nvPr/>
        </p:nvSpPr>
        <p:spPr>
          <a:xfrm>
            <a:off x="6372225" y="666750"/>
            <a:ext cx="2771775"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coin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Away team calls the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Winner of the coin toss chooses end or A.P.</a:t>
            </a:r>
            <a:endParaRPr sz="1600" b="1" i="0" u="none" strike="noStrike" cap="none">
              <a:solidFill>
                <a:srgbClr val="000000"/>
              </a:solidFill>
              <a:latin typeface="Arial"/>
              <a:ea typeface="Arial"/>
              <a:cs typeface="Arial"/>
              <a:sym typeface="Arial"/>
            </a:endParaRPr>
          </a:p>
        </p:txBody>
      </p:sp>
      <p:pic>
        <p:nvPicPr>
          <p:cNvPr id="264" name="Google Shape;264;p6" descr="http://emloa.org/s/misc/logo.jpg?t=1579122088"/>
          <p:cNvPicPr preferRelativeResize="0"/>
          <p:nvPr/>
        </p:nvPicPr>
        <p:blipFill rotWithShape="1">
          <a:blip r:embed="rId3">
            <a:alphaModFix/>
          </a:blip>
          <a:srcRect/>
          <a:stretch/>
        </p:blipFill>
        <p:spPr>
          <a:xfrm>
            <a:off x="6768356" y="628650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268"/>
        <p:cNvGrpSpPr/>
        <p:nvPr/>
      </p:nvGrpSpPr>
      <p:grpSpPr>
        <a:xfrm>
          <a:off x="0" y="0"/>
          <a:ext cx="0" cy="0"/>
          <a:chOff x="0" y="0"/>
          <a:chExt cx="0" cy="0"/>
        </a:xfrm>
      </p:grpSpPr>
      <p:sp>
        <p:nvSpPr>
          <p:cNvPr id="269" name="Google Shape;269;p7"/>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Line-Up</a:t>
            </a:r>
            <a:endParaRPr sz="4000" b="1"/>
          </a:p>
        </p:txBody>
      </p:sp>
      <p:sp>
        <p:nvSpPr>
          <p:cNvPr id="270" name="Google Shape;270;p7"/>
          <p:cNvSpPr/>
          <p:nvPr/>
        </p:nvSpPr>
        <p:spPr>
          <a:xfrm>
            <a:off x="263842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271" name="Google Shape;271;p7"/>
          <p:cNvSpPr/>
          <p:nvPr/>
        </p:nvSpPr>
        <p:spPr>
          <a:xfrm>
            <a:off x="562927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272" name="Google Shape;272;p7"/>
          <p:cNvSpPr txBox="1"/>
          <p:nvPr/>
        </p:nvSpPr>
        <p:spPr>
          <a:xfrm>
            <a:off x="3448050" y="2674354"/>
            <a:ext cx="20955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 M M M D D D </a:t>
            </a:r>
            <a:endParaRPr sz="1600" b="1" i="0" u="none" strike="noStrike" cap="none">
              <a:solidFill>
                <a:srgbClr val="000000"/>
              </a:solidFill>
              <a:latin typeface="Arial"/>
              <a:ea typeface="Arial"/>
              <a:cs typeface="Arial"/>
              <a:sym typeface="Arial"/>
            </a:endParaRPr>
          </a:p>
        </p:txBody>
      </p:sp>
      <p:sp>
        <p:nvSpPr>
          <p:cNvPr id="273" name="Google Shape;273;p7"/>
          <p:cNvSpPr txBox="1"/>
          <p:nvPr/>
        </p:nvSpPr>
        <p:spPr>
          <a:xfrm>
            <a:off x="6505575" y="789860"/>
            <a:ext cx="2400300" cy="830997"/>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Introduces Crew,   Brief Talk, Good Luck!</a:t>
            </a:r>
            <a:endParaRPr/>
          </a:p>
        </p:txBody>
      </p:sp>
      <p:sp>
        <p:nvSpPr>
          <p:cNvPr id="274" name="Google Shape;274;p7"/>
          <p:cNvSpPr txBox="1"/>
          <p:nvPr/>
        </p:nvSpPr>
        <p:spPr>
          <a:xfrm>
            <a:off x="3514724" y="3617329"/>
            <a:ext cx="22002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D D D M M M A A A</a:t>
            </a:r>
            <a:endParaRPr sz="1600" b="1" i="0" u="none" strike="noStrike" cap="none">
              <a:solidFill>
                <a:srgbClr val="000000"/>
              </a:solidFill>
              <a:latin typeface="Arial"/>
              <a:ea typeface="Arial"/>
              <a:cs typeface="Arial"/>
              <a:sym typeface="Arial"/>
            </a:endParaRPr>
          </a:p>
        </p:txBody>
      </p:sp>
      <p:sp>
        <p:nvSpPr>
          <p:cNvPr id="275" name="Google Shape;275;p7"/>
          <p:cNvSpPr txBox="1"/>
          <p:nvPr/>
        </p:nvSpPr>
        <p:spPr>
          <a:xfrm>
            <a:off x="3348036" y="3617329"/>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
        <p:nvSpPr>
          <p:cNvPr id="276" name="Google Shape;276;p7"/>
          <p:cNvSpPr txBox="1"/>
          <p:nvPr/>
        </p:nvSpPr>
        <p:spPr>
          <a:xfrm>
            <a:off x="5372099" y="2674354"/>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pic>
        <p:nvPicPr>
          <p:cNvPr id="277" name="Google Shape;277;p7" descr="http://emloa.org/s/misc/logo.jpg?t=1579122088"/>
          <p:cNvPicPr preferRelativeResize="0"/>
          <p:nvPr/>
        </p:nvPicPr>
        <p:blipFill rotWithShape="1">
          <a:blip r:embed="rId3">
            <a:alphaModFix/>
          </a:blip>
          <a:srcRect/>
          <a:stretch/>
        </p:blipFill>
        <p:spPr>
          <a:xfrm>
            <a:off x="6768356" y="633412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FO / W</a:t>
            </a:r>
            <a:endParaRPr/>
          </a:p>
        </p:txBody>
      </p:sp>
      <p:sp>
        <p:nvSpPr>
          <p:cNvPr id="283" name="Google Shape;283;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Faceoff Official</a:t>
            </a:r>
            <a:endParaRPr/>
          </a:p>
          <a:p>
            <a:pPr marL="457200" lvl="0" indent="-406400" algn="l" rtl="0">
              <a:lnSpc>
                <a:spcPct val="90000"/>
              </a:lnSpc>
              <a:spcBef>
                <a:spcPts val="560"/>
              </a:spcBef>
              <a:spcAft>
                <a:spcPts val="0"/>
              </a:spcAft>
              <a:buSzPts val="2800"/>
              <a:buFont typeface="Noto Sans Symbols"/>
              <a:buChar char="❑"/>
            </a:pPr>
            <a:r>
              <a:rPr lang="en-US"/>
              <a:t>Conducts Faceoff</a:t>
            </a:r>
            <a:endParaRPr/>
          </a:p>
          <a:p>
            <a:pPr marL="457200" lvl="0" indent="-406400" algn="l" rtl="0">
              <a:lnSpc>
                <a:spcPct val="90000"/>
              </a:lnSpc>
              <a:spcBef>
                <a:spcPts val="560"/>
              </a:spcBef>
              <a:spcAft>
                <a:spcPts val="0"/>
              </a:spcAft>
              <a:buSzPts val="2800"/>
              <a:buFont typeface="Noto Sans Symbols"/>
              <a:buChar char="❑"/>
            </a:pPr>
            <a:r>
              <a:rPr lang="en-US"/>
              <a:t>Waits for Ready for play signal from partner</a:t>
            </a:r>
            <a:endParaRPr/>
          </a:p>
          <a:p>
            <a:pPr marL="457200" lvl="0" indent="-406400" algn="l" rtl="0">
              <a:lnSpc>
                <a:spcPct val="90000"/>
              </a:lnSpc>
              <a:spcBef>
                <a:spcPts val="560"/>
              </a:spcBef>
              <a:spcAft>
                <a:spcPts val="0"/>
              </a:spcAft>
              <a:buSzPts val="2800"/>
              <a:buFont typeface="Noto Sans Symbols"/>
              <a:buChar char="❑"/>
            </a:pPr>
            <a:r>
              <a:rPr lang="en-US"/>
              <a:t>Will Call most of the violations on faceoff</a:t>
            </a:r>
            <a:endParaRPr/>
          </a:p>
        </p:txBody>
      </p:sp>
      <p:sp>
        <p:nvSpPr>
          <p:cNvPr id="284" name="Google Shape;284;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Wing Official</a:t>
            </a:r>
            <a:endParaRPr/>
          </a:p>
          <a:p>
            <a:pPr marL="457200" lvl="0" indent="-406400" algn="l" rtl="0">
              <a:lnSpc>
                <a:spcPct val="90000"/>
              </a:lnSpc>
              <a:spcBef>
                <a:spcPts val="560"/>
              </a:spcBef>
              <a:spcAft>
                <a:spcPts val="0"/>
              </a:spcAft>
              <a:buSzPts val="2800"/>
              <a:buFont typeface="Noto Sans Symbols"/>
              <a:buChar char="❑"/>
            </a:pPr>
            <a:r>
              <a:rPr lang="en-US"/>
              <a:t>Positioned between end of wing line &amp; restraining line</a:t>
            </a:r>
            <a:endParaRPr/>
          </a:p>
          <a:p>
            <a:pPr marL="457200" lvl="0" indent="-406400" algn="l" rtl="0">
              <a:lnSpc>
                <a:spcPct val="90000"/>
              </a:lnSpc>
              <a:spcBef>
                <a:spcPts val="560"/>
              </a:spcBef>
              <a:spcAft>
                <a:spcPts val="0"/>
              </a:spcAft>
              <a:buSzPts val="2800"/>
              <a:buFont typeface="Noto Sans Symbols"/>
              <a:buChar char="❑"/>
            </a:pPr>
            <a:r>
              <a:rPr lang="en-US"/>
              <a:t>Ensures field is ready for play by holding arm up – points when ready</a:t>
            </a:r>
            <a:endParaRPr/>
          </a:p>
          <a:p>
            <a:pPr marL="457200" lvl="0" indent="-406400" algn="l" rtl="0">
              <a:lnSpc>
                <a:spcPct val="90000"/>
              </a:lnSpc>
              <a:spcBef>
                <a:spcPts val="560"/>
              </a:spcBef>
              <a:spcAft>
                <a:spcPts val="0"/>
              </a:spcAft>
              <a:buSzPts val="2800"/>
              <a:buFont typeface="Noto Sans Symbols"/>
              <a:buChar char="❑"/>
            </a:pPr>
            <a:r>
              <a:rPr lang="en-US"/>
              <a:t>Watches wing players</a:t>
            </a:r>
            <a:endParaRPr/>
          </a:p>
          <a:p>
            <a:pPr marL="457200" lvl="0" indent="-406400" algn="l" rtl="0">
              <a:lnSpc>
                <a:spcPct val="90000"/>
              </a:lnSpc>
              <a:spcBef>
                <a:spcPts val="560"/>
              </a:spcBef>
              <a:spcAft>
                <a:spcPts val="0"/>
              </a:spcAft>
              <a:buSzPts val="2800"/>
              <a:buFont typeface="Noto Sans Symbols"/>
              <a:buChar char="❑"/>
            </a:pPr>
            <a:r>
              <a:rPr lang="en-US"/>
              <a:t>Watches big picture</a:t>
            </a:r>
            <a:endParaRPr/>
          </a:p>
          <a:p>
            <a:pPr marL="50800" lvl="0" indent="0" algn="l" rtl="0">
              <a:lnSpc>
                <a:spcPct val="90000"/>
              </a:lnSpc>
              <a:spcBef>
                <a:spcPts val="560"/>
              </a:spcBef>
              <a:spcAft>
                <a:spcPts val="0"/>
              </a:spcAft>
              <a:buSzPts val="2800"/>
              <a:buNone/>
            </a:pP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288"/>
        <p:cNvGrpSpPr/>
        <p:nvPr/>
      </p:nvGrpSpPr>
      <p:grpSpPr>
        <a:xfrm>
          <a:off x="0" y="0"/>
          <a:ext cx="0" cy="0"/>
          <a:chOff x="0" y="0"/>
          <a:chExt cx="0" cy="0"/>
        </a:xfrm>
      </p:grpSpPr>
      <p:sp>
        <p:nvSpPr>
          <p:cNvPr id="289" name="Google Shape;289;p9"/>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a:t>
            </a:r>
            <a:endParaRPr sz="4000" b="1"/>
          </a:p>
        </p:txBody>
      </p:sp>
      <p:sp>
        <p:nvSpPr>
          <p:cNvPr id="290" name="Google Shape;290;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291" name="Google Shape;291;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292" name="Google Shape;292;p9"/>
          <p:cNvSpPr txBox="1"/>
          <p:nvPr/>
        </p:nvSpPr>
        <p:spPr>
          <a:xfrm>
            <a:off x="6381750" y="322249"/>
            <a:ext cx="226695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opening faceoff</a:t>
            </a:r>
            <a:endParaRPr/>
          </a:p>
        </p:txBody>
      </p:sp>
      <p:sp>
        <p:nvSpPr>
          <p:cNvPr id="293" name="Google Shape;293;p9"/>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294" name="Google Shape;294;p9"/>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295" name="Google Shape;295;p9"/>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296" name="Google Shape;296;p9"/>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297" name="Google Shape;297;p9"/>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298" name="Google Shape;298;p9"/>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299" name="Google Shape;299;p9"/>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300" name="Google Shape;300;p9"/>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301" name="Google Shape;301;p9"/>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2" name="Google Shape;302;p9"/>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3" name="Google Shape;303;p9"/>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4" name="Google Shape;304;p9"/>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5" name="Google Shape;305;p9"/>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6" name="Google Shape;306;p9"/>
          <p:cNvSpPr txBox="1"/>
          <p:nvPr/>
        </p:nvSpPr>
        <p:spPr>
          <a:xfrm>
            <a:off x="4838700" y="295575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307" name="Google Shape;307;p9"/>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sp>
        <p:nvSpPr>
          <p:cNvPr id="308" name="Google Shape;308;p9"/>
          <p:cNvSpPr txBox="1"/>
          <p:nvPr/>
        </p:nvSpPr>
        <p:spPr>
          <a:xfrm>
            <a:off x="7515225" y="31742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a:t>
            </a:r>
            <a:endParaRPr/>
          </a:p>
        </p:txBody>
      </p:sp>
      <p:pic>
        <p:nvPicPr>
          <p:cNvPr id="309" name="Google Shape;309;p9" descr="http://emloa.org/s/misc/logo.jpg?t=1579122088"/>
          <p:cNvPicPr preferRelativeResize="0"/>
          <p:nvPr/>
        </p:nvPicPr>
        <p:blipFill rotWithShape="1">
          <a:blip r:embed="rId3">
            <a:alphaModFix/>
          </a:blip>
          <a:srcRect/>
          <a:stretch/>
        </p:blipFill>
        <p:spPr>
          <a:xfrm>
            <a:off x="6768356" y="628650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9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On-screen Show (4:3)</PresentationFormat>
  <Paragraphs>345</Paragraphs>
  <Slides>32</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Noto Sans Symbols</vt:lpstr>
      <vt:lpstr>1_White with Blue Bar Segoe Template</vt:lpstr>
      <vt:lpstr>Office Theme</vt:lpstr>
      <vt:lpstr>Week 3 EMLOA New Candidates Class</vt:lpstr>
      <vt:lpstr>Course Outline</vt:lpstr>
      <vt:lpstr>Questions?</vt:lpstr>
      <vt:lpstr>Common Terms - Positioning</vt:lpstr>
      <vt:lpstr>Field of Play</vt:lpstr>
      <vt:lpstr>Coin Toss</vt:lpstr>
      <vt:lpstr>Line-Up</vt:lpstr>
      <vt:lpstr>FO / W</vt:lpstr>
      <vt:lpstr>Faceoff</vt:lpstr>
      <vt:lpstr>Faceoff Towards FO Goal</vt:lpstr>
      <vt:lpstr>Faceoff Away from FO Goal</vt:lpstr>
      <vt:lpstr>Faceoff Towards FO Goal</vt:lpstr>
      <vt:lpstr>Faceoff Away from FO Goal</vt:lpstr>
      <vt:lpstr>ON/OFF Responsibilities</vt:lpstr>
      <vt:lpstr>Settled Situations On/Off</vt:lpstr>
      <vt:lpstr>Lead / Trail </vt:lpstr>
      <vt:lpstr>Positioning in Settled Situations</vt:lpstr>
      <vt:lpstr>Transition</vt:lpstr>
      <vt:lpstr>Transition</vt:lpstr>
      <vt:lpstr>Out of Bounds</vt:lpstr>
      <vt:lpstr>Restarts</vt:lpstr>
      <vt:lpstr>After Goal</vt:lpstr>
      <vt:lpstr>Penalty Relay</vt:lpstr>
      <vt:lpstr>Penalty Relay</vt:lpstr>
      <vt:lpstr>Level of Game</vt:lpstr>
      <vt:lpstr>Controlling a Game</vt:lpstr>
      <vt:lpstr>First Flag</vt:lpstr>
      <vt:lpstr>PowerPoint Presentation</vt:lpstr>
      <vt:lpstr>The Ramp</vt:lpstr>
      <vt:lpstr>Mistakes by Officials</vt:lpstr>
      <vt:lpstr>Four Keys to Success</vt:lpstr>
      <vt:lpstr>What is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doug davenport</cp:lastModifiedBy>
  <cp:revision>1</cp:revision>
  <dcterms:created xsi:type="dcterms:W3CDTF">2017-01-13T20:06:46Z</dcterms:created>
  <dcterms:modified xsi:type="dcterms:W3CDTF">2022-03-08T00:52:20Z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